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9"/>
  </p:notesMasterIdLst>
  <p:sldIdLst>
    <p:sldId id="256" r:id="rId2"/>
    <p:sldId id="348" r:id="rId3"/>
    <p:sldId id="257" r:id="rId4"/>
    <p:sldId id="339" r:id="rId5"/>
    <p:sldId id="346" r:id="rId6"/>
    <p:sldId id="353" r:id="rId7"/>
    <p:sldId id="297" r:id="rId8"/>
    <p:sldId id="292" r:id="rId9"/>
    <p:sldId id="293" r:id="rId10"/>
    <p:sldId id="343" r:id="rId11"/>
    <p:sldId id="342" r:id="rId12"/>
    <p:sldId id="294" r:id="rId13"/>
    <p:sldId id="344" r:id="rId14"/>
    <p:sldId id="347" r:id="rId15"/>
    <p:sldId id="350" r:id="rId16"/>
    <p:sldId id="351" r:id="rId17"/>
    <p:sldId id="352" r:id="rId18"/>
  </p:sldIdLst>
  <p:sldSz cx="9144000" cy="5143500" type="screen16x9"/>
  <p:notesSz cx="6858000" cy="9144000"/>
  <p:embeddedFontLst>
    <p:embeddedFont>
      <p:font typeface="Source Sans Pro" panose="020B0604020202020204" charset="0"/>
      <p:regular r:id="rId20"/>
      <p:bold r:id="rId21"/>
      <p:italic r:id="rId22"/>
      <p:boldItalic r:id="rId23"/>
    </p:embeddedFont>
    <p:embeddedFont>
      <p:font typeface="Calibri" panose="020F0502020204030204" pitchFamily="3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3" roundtripDataSignature="AMtx7mhGLiMs4oZRoF//QimPQJNMmDXjL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1DAEB"/>
    <a:srgbClr val="B9F5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A76027B-6DE8-491E-9659-52F654CFD4E0}">
  <a:tblStyle styleId="{5A76027B-6DE8-491E-9659-52F654CFD4E0}"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642" autoAdjust="0"/>
  </p:normalViewPr>
  <p:slideViewPr>
    <p:cSldViewPr snapToGrid="0">
      <p:cViewPr varScale="1">
        <p:scale>
          <a:sx n="74" d="100"/>
          <a:sy n="74" d="100"/>
        </p:scale>
        <p:origin x="1266" y="6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6"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notesMaster" Target="notesMasters/notesMaster1.xml"/><Relationship Id="rId73"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7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 name="Google Shape;5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1233499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endParaRPr lang="en-US" b="1" dirty="0"/>
          </a:p>
        </p:txBody>
      </p:sp>
    </p:spTree>
    <p:extLst>
      <p:ext uri="{BB962C8B-B14F-4D97-AF65-F5344CB8AC3E}">
        <p14:creationId xmlns:p14="http://schemas.microsoft.com/office/powerpoint/2010/main" val="31474389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 name="Google Shape;7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135080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 name="Google Shape;78;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429083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2195661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2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7" name="Google Shape;17;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p2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 name="Google Shape;24;p26"/>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5" name="Google Shape;25;p26"/>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6" name="Google Shape;26;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p2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9" name="Google Shape;29;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
        <p:cNvGrpSpPr/>
        <p:nvPr/>
      </p:nvGrpSpPr>
      <p:grpSpPr>
        <a:xfrm>
          <a:off x="0" y="0"/>
          <a:ext cx="0" cy="0"/>
          <a:chOff x="0" y="0"/>
          <a:chExt cx="0" cy="0"/>
        </a:xfrm>
      </p:grpSpPr>
      <p:sp>
        <p:nvSpPr>
          <p:cNvPr id="31" name="Google Shape;31;p2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2" name="Google Shape;32;p2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3" name="Google Shape;33;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4"/>
        <p:cNvGrpSpPr/>
        <p:nvPr/>
      </p:nvGrpSpPr>
      <p:grpSpPr>
        <a:xfrm>
          <a:off x="0" y="0"/>
          <a:ext cx="0" cy="0"/>
          <a:chOff x="0" y="0"/>
          <a:chExt cx="0" cy="0"/>
        </a:xfrm>
      </p:grpSpPr>
      <p:sp>
        <p:nvSpPr>
          <p:cNvPr id="35" name="Google Shape;35;p2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6" name="Google Shape;36;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p3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3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0" name="Google Shape;40;p3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1" name="Google Shape;41;p3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2" name="Google Shape;42;p3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3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5" name="Google Shape;45;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32"/>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32"/>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9" name="Google Shape;49;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3" r:id="rId3"/>
    <p:sldLayoutId id="2147483654" r:id="rId4"/>
    <p:sldLayoutId id="2147483655" r:id="rId5"/>
    <p:sldLayoutId id="2147483656"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a:spLocks noGrp="1"/>
          </p:cNvSpPr>
          <p:nvPr>
            <p:ph type="ctrTitle"/>
          </p:nvPr>
        </p:nvSpPr>
        <p:spPr>
          <a:xfrm>
            <a:off x="283037" y="2199206"/>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dirty="0" smtClean="0">
                <a:latin typeface="Source Sans Pro"/>
                <a:ea typeface="Source Sans Pro"/>
                <a:cs typeface="Source Sans Pro"/>
                <a:sym typeface="Source Sans Pro"/>
              </a:rPr>
              <a:t>Computing Curriculum</a:t>
            </a:r>
            <a:br>
              <a:rPr lang="en-GB" dirty="0" smtClean="0">
                <a:latin typeface="Source Sans Pro"/>
                <a:ea typeface="Source Sans Pro"/>
                <a:cs typeface="Source Sans Pro"/>
                <a:sym typeface="Source Sans Pro"/>
              </a:rPr>
            </a:br>
            <a:r>
              <a:rPr lang="en-GB" sz="2000" i="1" dirty="0" smtClean="0">
                <a:latin typeface="Source Sans Pro"/>
                <a:ea typeface="Source Sans Pro"/>
                <a:cs typeface="Source Sans Pro"/>
                <a:sym typeface="Source Sans Pro"/>
              </a:rPr>
              <a:t>Supported with resources from Teach Computing</a:t>
            </a:r>
            <a:endParaRPr sz="2000" i="1" dirty="0">
              <a:latin typeface="Source Sans Pro"/>
              <a:ea typeface="Source Sans Pro"/>
              <a:cs typeface="Source Sans Pro"/>
              <a:sym typeface="Source Sans Pro"/>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34243" y="775645"/>
            <a:ext cx="1418189" cy="1603169"/>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822861" y="2250377"/>
            <a:ext cx="5321139" cy="2893123"/>
          </a:xfrm>
          <a:prstGeom prst="rect">
            <a:avLst/>
          </a:prstGeom>
        </p:spPr>
      </p:pic>
      <p:pic>
        <p:nvPicPr>
          <p:cNvPr id="3" name="Picture 2"/>
          <p:cNvPicPr>
            <a:picLocks noChangeAspect="1"/>
          </p:cNvPicPr>
          <p:nvPr/>
        </p:nvPicPr>
        <p:blipFill>
          <a:blip r:embed="rId3"/>
          <a:stretch>
            <a:fillRect/>
          </a:stretch>
        </p:blipFill>
        <p:spPr>
          <a:xfrm rot="20555954">
            <a:off x="3808574" y="110828"/>
            <a:ext cx="3695700" cy="3048000"/>
          </a:xfrm>
          <a:prstGeom prst="rect">
            <a:avLst/>
          </a:prstGeom>
        </p:spPr>
      </p:pic>
      <p:pic>
        <p:nvPicPr>
          <p:cNvPr id="4" name="Picture 3"/>
          <p:cNvPicPr>
            <a:picLocks noChangeAspect="1"/>
          </p:cNvPicPr>
          <p:nvPr/>
        </p:nvPicPr>
        <p:blipFill>
          <a:blip r:embed="rId4"/>
          <a:stretch>
            <a:fillRect/>
          </a:stretch>
        </p:blipFill>
        <p:spPr>
          <a:xfrm rot="880517">
            <a:off x="533081" y="1441282"/>
            <a:ext cx="3733800" cy="3124200"/>
          </a:xfrm>
          <a:prstGeom prst="rect">
            <a:avLst/>
          </a:prstGeom>
        </p:spPr>
      </p:pic>
    </p:spTree>
    <p:extLst>
      <p:ext uri="{BB962C8B-B14F-4D97-AF65-F5344CB8AC3E}">
        <p14:creationId xmlns:p14="http://schemas.microsoft.com/office/powerpoint/2010/main" val="15034274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graphicFrame>
        <p:nvGraphicFramePr>
          <p:cNvPr id="59" name="Google Shape;59;p2"/>
          <p:cNvGraphicFramePr/>
          <p:nvPr>
            <p:extLst>
              <p:ext uri="{D42A27DB-BD31-4B8C-83A1-F6EECF244321}">
                <p14:modId xmlns:p14="http://schemas.microsoft.com/office/powerpoint/2010/main" val="737927440"/>
              </p:ext>
            </p:extLst>
          </p:nvPr>
        </p:nvGraphicFramePr>
        <p:xfrm>
          <a:off x="253838" y="1022350"/>
          <a:ext cx="8636325" cy="2647700"/>
        </p:xfrm>
        <a:graphic>
          <a:graphicData uri="http://schemas.openxmlformats.org/drawingml/2006/table">
            <a:tbl>
              <a:tblPr>
                <a:noFill/>
                <a:tableStyleId>{5A76027B-6DE8-491E-9659-52F654CFD4E0}</a:tableStyleId>
              </a:tblPr>
              <a:tblGrid>
                <a:gridCol w="8636325">
                  <a:extLst>
                    <a:ext uri="{9D8B030D-6E8A-4147-A177-3AD203B41FA5}">
                      <a16:colId xmlns:a16="http://schemas.microsoft.com/office/drawing/2014/main" val="20000"/>
                    </a:ext>
                  </a:extLst>
                </a:gridCol>
              </a:tblGrid>
              <a:tr h="84595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dirty="0">
                          <a:latin typeface="+mn-lt"/>
                          <a:ea typeface="Source Sans Pro"/>
                          <a:cs typeface="Source Sans Pro"/>
                          <a:sym typeface="Source Sans Pro"/>
                        </a:rPr>
                        <a:t>Whole-school definition </a:t>
                      </a:r>
                      <a:r>
                        <a:rPr lang="en-GB" sz="2200" u="none" strike="noStrike" cap="none" dirty="0" smtClean="0">
                          <a:latin typeface="+mn-lt"/>
                          <a:ea typeface="Source Sans Pro"/>
                          <a:cs typeface="Source Sans Pro"/>
                          <a:sym typeface="Source Sans Pro"/>
                        </a:rPr>
                        <a:t>of</a:t>
                      </a:r>
                      <a:r>
                        <a:rPr lang="en-GB" sz="2200" u="none" strike="noStrike" cap="none" baseline="0" dirty="0" smtClean="0">
                          <a:latin typeface="+mn-lt"/>
                          <a:ea typeface="Source Sans Pro"/>
                          <a:cs typeface="Source Sans Pro"/>
                          <a:sym typeface="Source Sans Pro"/>
                        </a:rPr>
                        <a:t> Computing</a:t>
                      </a:r>
                      <a:endParaRPr sz="2200" u="none" strike="noStrike" cap="none" dirty="0">
                        <a:latin typeface="+mn-lt"/>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801750">
                <a:tc>
                  <a:txBody>
                    <a:bodyPr/>
                    <a:lstStyle/>
                    <a:p>
                      <a:pPr marL="0" marR="0" lvl="0" indent="0" algn="l" rtl="0">
                        <a:lnSpc>
                          <a:spcPct val="107916"/>
                        </a:lnSpc>
                        <a:spcBef>
                          <a:spcPts val="0"/>
                        </a:spcBef>
                        <a:spcAft>
                          <a:spcPts val="0"/>
                        </a:spcAft>
                        <a:buClr>
                          <a:srgbClr val="000000"/>
                        </a:buClr>
                        <a:buSzPts val="1700"/>
                        <a:buFont typeface="Arial"/>
                        <a:buNone/>
                      </a:pPr>
                      <a:r>
                        <a:rPr lang="en-GB" sz="1800" b="1" u="none" strike="noStrike" cap="none" dirty="0" smtClean="0">
                          <a:solidFill>
                            <a:schemeClr val="dk1"/>
                          </a:solidFill>
                          <a:highlight>
                            <a:srgbClr val="FFFFFF"/>
                          </a:highlight>
                          <a:latin typeface="+mn-lt"/>
                          <a:ea typeface="Source Sans Pro"/>
                          <a:cs typeface="Source Sans Pro"/>
                          <a:sym typeface="Source Sans Pro"/>
                        </a:rPr>
                        <a:t>Computing</a:t>
                      </a:r>
                      <a:r>
                        <a:rPr lang="en-GB" sz="1800" b="1" u="none" strike="noStrike" cap="none" baseline="0" dirty="0" smtClean="0">
                          <a:solidFill>
                            <a:schemeClr val="dk1"/>
                          </a:solidFill>
                          <a:highlight>
                            <a:srgbClr val="FFFFFF"/>
                          </a:highlight>
                          <a:latin typeface="+mn-lt"/>
                          <a:ea typeface="Source Sans Pro"/>
                          <a:cs typeface="Source Sans Pro"/>
                          <a:sym typeface="Source Sans Pro"/>
                        </a:rPr>
                        <a:t> </a:t>
                      </a:r>
                      <a:r>
                        <a:rPr lang="en-US" sz="1800" b="0" i="0" u="none" strike="noStrike" cap="none" dirty="0" smtClean="0">
                          <a:solidFill>
                            <a:srgbClr val="000000"/>
                          </a:solidFill>
                          <a:effectLst/>
                          <a:latin typeface="+mn-lt"/>
                          <a:ea typeface="Arial"/>
                          <a:cs typeface="Arial"/>
                          <a:sym typeface="Arial"/>
                        </a:rPr>
                        <a:t>is the process of using computer technology to complete a given goal-oriented task.</a:t>
                      </a:r>
                      <a:endParaRPr sz="1800" u="none" strike="noStrike" cap="none" dirty="0">
                        <a:latin typeface="+mn-lt"/>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8224" y="95964"/>
            <a:ext cx="8424672" cy="5047536"/>
          </a:xfrm>
          <a:prstGeom prst="rect">
            <a:avLst/>
          </a:prstGeom>
        </p:spPr>
        <p:txBody>
          <a:bodyPr wrap="square">
            <a:spAutoFit/>
          </a:bodyPr>
          <a:lstStyle/>
          <a:p>
            <a:r>
              <a:rPr lang="en-US" b="1" u="sng" dirty="0"/>
              <a:t>Purpose of study</a:t>
            </a:r>
          </a:p>
          <a:p>
            <a:r>
              <a:rPr lang="en-US" dirty="0"/>
              <a:t>A high-quality computing education equips pupils to use computational thinking and </a:t>
            </a:r>
          </a:p>
          <a:p>
            <a:r>
              <a:rPr lang="en-US" dirty="0"/>
              <a:t>creativity to understand and change the world. Computing has deep links with </a:t>
            </a:r>
          </a:p>
          <a:p>
            <a:r>
              <a:rPr lang="en-US" dirty="0"/>
              <a:t>mathematics, science, and design and technology, and provides insights into both natural </a:t>
            </a:r>
          </a:p>
          <a:p>
            <a:r>
              <a:rPr lang="en-US" dirty="0"/>
              <a:t>and artificial systems. The core of computing is computer science, in which pupils are </a:t>
            </a:r>
          </a:p>
          <a:p>
            <a:r>
              <a:rPr lang="en-US" dirty="0"/>
              <a:t>taught the principles of information and computation, how digital systems work, and how to </a:t>
            </a:r>
          </a:p>
          <a:p>
            <a:r>
              <a:rPr lang="en-US" dirty="0"/>
              <a:t>put this knowledge to use through programming. Building on this knowledge and </a:t>
            </a:r>
          </a:p>
          <a:p>
            <a:r>
              <a:rPr lang="en-US" dirty="0"/>
              <a:t>understanding, pupils are equipped to use information technology to create programs, </a:t>
            </a:r>
          </a:p>
          <a:p>
            <a:r>
              <a:rPr lang="en-US" dirty="0"/>
              <a:t>systems and a range of content. Computing also ensures that pupils become digitally </a:t>
            </a:r>
          </a:p>
          <a:p>
            <a:r>
              <a:rPr lang="en-US" dirty="0"/>
              <a:t>literate – able to use, and express themselves and develop their ideas through, information </a:t>
            </a:r>
          </a:p>
          <a:p>
            <a:r>
              <a:rPr lang="en-US" dirty="0"/>
              <a:t>and communication technology – at a level suitable for the future workplace and as active </a:t>
            </a:r>
          </a:p>
          <a:p>
            <a:r>
              <a:rPr lang="en-US" dirty="0"/>
              <a:t>participants in a digital world</a:t>
            </a:r>
            <a:r>
              <a:rPr lang="en-US" dirty="0" smtClean="0"/>
              <a:t>.</a:t>
            </a:r>
          </a:p>
          <a:p>
            <a:endParaRPr lang="en-US" b="1" u="sng" dirty="0"/>
          </a:p>
          <a:p>
            <a:r>
              <a:rPr lang="en-US" b="1" u="sng" dirty="0"/>
              <a:t>Aims</a:t>
            </a:r>
          </a:p>
          <a:p>
            <a:r>
              <a:rPr lang="en-US" dirty="0"/>
              <a:t>The national curriculum for computing aims to ensure that all pupils:</a:t>
            </a:r>
          </a:p>
          <a:p>
            <a:pPr marL="285750" indent="-285750">
              <a:buFont typeface="Arial" panose="020B0604020202020204" pitchFamily="34" charset="0"/>
              <a:buChar char="•"/>
            </a:pPr>
            <a:r>
              <a:rPr lang="en-US" dirty="0" smtClean="0"/>
              <a:t>can </a:t>
            </a:r>
            <a:r>
              <a:rPr lang="en-US" dirty="0"/>
              <a:t>understand and apply the fundamental principles and concepts of computer </a:t>
            </a:r>
            <a:r>
              <a:rPr lang="en-US" dirty="0" smtClean="0"/>
              <a:t>science</a:t>
            </a:r>
            <a:r>
              <a:rPr lang="en-US" dirty="0"/>
              <a:t>, including abstraction, logic, algorithms and data representation</a:t>
            </a:r>
          </a:p>
          <a:p>
            <a:pPr marL="285750" indent="-285750">
              <a:buFont typeface="Arial" panose="020B0604020202020204" pitchFamily="34" charset="0"/>
              <a:buChar char="•"/>
            </a:pPr>
            <a:r>
              <a:rPr lang="en-US" dirty="0" smtClean="0"/>
              <a:t>can </a:t>
            </a:r>
            <a:r>
              <a:rPr lang="en-US" dirty="0"/>
              <a:t>analyse problems in computational terms, and have repeated practical experience </a:t>
            </a:r>
            <a:r>
              <a:rPr lang="en-US" dirty="0" smtClean="0"/>
              <a:t>of </a:t>
            </a:r>
            <a:r>
              <a:rPr lang="en-US" dirty="0"/>
              <a:t>writing computer programs in order to solve such problems</a:t>
            </a:r>
          </a:p>
          <a:p>
            <a:pPr marL="285750" indent="-285750">
              <a:buFont typeface="Arial" panose="020B0604020202020204" pitchFamily="34" charset="0"/>
              <a:buChar char="•"/>
            </a:pPr>
            <a:r>
              <a:rPr lang="en-US" dirty="0" smtClean="0"/>
              <a:t>can </a:t>
            </a:r>
            <a:r>
              <a:rPr lang="en-US" dirty="0"/>
              <a:t>evaluate and apply information technology, including new or </a:t>
            </a:r>
            <a:r>
              <a:rPr lang="en-US" dirty="0" smtClean="0"/>
              <a:t>unfamiliar technologies</a:t>
            </a:r>
            <a:r>
              <a:rPr lang="en-US" dirty="0"/>
              <a:t>, analytically to solve </a:t>
            </a:r>
            <a:r>
              <a:rPr lang="en-US" dirty="0" smtClean="0"/>
              <a:t>problems</a:t>
            </a:r>
          </a:p>
          <a:p>
            <a:pPr marL="285750" indent="-285750">
              <a:buFont typeface="Arial" panose="020B0604020202020204" pitchFamily="34" charset="0"/>
              <a:buChar char="•"/>
            </a:pPr>
            <a:r>
              <a:rPr lang="en-US" dirty="0" smtClean="0"/>
              <a:t> </a:t>
            </a:r>
            <a:r>
              <a:rPr lang="en-US" dirty="0"/>
              <a:t>are responsible, competent, confident and creative users of information and </a:t>
            </a:r>
            <a:r>
              <a:rPr lang="en-US" dirty="0" smtClean="0"/>
              <a:t>communication </a:t>
            </a:r>
            <a:r>
              <a:rPr lang="en-US" dirty="0"/>
              <a:t>technology.</a:t>
            </a:r>
          </a:p>
        </p:txBody>
      </p:sp>
    </p:spTree>
    <p:extLst>
      <p:ext uri="{BB962C8B-B14F-4D97-AF65-F5344CB8AC3E}">
        <p14:creationId xmlns:p14="http://schemas.microsoft.com/office/powerpoint/2010/main" val="24297364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202436" y="0"/>
            <a:ext cx="7161276" cy="5228735"/>
          </a:xfrm>
          <a:prstGeom prst="rect">
            <a:avLst/>
          </a:prstGeom>
        </p:spPr>
      </p:pic>
      <p:sp>
        <p:nvSpPr>
          <p:cNvPr id="5" name="Down Arrow 4"/>
          <p:cNvSpPr/>
          <p:nvPr/>
        </p:nvSpPr>
        <p:spPr>
          <a:xfrm rot="10800000">
            <a:off x="8363712" y="688031"/>
            <a:ext cx="268224" cy="412089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206502" y="121920"/>
            <a:ext cx="1991868" cy="400110"/>
          </a:xfrm>
          <a:prstGeom prst="rect">
            <a:avLst/>
          </a:prstGeom>
          <a:noFill/>
        </p:spPr>
        <p:txBody>
          <a:bodyPr wrap="square" rtlCol="0">
            <a:spAutoFit/>
          </a:bodyPr>
          <a:lstStyle/>
          <a:p>
            <a:r>
              <a:rPr lang="en-GB" sz="2000" dirty="0" smtClean="0"/>
              <a:t>Overview - LTP</a:t>
            </a:r>
            <a:endParaRPr lang="en-US" sz="2000" dirty="0"/>
          </a:p>
        </p:txBody>
      </p:sp>
    </p:spTree>
    <p:extLst>
      <p:ext uri="{BB962C8B-B14F-4D97-AF65-F5344CB8AC3E}">
        <p14:creationId xmlns:p14="http://schemas.microsoft.com/office/powerpoint/2010/main" val="8861966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67987410"/>
              </p:ext>
            </p:extLst>
          </p:nvPr>
        </p:nvGraphicFramePr>
        <p:xfrm>
          <a:off x="346913" y="429514"/>
          <a:ext cx="8446211" cy="4151881"/>
        </p:xfrm>
        <a:graphic>
          <a:graphicData uri="http://schemas.openxmlformats.org/drawingml/2006/table">
            <a:tbl>
              <a:tblPr firstRow="1" firstCol="1" bandRow="1">
                <a:tableStyleId>{5A76027B-6DE8-491E-9659-52F654CFD4E0}</a:tableStyleId>
              </a:tblPr>
              <a:tblGrid>
                <a:gridCol w="1134099">
                  <a:extLst>
                    <a:ext uri="{9D8B030D-6E8A-4147-A177-3AD203B41FA5}">
                      <a16:colId xmlns:a16="http://schemas.microsoft.com/office/drawing/2014/main" val="637417817"/>
                    </a:ext>
                  </a:extLst>
                </a:gridCol>
                <a:gridCol w="1087837">
                  <a:extLst>
                    <a:ext uri="{9D8B030D-6E8A-4147-A177-3AD203B41FA5}">
                      <a16:colId xmlns:a16="http://schemas.microsoft.com/office/drawing/2014/main" val="1710062796"/>
                    </a:ext>
                  </a:extLst>
                </a:gridCol>
                <a:gridCol w="6224275">
                  <a:extLst>
                    <a:ext uri="{9D8B030D-6E8A-4147-A177-3AD203B41FA5}">
                      <a16:colId xmlns:a16="http://schemas.microsoft.com/office/drawing/2014/main" val="2615682240"/>
                    </a:ext>
                  </a:extLst>
                </a:gridCol>
              </a:tblGrid>
              <a:tr h="117823">
                <a:tc gridSpan="3">
                  <a:txBody>
                    <a:bodyPr/>
                    <a:lstStyle/>
                    <a:p>
                      <a:pPr marL="0" marR="0" algn="ctr">
                        <a:lnSpc>
                          <a:spcPct val="107000"/>
                        </a:lnSpc>
                        <a:spcBef>
                          <a:spcPts val="0"/>
                        </a:spcBef>
                        <a:spcAft>
                          <a:spcPts val="0"/>
                        </a:spcAft>
                      </a:pPr>
                      <a:r>
                        <a:rPr lang="en-US" sz="1200" dirty="0" smtClean="0">
                          <a:effectLst/>
                        </a:rPr>
                        <a:t>Taxonomy</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b">
                    <a:solidFill>
                      <a:srgbClr val="92D05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84725738"/>
                  </a:ext>
                </a:extLst>
              </a:tr>
              <a:tr h="117823">
                <a:tc>
                  <a:txBody>
                    <a:bodyPr/>
                    <a:lstStyle/>
                    <a:p>
                      <a:pPr marL="0" marR="0">
                        <a:lnSpc>
                          <a:spcPct val="107000"/>
                        </a:lnSpc>
                        <a:spcBef>
                          <a:spcPts val="0"/>
                        </a:spcBef>
                        <a:spcAft>
                          <a:spcPts val="0"/>
                        </a:spcAft>
                      </a:pPr>
                      <a:r>
                        <a:rPr lang="en-US" sz="1200">
                          <a:effectLst/>
                        </a:rPr>
                        <a:t>Abbreviation</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solidFill>
                      <a:schemeClr val="bg1">
                        <a:lumMod val="85000"/>
                      </a:schemeClr>
                    </a:solidFill>
                  </a:tcPr>
                </a:tc>
                <a:tc>
                  <a:txBody>
                    <a:bodyPr/>
                    <a:lstStyle/>
                    <a:p>
                      <a:pPr marL="0" marR="0">
                        <a:lnSpc>
                          <a:spcPct val="107000"/>
                        </a:lnSpc>
                        <a:spcBef>
                          <a:spcPts val="0"/>
                        </a:spcBef>
                        <a:spcAft>
                          <a:spcPts val="0"/>
                        </a:spcAft>
                      </a:pPr>
                      <a:r>
                        <a:rPr lang="en-US" sz="1200">
                          <a:effectLst/>
                        </a:rPr>
                        <a:t>Strand</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solidFill>
                      <a:schemeClr val="bg1">
                        <a:lumMod val="85000"/>
                      </a:schemeClr>
                    </a:solidFill>
                  </a:tcPr>
                </a:tc>
                <a:tc>
                  <a:txBody>
                    <a:bodyPr/>
                    <a:lstStyle/>
                    <a:p>
                      <a:pPr marL="0" marR="0">
                        <a:lnSpc>
                          <a:spcPct val="107000"/>
                        </a:lnSpc>
                        <a:spcBef>
                          <a:spcPts val="0"/>
                        </a:spcBef>
                        <a:spcAft>
                          <a:spcPts val="0"/>
                        </a:spcAft>
                      </a:pPr>
                      <a:r>
                        <a:rPr lang="en-US" sz="1200" dirty="0">
                          <a:effectLst/>
                        </a:rPr>
                        <a:t>Description</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solidFill>
                      <a:schemeClr val="bg1">
                        <a:lumMod val="85000"/>
                      </a:schemeClr>
                    </a:solidFill>
                  </a:tcPr>
                </a:tc>
                <a:extLst>
                  <a:ext uri="{0D108BD9-81ED-4DB2-BD59-A6C34878D82A}">
                    <a16:rowId xmlns:a16="http://schemas.microsoft.com/office/drawing/2014/main" val="1063803815"/>
                  </a:ext>
                </a:extLst>
              </a:tr>
              <a:tr h="308583">
                <a:tc>
                  <a:txBody>
                    <a:bodyPr/>
                    <a:lstStyle/>
                    <a:p>
                      <a:pPr marL="0" marR="0" algn="ctr">
                        <a:lnSpc>
                          <a:spcPct val="107000"/>
                        </a:lnSpc>
                        <a:spcBef>
                          <a:spcPts val="0"/>
                        </a:spcBef>
                        <a:spcAft>
                          <a:spcPts val="0"/>
                        </a:spcAft>
                      </a:pPr>
                      <a:r>
                        <a:rPr lang="en-US" sz="1200">
                          <a:effectLst/>
                        </a:rPr>
                        <a:t>NW</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Networks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dirty="0">
                          <a:effectLst/>
                        </a:rPr>
                        <a:t>Understand how networks can be used to retrieve and share information and come with associated risks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extLst>
                  <a:ext uri="{0D108BD9-81ED-4DB2-BD59-A6C34878D82A}">
                    <a16:rowId xmlns:a16="http://schemas.microsoft.com/office/drawing/2014/main" val="714694121"/>
                  </a:ext>
                </a:extLst>
              </a:tr>
              <a:tr h="308583">
                <a:tc>
                  <a:txBody>
                    <a:bodyPr/>
                    <a:lstStyle/>
                    <a:p>
                      <a:pPr marL="0" marR="0" algn="ctr">
                        <a:lnSpc>
                          <a:spcPct val="107000"/>
                        </a:lnSpc>
                        <a:spcBef>
                          <a:spcPts val="0"/>
                        </a:spcBef>
                        <a:spcAft>
                          <a:spcPts val="0"/>
                        </a:spcAft>
                      </a:pPr>
                      <a:r>
                        <a:rPr lang="en-US" sz="1200">
                          <a:effectLst/>
                        </a:rPr>
                        <a:t>CM</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Creating Media</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Select and create a range of media including text, images, sounds and video.</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extLst>
                  <a:ext uri="{0D108BD9-81ED-4DB2-BD59-A6C34878D82A}">
                    <a16:rowId xmlns:a16="http://schemas.microsoft.com/office/drawing/2014/main" val="2033710571"/>
                  </a:ext>
                </a:extLst>
              </a:tr>
              <a:tr h="308583">
                <a:tc>
                  <a:txBody>
                    <a:bodyPr/>
                    <a:lstStyle/>
                    <a:p>
                      <a:pPr marL="0" marR="0" algn="ctr">
                        <a:lnSpc>
                          <a:spcPct val="107000"/>
                        </a:lnSpc>
                        <a:spcBef>
                          <a:spcPts val="0"/>
                        </a:spcBef>
                        <a:spcAft>
                          <a:spcPts val="0"/>
                        </a:spcAft>
                      </a:pPr>
                      <a:r>
                        <a:rPr lang="en-US" sz="1200">
                          <a:effectLst/>
                        </a:rPr>
                        <a:t>DI</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Data &amp; Information</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How is data stored, organised and used to represent real world artefacts and scenarios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extLst>
                  <a:ext uri="{0D108BD9-81ED-4DB2-BD59-A6C34878D82A}">
                    <a16:rowId xmlns:a16="http://schemas.microsoft.com/office/drawing/2014/main" val="184972518"/>
                  </a:ext>
                </a:extLst>
              </a:tr>
              <a:tr h="403403">
                <a:tc>
                  <a:txBody>
                    <a:bodyPr/>
                    <a:lstStyle/>
                    <a:p>
                      <a:pPr marL="0" marR="0" algn="ctr">
                        <a:lnSpc>
                          <a:spcPct val="107000"/>
                        </a:lnSpc>
                        <a:spcBef>
                          <a:spcPts val="0"/>
                        </a:spcBef>
                        <a:spcAft>
                          <a:spcPts val="0"/>
                        </a:spcAft>
                      </a:pPr>
                      <a:r>
                        <a:rPr lang="en-US" sz="1200">
                          <a:effectLst/>
                        </a:rPr>
                        <a:t>DD</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Design &amp; Development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The activities involved in planning, creating and evaluating computing artefacts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extLst>
                  <a:ext uri="{0D108BD9-81ED-4DB2-BD59-A6C34878D82A}">
                    <a16:rowId xmlns:a16="http://schemas.microsoft.com/office/drawing/2014/main" val="2702647620"/>
                  </a:ext>
                </a:extLst>
              </a:tr>
              <a:tr h="308583">
                <a:tc>
                  <a:txBody>
                    <a:bodyPr/>
                    <a:lstStyle/>
                    <a:p>
                      <a:pPr marL="0" marR="0" algn="ctr">
                        <a:lnSpc>
                          <a:spcPct val="107000"/>
                        </a:lnSpc>
                        <a:spcBef>
                          <a:spcPts val="0"/>
                        </a:spcBef>
                        <a:spcAft>
                          <a:spcPts val="0"/>
                        </a:spcAft>
                      </a:pPr>
                      <a:r>
                        <a:rPr lang="en-US" sz="1200">
                          <a:effectLst/>
                        </a:rPr>
                        <a:t>CS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Computing Systems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What is a computer, how do its constituent parts function together as a whole</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extLst>
                  <a:ext uri="{0D108BD9-81ED-4DB2-BD59-A6C34878D82A}">
                    <a16:rowId xmlns:a16="http://schemas.microsoft.com/office/drawing/2014/main" val="2265920297"/>
                  </a:ext>
                </a:extLst>
              </a:tr>
              <a:tr h="308583">
                <a:tc>
                  <a:txBody>
                    <a:bodyPr/>
                    <a:lstStyle/>
                    <a:p>
                      <a:pPr marL="0" marR="0" algn="ctr">
                        <a:lnSpc>
                          <a:spcPct val="107000"/>
                        </a:lnSpc>
                        <a:spcBef>
                          <a:spcPts val="0"/>
                        </a:spcBef>
                        <a:spcAft>
                          <a:spcPts val="0"/>
                        </a:spcAft>
                      </a:pPr>
                      <a:r>
                        <a:rPr lang="en-US" sz="1200">
                          <a:effectLst/>
                        </a:rPr>
                        <a:t>IT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Impact of Technology</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How individuals, systems and society as a whole interact with computer systems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extLst>
                  <a:ext uri="{0D108BD9-81ED-4DB2-BD59-A6C34878D82A}">
                    <a16:rowId xmlns:a16="http://schemas.microsoft.com/office/drawing/2014/main" val="3578004753"/>
                  </a:ext>
                </a:extLst>
              </a:tr>
              <a:tr h="308583">
                <a:tc>
                  <a:txBody>
                    <a:bodyPr/>
                    <a:lstStyle/>
                    <a:p>
                      <a:pPr marL="0" marR="0" algn="ctr">
                        <a:lnSpc>
                          <a:spcPct val="107000"/>
                        </a:lnSpc>
                        <a:spcBef>
                          <a:spcPts val="0"/>
                        </a:spcBef>
                        <a:spcAft>
                          <a:spcPts val="0"/>
                        </a:spcAft>
                      </a:pPr>
                      <a:r>
                        <a:rPr lang="en-US" sz="1200">
                          <a:effectLst/>
                        </a:rPr>
                        <a:t>AL</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Algorithms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Being able to comprehend, design, create and evaluate algorithms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extLst>
                  <a:ext uri="{0D108BD9-81ED-4DB2-BD59-A6C34878D82A}">
                    <a16:rowId xmlns:a16="http://schemas.microsoft.com/office/drawing/2014/main" val="4245758257"/>
                  </a:ext>
                </a:extLst>
              </a:tr>
              <a:tr h="308583">
                <a:tc>
                  <a:txBody>
                    <a:bodyPr/>
                    <a:lstStyle/>
                    <a:p>
                      <a:pPr marL="0" marR="0" algn="ctr">
                        <a:lnSpc>
                          <a:spcPct val="107000"/>
                        </a:lnSpc>
                        <a:spcBef>
                          <a:spcPts val="0"/>
                        </a:spcBef>
                        <a:spcAft>
                          <a:spcPts val="0"/>
                        </a:spcAft>
                      </a:pPr>
                      <a:r>
                        <a:rPr lang="en-US" sz="1200">
                          <a:effectLst/>
                        </a:rPr>
                        <a:t>PG</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Programming</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Creating software to allow computers to solve problems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extLst>
                  <a:ext uri="{0D108BD9-81ED-4DB2-BD59-A6C34878D82A}">
                    <a16:rowId xmlns:a16="http://schemas.microsoft.com/office/drawing/2014/main" val="1287524996"/>
                  </a:ext>
                </a:extLst>
              </a:tr>
              <a:tr h="308583">
                <a:tc>
                  <a:txBody>
                    <a:bodyPr/>
                    <a:lstStyle/>
                    <a:p>
                      <a:pPr marL="0" marR="0" algn="ctr">
                        <a:lnSpc>
                          <a:spcPct val="107000"/>
                        </a:lnSpc>
                        <a:spcBef>
                          <a:spcPts val="0"/>
                        </a:spcBef>
                        <a:spcAft>
                          <a:spcPts val="0"/>
                        </a:spcAft>
                      </a:pPr>
                      <a:r>
                        <a:rPr lang="en-US" sz="1200">
                          <a:effectLst/>
                        </a:rPr>
                        <a:t>ET</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Effective Use of tools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Use software tools to support computing work</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extLst>
                  <a:ext uri="{0D108BD9-81ED-4DB2-BD59-A6C34878D82A}">
                    <a16:rowId xmlns:a16="http://schemas.microsoft.com/office/drawing/2014/main" val="817590308"/>
                  </a:ext>
                </a:extLst>
              </a:tr>
              <a:tr h="308583">
                <a:tc>
                  <a:txBody>
                    <a:bodyPr/>
                    <a:lstStyle/>
                    <a:p>
                      <a:pPr marL="0" marR="0" algn="ctr">
                        <a:lnSpc>
                          <a:spcPct val="107000"/>
                        </a:lnSpc>
                        <a:spcBef>
                          <a:spcPts val="0"/>
                        </a:spcBef>
                        <a:spcAft>
                          <a:spcPts val="0"/>
                        </a:spcAft>
                      </a:pPr>
                      <a:r>
                        <a:rPr lang="en-US" sz="1200">
                          <a:effectLst/>
                        </a:rPr>
                        <a:t>SS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a:effectLst/>
                        </a:rPr>
                        <a:t>Safety &amp; Security</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tc>
                  <a:txBody>
                    <a:bodyPr/>
                    <a:lstStyle/>
                    <a:p>
                      <a:pPr marL="0" marR="0">
                        <a:lnSpc>
                          <a:spcPct val="107000"/>
                        </a:lnSpc>
                        <a:spcBef>
                          <a:spcPts val="0"/>
                        </a:spcBef>
                        <a:spcAft>
                          <a:spcPts val="0"/>
                        </a:spcAft>
                      </a:pPr>
                      <a:r>
                        <a:rPr lang="en-US" sz="1200" dirty="0">
                          <a:effectLst/>
                        </a:rPr>
                        <a:t>Understanding risks when using technology and how to protect individuals and systems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396" marR="40396" marT="0" marB="0" anchor="ctr"/>
                </a:tc>
                <a:extLst>
                  <a:ext uri="{0D108BD9-81ED-4DB2-BD59-A6C34878D82A}">
                    <a16:rowId xmlns:a16="http://schemas.microsoft.com/office/drawing/2014/main" val="866430604"/>
                  </a:ext>
                </a:extLst>
              </a:tr>
            </a:tbl>
          </a:graphicData>
        </a:graphic>
      </p:graphicFrame>
    </p:spTree>
    <p:extLst>
      <p:ext uri="{BB962C8B-B14F-4D97-AF65-F5344CB8AC3E}">
        <p14:creationId xmlns:p14="http://schemas.microsoft.com/office/powerpoint/2010/main" val="35210884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276" y="139170"/>
            <a:ext cx="8520600" cy="841800"/>
          </a:xfrm>
        </p:spPr>
        <p:txBody>
          <a:bodyPr/>
          <a:lstStyle/>
          <a:p>
            <a:r>
              <a:rPr lang="en-GB" dirty="0" smtClean="0"/>
              <a:t>National Curriculum</a:t>
            </a:r>
            <a:endParaRPr lang="en-US" dirty="0"/>
          </a:p>
        </p:txBody>
      </p:sp>
      <p:sp>
        <p:nvSpPr>
          <p:cNvPr id="4" name="Rectangle 3"/>
          <p:cNvSpPr/>
          <p:nvPr/>
        </p:nvSpPr>
        <p:spPr>
          <a:xfrm>
            <a:off x="576474" y="1198198"/>
            <a:ext cx="8064204" cy="3539430"/>
          </a:xfrm>
          <a:prstGeom prst="rect">
            <a:avLst/>
          </a:prstGeom>
        </p:spPr>
        <p:txBody>
          <a:bodyPr wrap="square">
            <a:spAutoFit/>
          </a:bodyPr>
          <a:lstStyle/>
          <a:p>
            <a:r>
              <a:rPr lang="en-US" sz="1600" b="1" u="sng" dirty="0"/>
              <a:t>Key stage </a:t>
            </a:r>
            <a:r>
              <a:rPr lang="en-US" sz="1600" b="1" u="sng" dirty="0" smtClean="0"/>
              <a:t>1</a:t>
            </a:r>
          </a:p>
          <a:p>
            <a:endParaRPr lang="en-US" sz="1600" b="1" u="sng" dirty="0"/>
          </a:p>
          <a:p>
            <a:r>
              <a:rPr lang="en-US" sz="1600" b="1" dirty="0"/>
              <a:t>Pupils should be taught to:</a:t>
            </a:r>
          </a:p>
          <a:p>
            <a:pPr marL="285750" indent="-285750">
              <a:buFont typeface="Arial" panose="020B0604020202020204" pitchFamily="34" charset="0"/>
              <a:buChar char="•"/>
            </a:pPr>
            <a:r>
              <a:rPr lang="en-US" sz="1600" dirty="0" smtClean="0"/>
              <a:t>understand </a:t>
            </a:r>
            <a:r>
              <a:rPr lang="en-US" sz="1600" dirty="0"/>
              <a:t>what algorithms are; how they are implemented as programs on digital </a:t>
            </a:r>
            <a:r>
              <a:rPr lang="en-US" sz="1600" dirty="0" smtClean="0"/>
              <a:t>devices</a:t>
            </a:r>
            <a:r>
              <a:rPr lang="en-US" sz="1600" dirty="0"/>
              <a:t>; and that programs execute by following precise and unambiguous </a:t>
            </a:r>
            <a:r>
              <a:rPr lang="en-US" sz="1600" dirty="0" smtClean="0"/>
              <a:t>instructions</a:t>
            </a:r>
          </a:p>
          <a:p>
            <a:pPr marL="285750" indent="-285750">
              <a:buFont typeface="Arial" panose="020B0604020202020204" pitchFamily="34" charset="0"/>
              <a:buChar char="•"/>
            </a:pPr>
            <a:r>
              <a:rPr lang="en-US" sz="1600" dirty="0" smtClean="0"/>
              <a:t>create </a:t>
            </a:r>
            <a:r>
              <a:rPr lang="en-US" sz="1600" dirty="0"/>
              <a:t>and debug simple programs</a:t>
            </a:r>
          </a:p>
          <a:p>
            <a:pPr marL="285750" indent="-285750">
              <a:buFont typeface="Arial" panose="020B0604020202020204" pitchFamily="34" charset="0"/>
              <a:buChar char="•"/>
            </a:pPr>
            <a:r>
              <a:rPr lang="en-US" sz="1600" dirty="0" smtClean="0"/>
              <a:t>use </a:t>
            </a:r>
            <a:r>
              <a:rPr lang="en-US" sz="1600" dirty="0"/>
              <a:t>logical reasoning to predict the behaviour of simple programs</a:t>
            </a:r>
          </a:p>
          <a:p>
            <a:pPr marL="285750" indent="-285750">
              <a:buFont typeface="Arial" panose="020B0604020202020204" pitchFamily="34" charset="0"/>
              <a:buChar char="•"/>
            </a:pPr>
            <a:r>
              <a:rPr lang="en-US" sz="1600" dirty="0" smtClean="0"/>
              <a:t>use </a:t>
            </a:r>
            <a:r>
              <a:rPr lang="en-US" sz="1600" dirty="0"/>
              <a:t>technology purposefully to create, organise, store, manipulate and retrieve digital </a:t>
            </a:r>
            <a:r>
              <a:rPr lang="en-US" sz="1600" dirty="0" smtClean="0"/>
              <a:t>content</a:t>
            </a:r>
            <a:endParaRPr lang="en-US" sz="1600" dirty="0"/>
          </a:p>
          <a:p>
            <a:pPr marL="285750" indent="-285750">
              <a:buFont typeface="Arial" panose="020B0604020202020204" pitchFamily="34" charset="0"/>
              <a:buChar char="•"/>
            </a:pPr>
            <a:r>
              <a:rPr lang="en-US" sz="1600" dirty="0"/>
              <a:t>r</a:t>
            </a:r>
            <a:r>
              <a:rPr lang="en-US" sz="1600" dirty="0" smtClean="0"/>
              <a:t>ecognise </a:t>
            </a:r>
            <a:r>
              <a:rPr lang="en-US" sz="1600" dirty="0"/>
              <a:t>common uses of information technology beyond school</a:t>
            </a:r>
          </a:p>
          <a:p>
            <a:pPr marL="285750" indent="-285750">
              <a:buFont typeface="Arial" panose="020B0604020202020204" pitchFamily="34" charset="0"/>
              <a:buChar char="•"/>
            </a:pPr>
            <a:r>
              <a:rPr lang="en-US" sz="1600" dirty="0" smtClean="0"/>
              <a:t>use </a:t>
            </a:r>
            <a:r>
              <a:rPr lang="en-US" sz="1600" dirty="0"/>
              <a:t>technology safely and respectfully, keeping personal information private; </a:t>
            </a:r>
            <a:r>
              <a:rPr lang="en-US" sz="1600" dirty="0" smtClean="0"/>
              <a:t>identify where </a:t>
            </a:r>
            <a:r>
              <a:rPr lang="en-US" sz="1600" dirty="0"/>
              <a:t>to go for help and support when they have concerns about content or contact on </a:t>
            </a:r>
            <a:r>
              <a:rPr lang="en-US" sz="1600" dirty="0" smtClean="0"/>
              <a:t>the </a:t>
            </a:r>
            <a:r>
              <a:rPr lang="en-US" sz="1600" dirty="0"/>
              <a:t>internet or other online technologies.</a:t>
            </a:r>
          </a:p>
        </p:txBody>
      </p:sp>
    </p:spTree>
    <p:extLst>
      <p:ext uri="{BB962C8B-B14F-4D97-AF65-F5344CB8AC3E}">
        <p14:creationId xmlns:p14="http://schemas.microsoft.com/office/powerpoint/2010/main" val="36069083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5"/>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dirty="0" smtClean="0">
                <a:latin typeface="Source Sans Pro"/>
                <a:ea typeface="Source Sans Pro"/>
                <a:cs typeface="Source Sans Pro"/>
                <a:sym typeface="Source Sans Pro"/>
              </a:rPr>
              <a:t>Year 1</a:t>
            </a:r>
            <a:endParaRPr dirty="0">
              <a:latin typeface="Source Sans Pro"/>
              <a:ea typeface="Source Sans Pro"/>
              <a:cs typeface="Source Sans Pro"/>
              <a:sym typeface="Source Sans Pro"/>
            </a:endParaRPr>
          </a:p>
        </p:txBody>
      </p:sp>
    </p:spTree>
    <p:extLst>
      <p:ext uri="{BB962C8B-B14F-4D97-AF65-F5344CB8AC3E}">
        <p14:creationId xmlns:p14="http://schemas.microsoft.com/office/powerpoint/2010/main" val="26435246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graphicFrame>
        <p:nvGraphicFramePr>
          <p:cNvPr id="80" name="Google Shape;80;p6"/>
          <p:cNvGraphicFramePr/>
          <p:nvPr>
            <p:extLst>
              <p:ext uri="{D42A27DB-BD31-4B8C-83A1-F6EECF244321}">
                <p14:modId xmlns:p14="http://schemas.microsoft.com/office/powerpoint/2010/main" val="1032728940"/>
              </p:ext>
            </p:extLst>
          </p:nvPr>
        </p:nvGraphicFramePr>
        <p:xfrm>
          <a:off x="306188" y="311663"/>
          <a:ext cx="8308026" cy="3544400"/>
        </p:xfrm>
        <a:graphic>
          <a:graphicData uri="http://schemas.openxmlformats.org/drawingml/2006/table">
            <a:tbl>
              <a:tblPr>
                <a:noFill/>
                <a:tableStyleId>{5A76027B-6DE8-491E-9659-52F654CFD4E0}</a:tableStyleId>
              </a:tblPr>
              <a:tblGrid>
                <a:gridCol w="1221400">
                  <a:extLst>
                    <a:ext uri="{9D8B030D-6E8A-4147-A177-3AD203B41FA5}">
                      <a16:colId xmlns:a16="http://schemas.microsoft.com/office/drawing/2014/main" val="20000"/>
                    </a:ext>
                  </a:extLst>
                </a:gridCol>
                <a:gridCol w="3543313">
                  <a:extLst>
                    <a:ext uri="{9D8B030D-6E8A-4147-A177-3AD203B41FA5}">
                      <a16:colId xmlns:a16="http://schemas.microsoft.com/office/drawing/2014/main" val="20001"/>
                    </a:ext>
                  </a:extLst>
                </a:gridCol>
                <a:gridCol w="3543313">
                  <a:extLst>
                    <a:ext uri="{9D8B030D-6E8A-4147-A177-3AD203B41FA5}">
                      <a16:colId xmlns:a16="http://schemas.microsoft.com/office/drawing/2014/main" val="1501891223"/>
                    </a:ext>
                  </a:extLst>
                </a:gridCol>
              </a:tblGrid>
              <a:tr h="882200">
                <a:tc gridSpan="3">
                  <a:txBody>
                    <a:bodyPr/>
                    <a:lstStyle/>
                    <a:p>
                      <a:pPr marL="0" marR="0" lvl="0" indent="0" algn="ctr" rtl="0">
                        <a:lnSpc>
                          <a:spcPct val="100000"/>
                        </a:lnSpc>
                        <a:spcBef>
                          <a:spcPts val="0"/>
                        </a:spcBef>
                        <a:spcAft>
                          <a:spcPts val="0"/>
                        </a:spcAft>
                        <a:buClr>
                          <a:srgbClr val="000000"/>
                        </a:buClr>
                        <a:buSzPts val="2100"/>
                        <a:buFont typeface="Arial"/>
                        <a:buNone/>
                      </a:pPr>
                      <a:r>
                        <a:rPr lang="en-GB" sz="2100" b="0" u="none" strike="noStrike" cap="none" dirty="0" smtClean="0">
                          <a:solidFill>
                            <a:schemeClr val="dk1"/>
                          </a:solidFill>
                          <a:latin typeface="Source Sans Pro"/>
                          <a:ea typeface="Source Sans Pro"/>
                          <a:cs typeface="Source Sans Pro"/>
                          <a:sym typeface="Source Sans Pro"/>
                        </a:rPr>
                        <a:t>Y1</a:t>
                      </a:r>
                      <a:r>
                        <a:rPr lang="en-GB" sz="2100" u="none" strike="noStrike" cap="none" dirty="0" smtClean="0">
                          <a:solidFill>
                            <a:schemeClr val="dk1"/>
                          </a:solidFill>
                          <a:latin typeface="Source Sans Pro"/>
                          <a:ea typeface="Source Sans Pro"/>
                          <a:cs typeface="Source Sans Pro"/>
                          <a:sym typeface="Source Sans Pro"/>
                        </a:rPr>
                        <a:t> </a:t>
                      </a:r>
                      <a:r>
                        <a:rPr lang="en-GB" sz="2100" u="none" strike="noStrike" cap="none" dirty="0">
                          <a:solidFill>
                            <a:schemeClr val="dk1"/>
                          </a:solidFill>
                          <a:latin typeface="Source Sans Pro"/>
                          <a:ea typeface="Source Sans Pro"/>
                          <a:cs typeface="Source Sans Pro"/>
                          <a:sym typeface="Source Sans Pro"/>
                        </a:rPr>
                        <a:t>Overview </a:t>
                      </a:r>
                      <a:endParaRPr sz="21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887400">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Autumn </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400" b="0" i="0" u="none" strike="noStrike" cap="none" dirty="0" smtClean="0">
                          <a:solidFill>
                            <a:srgbClr val="000000"/>
                          </a:solidFill>
                          <a:effectLst/>
                          <a:latin typeface="Arial"/>
                          <a:ea typeface="Arial"/>
                          <a:cs typeface="Arial"/>
                          <a:sym typeface="Arial"/>
                        </a:rPr>
                        <a:t>Computing systems and networks – Technology around us</a:t>
                      </a:r>
                    </a:p>
                    <a:p>
                      <a:pPr marL="0" marR="0" lvl="0" indent="0" algn="l" rtl="0">
                        <a:lnSpc>
                          <a:spcPct val="100000"/>
                        </a:lnSpc>
                        <a:spcBef>
                          <a:spcPts val="0"/>
                        </a:spcBef>
                        <a:spcAft>
                          <a:spcPts val="0"/>
                        </a:spcAft>
                        <a:buClr>
                          <a:srgbClr val="000000"/>
                        </a:buClr>
                        <a:buSzPts val="1400"/>
                        <a:buFont typeface="Arial"/>
                        <a:buNone/>
                      </a:pPr>
                      <a:endParaRPr sz="14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400" kern="100" dirty="0" smtClean="0">
                          <a:effectLst/>
                        </a:rPr>
                        <a:t>Creating media - Digital painting</a:t>
                      </a:r>
                      <a:endParaRPr lang="en-US" sz="1400" kern="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887400">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Spring</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400" kern="100" dirty="0" smtClean="0">
                          <a:effectLst/>
                        </a:rPr>
                        <a:t>Programming A - Moving a robot</a:t>
                      </a:r>
                      <a:endParaRPr lang="en-US" sz="1400" kern="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400" kern="100" dirty="0" smtClean="0">
                          <a:effectLst/>
                        </a:rPr>
                        <a:t>Data</a:t>
                      </a:r>
                      <a:r>
                        <a:rPr lang="en-GB" sz="1400" kern="100" baseline="0" dirty="0" smtClean="0">
                          <a:effectLst/>
                        </a:rPr>
                        <a:t> &amp; information</a:t>
                      </a:r>
                      <a:r>
                        <a:rPr lang="en-GB" sz="1400" kern="100" dirty="0" smtClean="0">
                          <a:effectLst/>
                        </a:rPr>
                        <a:t> – Grouping</a:t>
                      </a:r>
                      <a:r>
                        <a:rPr lang="en-GB" sz="1400" kern="100" baseline="0" dirty="0" smtClean="0">
                          <a:effectLst/>
                        </a:rPr>
                        <a:t> Data</a:t>
                      </a:r>
                      <a:endParaRPr lang="en-US" sz="1400" kern="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US" sz="1400" kern="100" dirty="0" smtClean="0">
                        <a:effectLst/>
                        <a:latin typeface="+mj-lt"/>
                        <a:ea typeface="Calibri" panose="020F0502020204030204" pitchFamily="34" charset="0"/>
                        <a:cs typeface="Times New Roman" panose="02020603050405020304" pitchFamily="18" charset="0"/>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887400">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Summer</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kern="100" dirty="0" smtClean="0">
                          <a:effectLst/>
                        </a:rPr>
                        <a:t>Creating</a:t>
                      </a:r>
                      <a:r>
                        <a:rPr lang="en-GB" sz="1400" kern="100" baseline="0" dirty="0" smtClean="0">
                          <a:effectLst/>
                        </a:rPr>
                        <a:t> Media</a:t>
                      </a:r>
                      <a:r>
                        <a:rPr lang="en-GB" sz="1400" kern="100" dirty="0" smtClean="0">
                          <a:effectLst/>
                        </a:rPr>
                        <a:t>- Digital</a:t>
                      </a:r>
                      <a:r>
                        <a:rPr lang="en-GB" sz="1400" kern="100" baseline="0" dirty="0" smtClean="0">
                          <a:effectLst/>
                        </a:rPr>
                        <a:t> Writing</a:t>
                      </a:r>
                      <a:endParaRPr lang="en-US" sz="1400" kern="1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kern="100" dirty="0" smtClean="0">
                          <a:effectLst/>
                        </a:rPr>
                        <a:t>Programming B – Programming animations</a:t>
                      </a:r>
                      <a:endParaRPr lang="en-US" sz="1400" kern="1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5242828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18414" y="201185"/>
            <a:ext cx="8520600" cy="572700"/>
          </a:xfrm>
        </p:spPr>
        <p:txBody>
          <a:bodyPr/>
          <a:lstStyle/>
          <a:p>
            <a:pPr algn="ctr"/>
            <a:r>
              <a:rPr lang="en-GB" dirty="0" smtClean="0"/>
              <a:t>Key Vocabulary- Year 1</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3346347601"/>
              </p:ext>
            </p:extLst>
          </p:nvPr>
        </p:nvGraphicFramePr>
        <p:xfrm>
          <a:off x="488915" y="987552"/>
          <a:ext cx="8179597" cy="3875730"/>
        </p:xfrm>
        <a:graphic>
          <a:graphicData uri="http://schemas.openxmlformats.org/drawingml/2006/table">
            <a:tbl>
              <a:tblPr firstRow="1" firstCol="1" bandRow="1">
                <a:tableStyleId>{5A76027B-6DE8-491E-9659-52F654CFD4E0}</a:tableStyleId>
              </a:tblPr>
              <a:tblGrid>
                <a:gridCol w="2726230">
                  <a:extLst>
                    <a:ext uri="{9D8B030D-6E8A-4147-A177-3AD203B41FA5}">
                      <a16:colId xmlns:a16="http://schemas.microsoft.com/office/drawing/2014/main" val="4077028093"/>
                    </a:ext>
                  </a:extLst>
                </a:gridCol>
                <a:gridCol w="2726230">
                  <a:extLst>
                    <a:ext uri="{9D8B030D-6E8A-4147-A177-3AD203B41FA5}">
                      <a16:colId xmlns:a16="http://schemas.microsoft.com/office/drawing/2014/main" val="23641325"/>
                    </a:ext>
                  </a:extLst>
                </a:gridCol>
                <a:gridCol w="2727137">
                  <a:extLst>
                    <a:ext uri="{9D8B030D-6E8A-4147-A177-3AD203B41FA5}">
                      <a16:colId xmlns:a16="http://schemas.microsoft.com/office/drawing/2014/main" val="336148899"/>
                    </a:ext>
                  </a:extLst>
                </a:gridCol>
              </a:tblGrid>
              <a:tr h="161146">
                <a:tc gridSpan="3">
                  <a:txBody>
                    <a:bodyPr/>
                    <a:lstStyle/>
                    <a:p>
                      <a:pPr marL="0" marR="0" algn="ctr">
                        <a:lnSpc>
                          <a:spcPct val="115000"/>
                        </a:lnSpc>
                        <a:spcBef>
                          <a:spcPts val="0"/>
                        </a:spcBef>
                        <a:spcAft>
                          <a:spcPts val="0"/>
                        </a:spcAft>
                      </a:pPr>
                      <a:r>
                        <a:rPr lang="en-GB" sz="1200" kern="100" dirty="0">
                          <a:effectLst/>
                        </a:rPr>
                        <a:t>Year 1</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solidFill>
                      <a:srgbClr val="92D05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242501435"/>
                  </a:ext>
                </a:extLst>
              </a:tr>
              <a:tr h="483439">
                <a:tc>
                  <a:txBody>
                    <a:bodyPr/>
                    <a:lstStyle/>
                    <a:p>
                      <a:pPr marL="0" marR="0" algn="ctr">
                        <a:lnSpc>
                          <a:spcPct val="115000"/>
                        </a:lnSpc>
                        <a:spcBef>
                          <a:spcPts val="0"/>
                        </a:spcBef>
                        <a:spcAft>
                          <a:spcPts val="0"/>
                        </a:spcAft>
                      </a:pPr>
                      <a:r>
                        <a:rPr lang="en-GB" sz="1200" kern="100">
                          <a:effectLst/>
                        </a:rPr>
                        <a:t>Computing systems and networks - Technology around us</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solidFill>
                      <a:schemeClr val="bg1">
                        <a:lumMod val="85000"/>
                      </a:schemeClr>
                    </a:solidFill>
                  </a:tcPr>
                </a:tc>
                <a:tc>
                  <a:txBody>
                    <a:bodyPr/>
                    <a:lstStyle/>
                    <a:p>
                      <a:pPr marL="0" marR="0" algn="ctr">
                        <a:lnSpc>
                          <a:spcPct val="115000"/>
                        </a:lnSpc>
                        <a:spcBef>
                          <a:spcPts val="0"/>
                        </a:spcBef>
                        <a:spcAft>
                          <a:spcPts val="0"/>
                        </a:spcAft>
                      </a:pPr>
                      <a:r>
                        <a:rPr lang="en-GB" sz="1200" kern="100" dirty="0">
                          <a:effectLst/>
                        </a:rPr>
                        <a:t>Creating media - Digital painting</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solidFill>
                      <a:schemeClr val="bg1">
                        <a:lumMod val="85000"/>
                      </a:schemeClr>
                    </a:solidFill>
                  </a:tcPr>
                </a:tc>
                <a:tc>
                  <a:txBody>
                    <a:bodyPr/>
                    <a:lstStyle/>
                    <a:p>
                      <a:pPr marL="0" marR="0" algn="ctr">
                        <a:lnSpc>
                          <a:spcPct val="115000"/>
                        </a:lnSpc>
                        <a:spcBef>
                          <a:spcPts val="0"/>
                        </a:spcBef>
                        <a:spcAft>
                          <a:spcPts val="0"/>
                        </a:spcAft>
                      </a:pPr>
                      <a:r>
                        <a:rPr lang="en-GB" sz="1200" kern="100" dirty="0">
                          <a:effectLst/>
                        </a:rPr>
                        <a:t>Creating media - Digital writing</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solidFill>
                      <a:schemeClr val="bg1">
                        <a:lumMod val="85000"/>
                      </a:schemeClr>
                    </a:solidFill>
                  </a:tcPr>
                </a:tc>
                <a:extLst>
                  <a:ext uri="{0D108BD9-81ED-4DB2-BD59-A6C34878D82A}">
                    <a16:rowId xmlns:a16="http://schemas.microsoft.com/office/drawing/2014/main" val="1270192257"/>
                  </a:ext>
                </a:extLst>
              </a:tr>
              <a:tr h="1450318">
                <a:tc>
                  <a:txBody>
                    <a:bodyPr/>
                    <a:lstStyle/>
                    <a:p>
                      <a:pPr marL="0" marR="0" algn="ctr">
                        <a:lnSpc>
                          <a:spcPct val="115000"/>
                        </a:lnSpc>
                        <a:spcBef>
                          <a:spcPts val="0"/>
                        </a:spcBef>
                        <a:spcAft>
                          <a:spcPts val="0"/>
                        </a:spcAft>
                      </a:pPr>
                      <a:r>
                        <a:rPr lang="en-GB" sz="1200" kern="100">
                          <a:effectLst/>
                        </a:rPr>
                        <a:t>technology, computer, mouse, trackpad, keyboard, screen, double-click, typing.</a:t>
                      </a:r>
                      <a:endParaRPr lang="en-US" sz="1200" kern="100">
                        <a:effectLst/>
                      </a:endParaRPr>
                    </a:p>
                    <a:p>
                      <a:pPr marL="0" marR="0" algn="ctr">
                        <a:lnSpc>
                          <a:spcPct val="115000"/>
                        </a:lnSpc>
                        <a:spcBef>
                          <a:spcPts val="0"/>
                        </a:spcBef>
                        <a:spcAft>
                          <a:spcPts val="0"/>
                        </a:spcAft>
                      </a:pPr>
                      <a:r>
                        <a:rPr lang="en-GB" sz="1200" kern="100">
                          <a:effectLst/>
                        </a:rPr>
                        <a:t> </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tc>
                <a:tc>
                  <a:txBody>
                    <a:bodyPr/>
                    <a:lstStyle/>
                    <a:p>
                      <a:pPr marL="0" marR="0" algn="ctr">
                        <a:lnSpc>
                          <a:spcPct val="115000"/>
                        </a:lnSpc>
                        <a:spcBef>
                          <a:spcPts val="0"/>
                        </a:spcBef>
                        <a:spcAft>
                          <a:spcPts val="0"/>
                        </a:spcAft>
                      </a:pPr>
                      <a:r>
                        <a:rPr lang="en-GB" sz="1200" kern="100" dirty="0">
                          <a:effectLst/>
                        </a:rPr>
                        <a:t>paint program, tool, paintbrush, erase, fill, undo, shape tools, line tool, fill tool, undo tool, colour, brush style, brush size, pictures, painting, computers</a:t>
                      </a:r>
                      <a:endParaRPr lang="en-US" sz="1200" kern="100" dirty="0">
                        <a:effectLst/>
                      </a:endParaRPr>
                    </a:p>
                    <a:p>
                      <a:pPr marL="0" marR="0" algn="ctr">
                        <a:lnSpc>
                          <a:spcPct val="115000"/>
                        </a:lnSpc>
                        <a:spcBef>
                          <a:spcPts val="0"/>
                        </a:spcBef>
                        <a:spcAft>
                          <a:spcPts val="0"/>
                        </a:spcAft>
                      </a:pPr>
                      <a:r>
                        <a:rPr lang="en-GB" sz="1200" kern="100" dirty="0">
                          <a:effectLst/>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tc>
                <a:tc>
                  <a:txBody>
                    <a:bodyPr/>
                    <a:lstStyle/>
                    <a:p>
                      <a:pPr marL="0" marR="0" algn="ctr">
                        <a:lnSpc>
                          <a:spcPct val="115000"/>
                        </a:lnSpc>
                        <a:spcBef>
                          <a:spcPts val="0"/>
                        </a:spcBef>
                        <a:spcAft>
                          <a:spcPts val="0"/>
                        </a:spcAft>
                      </a:pPr>
                      <a:r>
                        <a:rPr lang="en-GB" sz="1200" kern="100">
                          <a:effectLst/>
                        </a:rPr>
                        <a:t>word processor, keyboard, keys, letters, type, numbers, space, backspace, text cursor, capital letters, toolbar, bold, italic, underline, mouse, select, font, undo, redo, format, compare, typing, writing.</a:t>
                      </a:r>
                      <a:endParaRPr lang="en-US" sz="1200" kern="100">
                        <a:effectLst/>
                      </a:endParaRPr>
                    </a:p>
                    <a:p>
                      <a:pPr marL="0" marR="0" algn="ctr">
                        <a:lnSpc>
                          <a:spcPct val="115000"/>
                        </a:lnSpc>
                        <a:spcBef>
                          <a:spcPts val="0"/>
                        </a:spcBef>
                        <a:spcAft>
                          <a:spcPts val="0"/>
                        </a:spcAft>
                      </a:pPr>
                      <a:r>
                        <a:rPr lang="en-GB" sz="1200" kern="100">
                          <a:effectLst/>
                        </a:rPr>
                        <a:t> </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tc>
                <a:extLst>
                  <a:ext uri="{0D108BD9-81ED-4DB2-BD59-A6C34878D82A}">
                    <a16:rowId xmlns:a16="http://schemas.microsoft.com/office/drawing/2014/main" val="572054384"/>
                  </a:ext>
                </a:extLst>
              </a:tr>
              <a:tr h="322293">
                <a:tc>
                  <a:txBody>
                    <a:bodyPr/>
                    <a:lstStyle/>
                    <a:p>
                      <a:pPr marL="0" marR="0" algn="ctr">
                        <a:lnSpc>
                          <a:spcPct val="115000"/>
                        </a:lnSpc>
                        <a:spcBef>
                          <a:spcPts val="0"/>
                        </a:spcBef>
                        <a:spcAft>
                          <a:spcPts val="0"/>
                        </a:spcAft>
                      </a:pPr>
                      <a:r>
                        <a:rPr lang="en-GB" sz="1200" kern="100" dirty="0">
                          <a:effectLst/>
                        </a:rPr>
                        <a:t>Data and information – Grouping</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solidFill>
                      <a:schemeClr val="bg1">
                        <a:lumMod val="85000"/>
                      </a:schemeClr>
                    </a:solidFill>
                  </a:tcPr>
                </a:tc>
                <a:tc>
                  <a:txBody>
                    <a:bodyPr/>
                    <a:lstStyle/>
                    <a:p>
                      <a:pPr marL="0" marR="0" algn="ctr">
                        <a:lnSpc>
                          <a:spcPct val="115000"/>
                        </a:lnSpc>
                        <a:spcBef>
                          <a:spcPts val="0"/>
                        </a:spcBef>
                        <a:spcAft>
                          <a:spcPts val="0"/>
                        </a:spcAft>
                      </a:pPr>
                      <a:r>
                        <a:rPr lang="en-GB" sz="1200" kern="100" dirty="0">
                          <a:effectLst/>
                        </a:rPr>
                        <a:t>Programming A - Moving a robot</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solidFill>
                      <a:schemeClr val="bg1">
                        <a:lumMod val="85000"/>
                      </a:schemeClr>
                    </a:solidFill>
                  </a:tcPr>
                </a:tc>
                <a:tc>
                  <a:txBody>
                    <a:bodyPr/>
                    <a:lstStyle/>
                    <a:p>
                      <a:pPr marL="0" marR="0" algn="ctr">
                        <a:lnSpc>
                          <a:spcPct val="115000"/>
                        </a:lnSpc>
                        <a:spcBef>
                          <a:spcPts val="0"/>
                        </a:spcBef>
                        <a:spcAft>
                          <a:spcPts val="0"/>
                        </a:spcAft>
                      </a:pPr>
                      <a:r>
                        <a:rPr lang="en-GB" sz="1200" kern="100" dirty="0">
                          <a:effectLst/>
                        </a:rPr>
                        <a:t>Programming B – Programming animations</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solidFill>
                      <a:schemeClr val="bg1">
                        <a:lumMod val="85000"/>
                      </a:schemeClr>
                    </a:solidFill>
                  </a:tcPr>
                </a:tc>
                <a:extLst>
                  <a:ext uri="{0D108BD9-81ED-4DB2-BD59-A6C34878D82A}">
                    <a16:rowId xmlns:a16="http://schemas.microsoft.com/office/drawing/2014/main" val="544289799"/>
                  </a:ext>
                </a:extLst>
              </a:tr>
              <a:tr h="1289171">
                <a:tc>
                  <a:txBody>
                    <a:bodyPr/>
                    <a:lstStyle/>
                    <a:p>
                      <a:pPr marL="0" marR="0" algn="ctr">
                        <a:lnSpc>
                          <a:spcPct val="115000"/>
                        </a:lnSpc>
                        <a:spcBef>
                          <a:spcPts val="0"/>
                        </a:spcBef>
                        <a:spcAft>
                          <a:spcPts val="0"/>
                        </a:spcAft>
                      </a:pPr>
                      <a:r>
                        <a:rPr lang="en-GB" sz="1200" kern="100">
                          <a:effectLst/>
                        </a:rPr>
                        <a:t>object, label, group, search, image, property, colour, size, shape, value, data set, more, less, most, fewest, least, the same</a:t>
                      </a:r>
                      <a:endParaRPr lang="en-US" sz="1200" kern="100">
                        <a:effectLst/>
                      </a:endParaRPr>
                    </a:p>
                    <a:p>
                      <a:pPr marL="0" marR="0" algn="ctr">
                        <a:lnSpc>
                          <a:spcPct val="115000"/>
                        </a:lnSpc>
                        <a:spcBef>
                          <a:spcPts val="0"/>
                        </a:spcBef>
                        <a:spcAft>
                          <a:spcPts val="0"/>
                        </a:spcAft>
                      </a:pPr>
                      <a:r>
                        <a:rPr lang="en-GB" sz="1200" kern="100">
                          <a:effectLst/>
                        </a:rPr>
                        <a:t> </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tc>
                <a:tc>
                  <a:txBody>
                    <a:bodyPr/>
                    <a:lstStyle/>
                    <a:p>
                      <a:pPr marL="0" marR="0" algn="ctr">
                        <a:lnSpc>
                          <a:spcPct val="115000"/>
                        </a:lnSpc>
                        <a:spcBef>
                          <a:spcPts val="0"/>
                        </a:spcBef>
                        <a:spcAft>
                          <a:spcPts val="0"/>
                        </a:spcAft>
                      </a:pPr>
                      <a:r>
                        <a:rPr lang="en-GB" sz="1200" kern="100" dirty="0">
                          <a:effectLst/>
                        </a:rPr>
                        <a:t>Bee-Bot, forwards, backwards, turn, clear, go, commands, instructions, directions, left, right, route, plan, algorithm, program.</a:t>
                      </a:r>
                      <a:endParaRPr lang="en-US" sz="1200" kern="100" dirty="0">
                        <a:effectLst/>
                      </a:endParaRPr>
                    </a:p>
                    <a:p>
                      <a:pPr marL="0" marR="0" algn="ctr">
                        <a:lnSpc>
                          <a:spcPct val="115000"/>
                        </a:lnSpc>
                        <a:spcBef>
                          <a:spcPts val="0"/>
                        </a:spcBef>
                        <a:spcAft>
                          <a:spcPts val="0"/>
                        </a:spcAft>
                      </a:pPr>
                      <a:r>
                        <a:rPr lang="en-GB" sz="1200" kern="100" dirty="0">
                          <a:effectLst/>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tc>
                <a:tc>
                  <a:txBody>
                    <a:bodyPr/>
                    <a:lstStyle/>
                    <a:p>
                      <a:pPr marL="0" marR="0" algn="ctr">
                        <a:lnSpc>
                          <a:spcPct val="115000"/>
                        </a:lnSpc>
                        <a:spcBef>
                          <a:spcPts val="0"/>
                        </a:spcBef>
                        <a:spcAft>
                          <a:spcPts val="0"/>
                        </a:spcAft>
                      </a:pPr>
                      <a:r>
                        <a:rPr lang="en-GB" sz="1200" kern="100" dirty="0" err="1">
                          <a:effectLst/>
                        </a:rPr>
                        <a:t>ScratchJr</a:t>
                      </a:r>
                      <a:r>
                        <a:rPr lang="en-GB" sz="1200" kern="100" dirty="0">
                          <a:effectLst/>
                        </a:rPr>
                        <a:t>, command, sprite, compare, programming, area, block, joining, start, run, program, background, delete, reset, algorithm, predict, effect, change, value, instructions, design.</a:t>
                      </a:r>
                      <a:endParaRPr lang="en-US" sz="1200" kern="100" dirty="0">
                        <a:effectLst/>
                      </a:endParaRPr>
                    </a:p>
                    <a:p>
                      <a:pPr marL="0" marR="0" algn="ctr">
                        <a:lnSpc>
                          <a:spcPct val="115000"/>
                        </a:lnSpc>
                        <a:spcBef>
                          <a:spcPts val="0"/>
                        </a:spcBef>
                        <a:spcAft>
                          <a:spcPts val="0"/>
                        </a:spcAft>
                      </a:pPr>
                      <a:r>
                        <a:rPr lang="en-GB" sz="1200" kern="100" dirty="0">
                          <a:effectLst/>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2838" marR="52838" marT="0" marB="0"/>
                </a:tc>
                <a:extLst>
                  <a:ext uri="{0D108BD9-81ED-4DB2-BD59-A6C34878D82A}">
                    <a16:rowId xmlns:a16="http://schemas.microsoft.com/office/drawing/2014/main" val="467813615"/>
                  </a:ext>
                </a:extLst>
              </a:tr>
            </a:tbl>
          </a:graphicData>
        </a:graphic>
      </p:graphicFrame>
    </p:spTree>
    <p:extLst>
      <p:ext uri="{BB962C8B-B14F-4D97-AF65-F5344CB8AC3E}">
        <p14:creationId xmlns:p14="http://schemas.microsoft.com/office/powerpoint/2010/main" val="1888581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 y="115841"/>
            <a:ext cx="8879014" cy="572700"/>
          </a:xfrm>
        </p:spPr>
        <p:txBody>
          <a:bodyPr/>
          <a:lstStyle/>
          <a:p>
            <a:r>
              <a:rPr lang="en-GB" sz="2400" dirty="0" smtClean="0"/>
              <a:t>Unit 1: </a:t>
            </a:r>
            <a:r>
              <a:rPr lang="en-US" sz="2400" dirty="0"/>
              <a:t>Computing systems and networks – Technology around us</a:t>
            </a:r>
            <a:r>
              <a:rPr lang="en-US" dirty="0"/>
              <a:t/>
            </a:r>
            <a:br>
              <a:rPr lang="en-US" dirty="0"/>
            </a:br>
            <a:endParaRPr lang="en-US" dirty="0"/>
          </a:p>
        </p:txBody>
      </p:sp>
      <p:pic>
        <p:nvPicPr>
          <p:cNvPr id="3" name="Picture 2"/>
          <p:cNvPicPr>
            <a:picLocks noChangeAspect="1"/>
          </p:cNvPicPr>
          <p:nvPr/>
        </p:nvPicPr>
        <p:blipFill>
          <a:blip r:embed="rId2"/>
          <a:stretch>
            <a:fillRect/>
          </a:stretch>
        </p:blipFill>
        <p:spPr>
          <a:xfrm>
            <a:off x="548640" y="880053"/>
            <a:ext cx="8452294" cy="3856307"/>
          </a:xfrm>
          <a:prstGeom prst="rect">
            <a:avLst/>
          </a:prstGeom>
        </p:spPr>
      </p:pic>
      <p:pic>
        <p:nvPicPr>
          <p:cNvPr id="4" name="Picture 3"/>
          <p:cNvPicPr>
            <a:picLocks noChangeAspect="1"/>
          </p:cNvPicPr>
          <p:nvPr/>
        </p:nvPicPr>
        <p:blipFill>
          <a:blip r:embed="rId3"/>
          <a:stretch>
            <a:fillRect/>
          </a:stretch>
        </p:blipFill>
        <p:spPr>
          <a:xfrm>
            <a:off x="682752" y="688541"/>
            <a:ext cx="1219200" cy="1219200"/>
          </a:xfrm>
          <a:prstGeom prst="rect">
            <a:avLst/>
          </a:prstGeom>
        </p:spPr>
      </p:pic>
      <p:sp>
        <p:nvSpPr>
          <p:cNvPr id="5" name="Rectangle 4"/>
          <p:cNvSpPr/>
          <p:nvPr/>
        </p:nvSpPr>
        <p:spPr>
          <a:xfrm>
            <a:off x="121920" y="3517160"/>
            <a:ext cx="3822192" cy="1438471"/>
          </a:xfrm>
          <a:prstGeom prst="rect">
            <a:avLst/>
          </a:prstGeom>
          <a:ln>
            <a:solidFill>
              <a:schemeClr val="tx1">
                <a:lumMod val="75000"/>
                <a:lumOff val="25000"/>
              </a:schemeClr>
            </a:solidFill>
          </a:ln>
        </p:spPr>
        <p:txBody>
          <a:bodyPr wrap="square">
            <a:spAutoFit/>
          </a:bodyPr>
          <a:lstStyle/>
          <a:p>
            <a:pPr algn="just">
              <a:lnSpc>
                <a:spcPct val="115000"/>
              </a:lnSpc>
            </a:pPr>
            <a:r>
              <a:rPr lang="en-GB" sz="1100" dirty="0"/>
              <a:t>Learners will develop their understanding of technology and how it can help them in their everyday lives. They will start to become familiar with the different components of a computer by developing their keyboard and mouse skills. Learners will also consider how to use technology responsibly.</a:t>
            </a:r>
            <a:endParaRPr lang="en-US" sz="1100" dirty="0"/>
          </a:p>
          <a:p>
            <a:pPr algn="just">
              <a:lnSpc>
                <a:spcPct val="115000"/>
              </a:lnSpc>
            </a:pPr>
            <a:endParaRPr lang="en-US" sz="1100" dirty="0">
              <a:latin typeface="Quicksand"/>
              <a:ea typeface="Quicksand"/>
              <a:cs typeface="Quicksand"/>
            </a:endParaRPr>
          </a:p>
        </p:txBody>
      </p:sp>
    </p:spTree>
    <p:extLst>
      <p:ext uri="{BB962C8B-B14F-4D97-AF65-F5344CB8AC3E}">
        <p14:creationId xmlns:p14="http://schemas.microsoft.com/office/powerpoint/2010/main" val="2552699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692225813"/>
              </p:ext>
            </p:extLst>
          </p:nvPr>
        </p:nvGraphicFramePr>
        <p:xfrm>
          <a:off x="0" y="0"/>
          <a:ext cx="9143999" cy="5164860"/>
        </p:xfrm>
        <a:graphic>
          <a:graphicData uri="http://schemas.openxmlformats.org/drawingml/2006/table">
            <a:tbl>
              <a:tblPr>
                <a:tableStyleId>{5A76027B-6DE8-491E-9659-52F654CFD4E0}</a:tableStyleId>
              </a:tblPr>
              <a:tblGrid>
                <a:gridCol w="1036320">
                  <a:extLst>
                    <a:ext uri="{9D8B030D-6E8A-4147-A177-3AD203B41FA5}">
                      <a16:colId xmlns:a16="http://schemas.microsoft.com/office/drawing/2014/main" val="3878721539"/>
                    </a:ext>
                  </a:extLst>
                </a:gridCol>
                <a:gridCol w="4681728">
                  <a:extLst>
                    <a:ext uri="{9D8B030D-6E8A-4147-A177-3AD203B41FA5}">
                      <a16:colId xmlns:a16="http://schemas.microsoft.com/office/drawing/2014/main" val="628737531"/>
                    </a:ext>
                  </a:extLst>
                </a:gridCol>
                <a:gridCol w="3425951">
                  <a:extLst>
                    <a:ext uri="{9D8B030D-6E8A-4147-A177-3AD203B41FA5}">
                      <a16:colId xmlns:a16="http://schemas.microsoft.com/office/drawing/2014/main" val="343270086"/>
                    </a:ext>
                  </a:extLst>
                </a:gridCol>
              </a:tblGrid>
              <a:tr h="202322">
                <a:tc>
                  <a:txBody>
                    <a:bodyPr/>
                    <a:lstStyle/>
                    <a:p>
                      <a:pPr marL="0" marR="0" indent="0">
                        <a:lnSpc>
                          <a:spcPct val="115000"/>
                        </a:lnSpc>
                        <a:spcBef>
                          <a:spcPts val="0"/>
                        </a:spcBef>
                        <a:spcAft>
                          <a:spcPts val="0"/>
                        </a:spcAft>
                      </a:pPr>
                      <a:r>
                        <a:rPr lang="en-GB" sz="900">
                          <a:effectLst/>
                          <a:latin typeface="+mn-lt"/>
                        </a:rPr>
                        <a:t>Lesson</a:t>
                      </a:r>
                      <a:endParaRPr lang="en-US" sz="900">
                        <a:effectLst/>
                        <a:latin typeface="+mn-lt"/>
                        <a:ea typeface="Quicksand"/>
                        <a:cs typeface="Quicksand"/>
                      </a:endParaRPr>
                    </a:p>
                  </a:txBody>
                  <a:tcPr marL="23148" marR="23148" marT="23148" marB="23148">
                    <a:solidFill>
                      <a:srgbClr val="92D050"/>
                    </a:solidFill>
                  </a:tcPr>
                </a:tc>
                <a:tc>
                  <a:txBody>
                    <a:bodyPr/>
                    <a:lstStyle/>
                    <a:p>
                      <a:pPr marL="0" marR="0" indent="0">
                        <a:lnSpc>
                          <a:spcPct val="115000"/>
                        </a:lnSpc>
                        <a:spcBef>
                          <a:spcPts val="0"/>
                        </a:spcBef>
                        <a:spcAft>
                          <a:spcPts val="0"/>
                        </a:spcAft>
                      </a:pPr>
                      <a:r>
                        <a:rPr lang="en-GB" sz="900">
                          <a:effectLst/>
                          <a:latin typeface="+mn-lt"/>
                        </a:rPr>
                        <a:t>Brief overview</a:t>
                      </a:r>
                      <a:endParaRPr lang="en-US" sz="900">
                        <a:effectLst/>
                        <a:latin typeface="+mn-lt"/>
                        <a:ea typeface="Quicksand"/>
                        <a:cs typeface="Quicksand"/>
                      </a:endParaRPr>
                    </a:p>
                  </a:txBody>
                  <a:tcPr marL="23148" marR="23148" marT="23148" marB="23148">
                    <a:solidFill>
                      <a:srgbClr val="92D050"/>
                    </a:solidFill>
                  </a:tcPr>
                </a:tc>
                <a:tc>
                  <a:txBody>
                    <a:bodyPr/>
                    <a:lstStyle/>
                    <a:p>
                      <a:pPr marL="0" marR="0" indent="0">
                        <a:lnSpc>
                          <a:spcPct val="115000"/>
                        </a:lnSpc>
                        <a:spcBef>
                          <a:spcPts val="0"/>
                        </a:spcBef>
                        <a:spcAft>
                          <a:spcPts val="0"/>
                        </a:spcAft>
                      </a:pPr>
                      <a:r>
                        <a:rPr lang="en-GB" sz="900" dirty="0">
                          <a:effectLst/>
                          <a:latin typeface="+mn-lt"/>
                        </a:rPr>
                        <a:t>Learning objectives</a:t>
                      </a:r>
                      <a:endParaRPr lang="en-US" sz="900" dirty="0">
                        <a:effectLst/>
                        <a:latin typeface="+mn-lt"/>
                        <a:ea typeface="Quicksand"/>
                        <a:cs typeface="Quicksand"/>
                      </a:endParaRPr>
                    </a:p>
                  </a:txBody>
                  <a:tcPr marL="23148" marR="23148" marT="23148" marB="23148">
                    <a:solidFill>
                      <a:srgbClr val="92D050"/>
                    </a:solidFill>
                  </a:tcPr>
                </a:tc>
                <a:extLst>
                  <a:ext uri="{0D108BD9-81ED-4DB2-BD59-A6C34878D82A}">
                    <a16:rowId xmlns:a16="http://schemas.microsoft.com/office/drawing/2014/main" val="2770828544"/>
                  </a:ext>
                </a:extLst>
              </a:tr>
              <a:tr h="896538">
                <a:tc>
                  <a:txBody>
                    <a:bodyPr/>
                    <a:lstStyle/>
                    <a:p>
                      <a:pPr marL="0" marR="0" indent="0">
                        <a:lnSpc>
                          <a:spcPct val="115000"/>
                        </a:lnSpc>
                        <a:spcBef>
                          <a:spcPts val="0"/>
                        </a:spcBef>
                        <a:spcAft>
                          <a:spcPts val="0"/>
                        </a:spcAft>
                      </a:pPr>
                      <a:r>
                        <a:rPr lang="en-GB" sz="900">
                          <a:effectLst/>
                          <a:latin typeface="+mn-lt"/>
                        </a:rPr>
                        <a:t>1  Technology around us</a:t>
                      </a:r>
                      <a:endParaRPr lang="en-US" sz="900">
                        <a:effectLst/>
                        <a:latin typeface="+mn-lt"/>
                      </a:endParaRPr>
                    </a:p>
                    <a:p>
                      <a:pPr marL="0" marR="0" indent="0">
                        <a:lnSpc>
                          <a:spcPct val="115000"/>
                        </a:lnSpc>
                        <a:spcBef>
                          <a:spcPts val="0"/>
                        </a:spcBef>
                        <a:spcAft>
                          <a:spcPts val="0"/>
                        </a:spcAft>
                      </a:pPr>
                      <a:r>
                        <a:rPr lang="en-GB" sz="900">
                          <a:effectLst/>
                          <a:latin typeface="+mn-lt"/>
                        </a:rPr>
                        <a:t> </a:t>
                      </a:r>
                      <a:endParaRPr lang="en-US" sz="90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dirty="0">
                          <a:effectLst/>
                          <a:latin typeface="+mn-lt"/>
                        </a:rPr>
                        <a:t>Learners will become familiar with the term ‘technology’. They will classify what is and what is not technology in their school and/or classroom. Learners will demonstrate their understanding of how technology helps us in different ways.</a:t>
                      </a:r>
                      <a:endParaRPr lang="en-US" sz="900" dirty="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a:effectLst/>
                          <a:latin typeface="+mn-lt"/>
                        </a:rPr>
                        <a:t>To identify technology</a:t>
                      </a:r>
                      <a:endParaRPr lang="en-US" sz="900">
                        <a:effectLst/>
                        <a:latin typeface="+mn-l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latin typeface="+mn-lt"/>
                        </a:rPr>
                        <a:t>I can explain technology as something that helps us</a:t>
                      </a:r>
                      <a:endParaRPr lang="en-US" sz="900" u="none" strike="noStrike">
                        <a:effectLst/>
                        <a:latin typeface="+mn-l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latin typeface="+mn-lt"/>
                        </a:rPr>
                        <a:t>I can locate examples of technology in the classroom</a:t>
                      </a:r>
                      <a:endParaRPr lang="en-US" sz="900" u="none" strike="noStrike">
                        <a:effectLst/>
                        <a:latin typeface="+mn-l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latin typeface="+mn-lt"/>
                        </a:rPr>
                        <a:t>I can explain how these technology examples help us</a:t>
                      </a:r>
                      <a:endParaRPr lang="en-US" sz="900" u="none" strike="noStrike">
                        <a:effectLst/>
                        <a:latin typeface="+mn-lt"/>
                        <a:ea typeface="Quicksand"/>
                        <a:cs typeface="Quicksand"/>
                      </a:endParaRPr>
                    </a:p>
                  </a:txBody>
                  <a:tcPr marL="23148" marR="23148" marT="23148" marB="23148"/>
                </a:tc>
                <a:extLst>
                  <a:ext uri="{0D108BD9-81ED-4DB2-BD59-A6C34878D82A}">
                    <a16:rowId xmlns:a16="http://schemas.microsoft.com/office/drawing/2014/main" val="657846587"/>
                  </a:ext>
                </a:extLst>
              </a:tr>
              <a:tr h="735821">
                <a:tc>
                  <a:txBody>
                    <a:bodyPr/>
                    <a:lstStyle/>
                    <a:p>
                      <a:pPr marL="0" marR="0" indent="0">
                        <a:lnSpc>
                          <a:spcPct val="115000"/>
                        </a:lnSpc>
                        <a:spcBef>
                          <a:spcPts val="0"/>
                        </a:spcBef>
                        <a:spcAft>
                          <a:spcPts val="0"/>
                        </a:spcAft>
                      </a:pPr>
                      <a:r>
                        <a:rPr lang="en-GB" sz="900" dirty="0">
                          <a:effectLst/>
                          <a:latin typeface="+mn-lt"/>
                        </a:rPr>
                        <a:t>2  Using technology</a:t>
                      </a:r>
                      <a:endParaRPr lang="en-US" sz="900" dirty="0">
                        <a:effectLst/>
                        <a:latin typeface="+mn-lt"/>
                      </a:endParaRPr>
                    </a:p>
                    <a:p>
                      <a:pPr marL="0" marR="0" indent="0">
                        <a:lnSpc>
                          <a:spcPct val="115000"/>
                        </a:lnSpc>
                        <a:spcBef>
                          <a:spcPts val="0"/>
                        </a:spcBef>
                        <a:spcAft>
                          <a:spcPts val="0"/>
                        </a:spcAft>
                      </a:pPr>
                      <a:r>
                        <a:rPr lang="en-GB" sz="900" dirty="0">
                          <a:effectLst/>
                          <a:latin typeface="+mn-lt"/>
                        </a:rPr>
                        <a:t> </a:t>
                      </a:r>
                      <a:endParaRPr lang="en-US" sz="900" dirty="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dirty="0">
                          <a:effectLst/>
                          <a:latin typeface="+mn-lt"/>
                        </a:rPr>
                        <a:t>Learners will get to know the main parts of a desktop or laptop computer. They will practise turning on and logging in to a computer. The learners will apply their knowledge of the different parts of a computer, to complete a mouse-based task.</a:t>
                      </a:r>
                      <a:endParaRPr lang="en-US" sz="900" dirty="0">
                        <a:effectLst/>
                        <a:latin typeface="+mn-lt"/>
                      </a:endParaRPr>
                    </a:p>
                    <a:p>
                      <a:pPr marL="0" marR="0" indent="0">
                        <a:lnSpc>
                          <a:spcPct val="115000"/>
                        </a:lnSpc>
                        <a:spcBef>
                          <a:spcPts val="0"/>
                        </a:spcBef>
                        <a:spcAft>
                          <a:spcPts val="0"/>
                        </a:spcAft>
                      </a:pPr>
                      <a:r>
                        <a:rPr lang="en-GB" sz="900" dirty="0">
                          <a:effectLst/>
                          <a:latin typeface="+mn-lt"/>
                        </a:rPr>
                        <a:t> </a:t>
                      </a:r>
                      <a:endParaRPr lang="en-US" sz="900" dirty="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a:effectLst/>
                          <a:latin typeface="+mn-lt"/>
                        </a:rPr>
                        <a:t>To identify a computer and its main parts</a:t>
                      </a:r>
                      <a:endParaRPr lang="en-US" sz="900">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name the main parts of a computer</a:t>
                      </a:r>
                      <a:endParaRPr lang="en-US" sz="900" u="none" strike="noStrike">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switch on and log into a computer</a:t>
                      </a:r>
                      <a:endParaRPr lang="en-US" sz="900" u="none" strike="noStrike">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use a mouse to click and drag</a:t>
                      </a:r>
                      <a:endParaRPr lang="en-US" sz="900" u="none" strike="noStrike">
                        <a:effectLst/>
                        <a:latin typeface="+mn-lt"/>
                        <a:ea typeface="Quicksand"/>
                        <a:cs typeface="Quicksand"/>
                      </a:endParaRPr>
                    </a:p>
                  </a:txBody>
                  <a:tcPr marL="23148" marR="23148" marT="23148" marB="23148"/>
                </a:tc>
                <a:extLst>
                  <a:ext uri="{0D108BD9-81ED-4DB2-BD59-A6C34878D82A}">
                    <a16:rowId xmlns:a16="http://schemas.microsoft.com/office/drawing/2014/main" val="1130499165"/>
                  </a:ext>
                </a:extLst>
              </a:tr>
              <a:tr h="827975">
                <a:tc>
                  <a:txBody>
                    <a:bodyPr/>
                    <a:lstStyle/>
                    <a:p>
                      <a:pPr marL="0" marR="0" indent="0">
                        <a:lnSpc>
                          <a:spcPct val="115000"/>
                        </a:lnSpc>
                        <a:spcBef>
                          <a:spcPts val="0"/>
                        </a:spcBef>
                        <a:spcAft>
                          <a:spcPts val="0"/>
                        </a:spcAft>
                      </a:pPr>
                      <a:r>
                        <a:rPr lang="en-GB" sz="900">
                          <a:effectLst/>
                          <a:latin typeface="+mn-lt"/>
                        </a:rPr>
                        <a:t>3  Developing mouse skills</a:t>
                      </a:r>
                      <a:endParaRPr lang="en-US" sz="900">
                        <a:effectLst/>
                        <a:latin typeface="+mn-lt"/>
                      </a:endParaRPr>
                    </a:p>
                    <a:p>
                      <a:pPr marL="0" marR="0" indent="0">
                        <a:lnSpc>
                          <a:spcPct val="115000"/>
                        </a:lnSpc>
                        <a:spcBef>
                          <a:spcPts val="0"/>
                        </a:spcBef>
                        <a:spcAft>
                          <a:spcPts val="0"/>
                        </a:spcAft>
                      </a:pPr>
                      <a:r>
                        <a:rPr lang="en-GB" sz="900">
                          <a:effectLst/>
                          <a:latin typeface="+mn-lt"/>
                        </a:rPr>
                        <a:t> </a:t>
                      </a:r>
                      <a:endParaRPr lang="en-US" sz="90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a:effectLst/>
                          <a:latin typeface="+mn-lt"/>
                        </a:rPr>
                        <a:t>Learners will be building on the mouse skills they were introduced to in Lesson 2. Learners will review images of a computer to explain what each part does. They will develop an understanding that different computers use different mice, but they perform the same function. They will use the mouse to open a program and create a simple picture. </a:t>
                      </a:r>
                      <a:endParaRPr lang="en-US" sz="900">
                        <a:effectLst/>
                        <a:latin typeface="+mn-lt"/>
                      </a:endParaRPr>
                    </a:p>
                    <a:p>
                      <a:pPr marL="0" marR="0" indent="0">
                        <a:lnSpc>
                          <a:spcPct val="115000"/>
                        </a:lnSpc>
                        <a:spcBef>
                          <a:spcPts val="0"/>
                        </a:spcBef>
                        <a:spcAft>
                          <a:spcPts val="0"/>
                        </a:spcAft>
                      </a:pPr>
                      <a:r>
                        <a:rPr lang="en-GB" sz="900">
                          <a:effectLst/>
                          <a:latin typeface="+mn-lt"/>
                        </a:rPr>
                        <a:t> </a:t>
                      </a:r>
                      <a:endParaRPr lang="en-US" sz="90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a:effectLst/>
                          <a:latin typeface="+mn-lt"/>
                        </a:rPr>
                        <a:t>To use a mouse in different ways</a:t>
                      </a:r>
                      <a:endParaRPr lang="en-US" sz="900">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use a mouse to open a program</a:t>
                      </a:r>
                      <a:endParaRPr lang="en-US" sz="900" u="none" strike="noStrike">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click and drag to make objects on a screen</a:t>
                      </a:r>
                      <a:endParaRPr lang="en-US" sz="900" u="none" strike="noStrike">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use a mouse to create a picture</a:t>
                      </a:r>
                      <a:endParaRPr lang="en-US" sz="900" u="none" strike="noStrike">
                        <a:effectLst/>
                        <a:latin typeface="+mn-lt"/>
                        <a:ea typeface="Quicksand"/>
                        <a:cs typeface="Quicksand"/>
                      </a:endParaRPr>
                    </a:p>
                  </a:txBody>
                  <a:tcPr marL="23148" marR="23148" marT="23148" marB="23148"/>
                </a:tc>
                <a:extLst>
                  <a:ext uri="{0D108BD9-81ED-4DB2-BD59-A6C34878D82A}">
                    <a16:rowId xmlns:a16="http://schemas.microsoft.com/office/drawing/2014/main" val="3153183740"/>
                  </a:ext>
                </a:extLst>
              </a:tr>
              <a:tr h="827975">
                <a:tc>
                  <a:txBody>
                    <a:bodyPr/>
                    <a:lstStyle/>
                    <a:p>
                      <a:pPr marL="0" marR="0" indent="0">
                        <a:lnSpc>
                          <a:spcPct val="115000"/>
                        </a:lnSpc>
                        <a:spcBef>
                          <a:spcPts val="0"/>
                        </a:spcBef>
                        <a:spcAft>
                          <a:spcPts val="0"/>
                        </a:spcAft>
                      </a:pPr>
                      <a:r>
                        <a:rPr lang="en-GB" sz="900">
                          <a:effectLst/>
                          <a:latin typeface="+mn-lt"/>
                        </a:rPr>
                        <a:t>4  Using a computer keyboard</a:t>
                      </a:r>
                      <a:endParaRPr lang="en-US" sz="900">
                        <a:effectLst/>
                        <a:latin typeface="+mn-lt"/>
                      </a:endParaRPr>
                    </a:p>
                    <a:p>
                      <a:pPr marL="0" marR="0" indent="0">
                        <a:lnSpc>
                          <a:spcPct val="115000"/>
                        </a:lnSpc>
                        <a:spcBef>
                          <a:spcPts val="0"/>
                        </a:spcBef>
                        <a:spcAft>
                          <a:spcPts val="0"/>
                        </a:spcAft>
                      </a:pPr>
                      <a:r>
                        <a:rPr lang="en-GB" sz="900">
                          <a:effectLst/>
                          <a:latin typeface="+mn-lt"/>
                        </a:rPr>
                        <a:t> </a:t>
                      </a:r>
                      <a:endParaRPr lang="en-US" sz="90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a:effectLst/>
                          <a:latin typeface="+mn-lt"/>
                        </a:rPr>
                        <a:t>Learners will begin to use the computer keyboard for a purpose. They should understand that writing on a keyboard is called typing and will begin to demonstrate their ability to write their name. Learners will then save their work using the save icon and understand that this icon is used in lots of different programs. </a:t>
                      </a:r>
                      <a:endParaRPr lang="en-US" sz="900">
                        <a:effectLst/>
                        <a:latin typeface="+mn-lt"/>
                      </a:endParaRPr>
                    </a:p>
                    <a:p>
                      <a:pPr marL="0" marR="0" indent="0">
                        <a:lnSpc>
                          <a:spcPct val="115000"/>
                        </a:lnSpc>
                        <a:spcBef>
                          <a:spcPts val="0"/>
                        </a:spcBef>
                        <a:spcAft>
                          <a:spcPts val="0"/>
                        </a:spcAft>
                      </a:pPr>
                      <a:r>
                        <a:rPr lang="en-GB" sz="900">
                          <a:effectLst/>
                          <a:latin typeface="+mn-lt"/>
                        </a:rPr>
                        <a:t> </a:t>
                      </a:r>
                      <a:endParaRPr lang="en-US" sz="90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a:effectLst/>
                          <a:latin typeface="+mn-lt"/>
                        </a:rPr>
                        <a:t>To use a keyboard to type on a computer</a:t>
                      </a:r>
                      <a:endParaRPr lang="en-US" sz="900">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say what a keyboard is for</a:t>
                      </a:r>
                      <a:endParaRPr lang="en-US" sz="900" u="none" strike="noStrike">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type my name on a computer</a:t>
                      </a:r>
                      <a:endParaRPr lang="en-US" sz="900" u="none" strike="noStrike">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save my work to a file</a:t>
                      </a:r>
                      <a:endParaRPr lang="en-US" sz="900" u="none" strike="noStrike">
                        <a:effectLst/>
                        <a:latin typeface="+mn-lt"/>
                        <a:ea typeface="Quicksand"/>
                        <a:cs typeface="Quicksand"/>
                      </a:endParaRPr>
                    </a:p>
                  </a:txBody>
                  <a:tcPr marL="23148" marR="23148" marT="23148" marB="23148"/>
                </a:tc>
                <a:extLst>
                  <a:ext uri="{0D108BD9-81ED-4DB2-BD59-A6C34878D82A}">
                    <a16:rowId xmlns:a16="http://schemas.microsoft.com/office/drawing/2014/main" val="1567303610"/>
                  </a:ext>
                </a:extLst>
              </a:tr>
              <a:tr h="671562">
                <a:tc>
                  <a:txBody>
                    <a:bodyPr/>
                    <a:lstStyle/>
                    <a:p>
                      <a:pPr marL="0" marR="0" indent="0">
                        <a:lnSpc>
                          <a:spcPct val="115000"/>
                        </a:lnSpc>
                        <a:spcBef>
                          <a:spcPts val="0"/>
                        </a:spcBef>
                        <a:spcAft>
                          <a:spcPts val="0"/>
                        </a:spcAft>
                      </a:pPr>
                      <a:r>
                        <a:rPr lang="en-GB" sz="900">
                          <a:effectLst/>
                          <a:latin typeface="+mn-lt"/>
                        </a:rPr>
                        <a:t>5  Developing keyboard skills</a:t>
                      </a:r>
                      <a:endParaRPr lang="en-US" sz="900">
                        <a:effectLst/>
                        <a:latin typeface="+mn-lt"/>
                      </a:endParaRPr>
                    </a:p>
                    <a:p>
                      <a:pPr marL="0" marR="0" indent="0">
                        <a:lnSpc>
                          <a:spcPct val="115000"/>
                        </a:lnSpc>
                        <a:spcBef>
                          <a:spcPts val="0"/>
                        </a:spcBef>
                        <a:spcAft>
                          <a:spcPts val="0"/>
                        </a:spcAft>
                      </a:pPr>
                      <a:r>
                        <a:rPr lang="en-GB" sz="900">
                          <a:effectLst/>
                          <a:latin typeface="+mn-lt"/>
                        </a:rPr>
                        <a:t> </a:t>
                      </a:r>
                      <a:endParaRPr lang="en-US" sz="90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a:effectLst/>
                          <a:latin typeface="+mn-lt"/>
                        </a:rPr>
                        <a:t>Learners will begin by opening a file they have previously created. They will demonstrate their ability to use a keyboard to edit text, by writing a sentence and then deleting letters. They will also use the keyboard arrow keys to move the text cursor in their textbox. </a:t>
                      </a:r>
                      <a:endParaRPr lang="en-US" sz="900">
                        <a:effectLst/>
                        <a:latin typeface="+mn-lt"/>
                      </a:endParaRPr>
                    </a:p>
                    <a:p>
                      <a:pPr marL="0" marR="0" indent="0">
                        <a:lnSpc>
                          <a:spcPct val="115000"/>
                        </a:lnSpc>
                        <a:spcBef>
                          <a:spcPts val="0"/>
                        </a:spcBef>
                        <a:spcAft>
                          <a:spcPts val="0"/>
                        </a:spcAft>
                      </a:pPr>
                      <a:r>
                        <a:rPr lang="en-GB" sz="900">
                          <a:effectLst/>
                          <a:latin typeface="+mn-lt"/>
                        </a:rPr>
                        <a:t> </a:t>
                      </a:r>
                      <a:endParaRPr lang="en-US" sz="90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a:effectLst/>
                          <a:latin typeface="+mn-lt"/>
                        </a:rPr>
                        <a:t>To use the keyboard to edit text</a:t>
                      </a:r>
                      <a:endParaRPr lang="en-US" sz="900">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open my work from a file</a:t>
                      </a:r>
                      <a:endParaRPr lang="en-US" sz="900" u="none" strike="noStrike">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use the arrow keys to move the cursor </a:t>
                      </a:r>
                      <a:endParaRPr lang="en-US" sz="900" u="none" strike="noStrike">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mn-lt"/>
                        </a:rPr>
                        <a:t>I can delete letters</a:t>
                      </a:r>
                      <a:endParaRPr lang="en-US" sz="900" u="none" strike="noStrike">
                        <a:effectLst/>
                        <a:latin typeface="+mn-lt"/>
                        <a:ea typeface="Quicksand"/>
                        <a:cs typeface="Quicksand"/>
                      </a:endParaRPr>
                    </a:p>
                  </a:txBody>
                  <a:tcPr marL="23148" marR="23148" marT="23148" marB="23148"/>
                </a:tc>
                <a:extLst>
                  <a:ext uri="{0D108BD9-81ED-4DB2-BD59-A6C34878D82A}">
                    <a16:rowId xmlns:a16="http://schemas.microsoft.com/office/drawing/2014/main" val="4079849392"/>
                  </a:ext>
                </a:extLst>
              </a:tr>
              <a:tr h="981307">
                <a:tc>
                  <a:txBody>
                    <a:bodyPr/>
                    <a:lstStyle/>
                    <a:p>
                      <a:pPr marL="0" marR="0" indent="0">
                        <a:lnSpc>
                          <a:spcPct val="115000"/>
                        </a:lnSpc>
                        <a:spcBef>
                          <a:spcPts val="0"/>
                        </a:spcBef>
                        <a:spcAft>
                          <a:spcPts val="0"/>
                        </a:spcAft>
                      </a:pPr>
                      <a:r>
                        <a:rPr lang="en-GB" sz="900">
                          <a:effectLst/>
                          <a:latin typeface="+mn-lt"/>
                        </a:rPr>
                        <a:t>6  Using a computer responsibly</a:t>
                      </a:r>
                      <a:endParaRPr lang="en-US" sz="900">
                        <a:effectLst/>
                        <a:latin typeface="+mn-lt"/>
                      </a:endParaRPr>
                    </a:p>
                    <a:p>
                      <a:pPr marL="0" marR="0" indent="0">
                        <a:lnSpc>
                          <a:spcPct val="115000"/>
                        </a:lnSpc>
                        <a:spcBef>
                          <a:spcPts val="0"/>
                        </a:spcBef>
                        <a:spcAft>
                          <a:spcPts val="0"/>
                        </a:spcAft>
                      </a:pPr>
                      <a:r>
                        <a:rPr lang="en-GB" sz="900">
                          <a:effectLst/>
                          <a:latin typeface="+mn-lt"/>
                        </a:rPr>
                        <a:t> </a:t>
                      </a:r>
                      <a:endParaRPr lang="en-US" sz="90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dirty="0">
                          <a:effectLst/>
                          <a:latin typeface="+mn-lt"/>
                        </a:rPr>
                        <a:t>Learners will be introduced to the concept of using computers safely, within the context of a school setting. They will explore why we have rules in school and how those rules help us, and then apply this understanding to rules needed for using computer technology safely.</a:t>
                      </a:r>
                      <a:endParaRPr lang="en-US" sz="900" dirty="0">
                        <a:effectLst/>
                        <a:latin typeface="+mn-lt"/>
                      </a:endParaRPr>
                    </a:p>
                    <a:p>
                      <a:pPr marL="0" marR="0" indent="0">
                        <a:lnSpc>
                          <a:spcPct val="115000"/>
                        </a:lnSpc>
                        <a:spcBef>
                          <a:spcPts val="0"/>
                        </a:spcBef>
                        <a:spcAft>
                          <a:spcPts val="0"/>
                        </a:spcAft>
                      </a:pPr>
                      <a:r>
                        <a:rPr lang="en-GB" sz="900" dirty="0">
                          <a:effectLst/>
                          <a:latin typeface="+mn-lt"/>
                        </a:rPr>
                        <a:t> </a:t>
                      </a:r>
                      <a:endParaRPr lang="en-US" sz="900" dirty="0">
                        <a:effectLst/>
                        <a:latin typeface="+mn-lt"/>
                        <a:ea typeface="Quicksand"/>
                        <a:cs typeface="Quicksand"/>
                      </a:endParaRPr>
                    </a:p>
                  </a:txBody>
                  <a:tcPr marL="23148" marR="23148" marT="23148" marB="23148"/>
                </a:tc>
                <a:tc>
                  <a:txBody>
                    <a:bodyPr/>
                    <a:lstStyle/>
                    <a:p>
                      <a:pPr marL="0" marR="0" indent="0">
                        <a:lnSpc>
                          <a:spcPct val="115000"/>
                        </a:lnSpc>
                        <a:spcBef>
                          <a:spcPts val="0"/>
                        </a:spcBef>
                        <a:spcAft>
                          <a:spcPts val="0"/>
                        </a:spcAft>
                      </a:pPr>
                      <a:r>
                        <a:rPr lang="en-GB" sz="900" dirty="0">
                          <a:effectLst/>
                          <a:latin typeface="+mn-lt"/>
                        </a:rPr>
                        <a:t>To create rules for using technology responsibly</a:t>
                      </a:r>
                      <a:endParaRPr lang="en-US" sz="900" dirty="0">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mn-lt"/>
                        </a:rPr>
                        <a:t>I can identify rules to keep us safe and healthy when we are using technology in and beyond the home</a:t>
                      </a:r>
                      <a:endParaRPr lang="en-US" sz="900" u="none" strike="noStrike" dirty="0">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mn-lt"/>
                        </a:rPr>
                        <a:t>I can give examples of some of these rules</a:t>
                      </a:r>
                      <a:endParaRPr lang="en-US" sz="900" u="none" strike="noStrike" dirty="0">
                        <a:effectLst/>
                        <a:latin typeface="+mn-l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mn-lt"/>
                        </a:rPr>
                        <a:t>I can discuss how we benefit from these rules</a:t>
                      </a:r>
                      <a:endParaRPr lang="en-US" sz="900" u="none" strike="noStrike" dirty="0">
                        <a:effectLst/>
                        <a:latin typeface="+mn-lt"/>
                        <a:ea typeface="Quicksand"/>
                        <a:cs typeface="Quicksand"/>
                      </a:endParaRPr>
                    </a:p>
                  </a:txBody>
                  <a:tcPr marL="23148" marR="23148" marT="23148" marB="23148"/>
                </a:tc>
                <a:extLst>
                  <a:ext uri="{0D108BD9-81ED-4DB2-BD59-A6C34878D82A}">
                    <a16:rowId xmlns:a16="http://schemas.microsoft.com/office/drawing/2014/main" val="3300536427"/>
                  </a:ext>
                </a:extLst>
              </a:tr>
            </a:tbl>
          </a:graphicData>
        </a:graphic>
      </p:graphicFrame>
    </p:spTree>
    <p:extLst>
      <p:ext uri="{BB962C8B-B14F-4D97-AF65-F5344CB8AC3E}">
        <p14:creationId xmlns:p14="http://schemas.microsoft.com/office/powerpoint/2010/main" val="4757207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035749"/>
            <a:ext cx="9137223" cy="2963227"/>
          </a:xfrm>
          <a:prstGeom prst="rect">
            <a:avLst/>
          </a:prstGeom>
        </p:spPr>
      </p:pic>
      <p:pic>
        <p:nvPicPr>
          <p:cNvPr id="5" name="Picture 4"/>
          <p:cNvPicPr>
            <a:picLocks noChangeAspect="1"/>
          </p:cNvPicPr>
          <p:nvPr/>
        </p:nvPicPr>
        <p:blipFill>
          <a:blip r:embed="rId3"/>
          <a:stretch>
            <a:fillRect/>
          </a:stretch>
        </p:blipFill>
        <p:spPr>
          <a:xfrm>
            <a:off x="121920" y="3846562"/>
            <a:ext cx="1219200" cy="1219200"/>
          </a:xfrm>
          <a:prstGeom prst="rect">
            <a:avLst/>
          </a:prstGeom>
        </p:spPr>
      </p:pic>
      <p:sp>
        <p:nvSpPr>
          <p:cNvPr id="6" name="Title 1"/>
          <p:cNvSpPr>
            <a:spLocks noGrp="1"/>
          </p:cNvSpPr>
          <p:nvPr>
            <p:ph type="title"/>
          </p:nvPr>
        </p:nvSpPr>
        <p:spPr>
          <a:xfrm>
            <a:off x="129104" y="615287"/>
            <a:ext cx="8879014" cy="572700"/>
          </a:xfrm>
        </p:spPr>
        <p:txBody>
          <a:bodyPr/>
          <a:lstStyle/>
          <a:p>
            <a:pPr algn="l"/>
            <a:r>
              <a:rPr lang="en-GB" sz="2400" dirty="0" smtClean="0">
                <a:latin typeface="+mn-lt"/>
              </a:rPr>
              <a:t>Unit 2: </a:t>
            </a:r>
            <a:r>
              <a:rPr lang="en-US" sz="2400" dirty="0">
                <a:latin typeface="+mn-lt"/>
              </a:rPr>
              <a:t>Creating </a:t>
            </a:r>
            <a:r>
              <a:rPr lang="en-US" sz="2400" dirty="0" smtClean="0">
                <a:latin typeface="+mn-lt"/>
              </a:rPr>
              <a:t>Media </a:t>
            </a:r>
            <a:r>
              <a:rPr lang="en-US" sz="2400" dirty="0">
                <a:latin typeface="+mn-lt"/>
              </a:rPr>
              <a:t>– Digital </a:t>
            </a:r>
            <a:r>
              <a:rPr lang="en-US" sz="2400" dirty="0" smtClean="0">
                <a:latin typeface="+mn-lt"/>
              </a:rPr>
              <a:t>Painting</a:t>
            </a:r>
            <a:r>
              <a:rPr lang="en-US" dirty="0"/>
              <a:t/>
            </a:r>
            <a:br>
              <a:rPr lang="en-US" dirty="0"/>
            </a:br>
            <a:r>
              <a:rPr lang="en-US" dirty="0"/>
              <a:t/>
            </a:r>
            <a:br>
              <a:rPr lang="en-US" dirty="0"/>
            </a:br>
            <a:endParaRPr lang="en-US" dirty="0"/>
          </a:p>
        </p:txBody>
      </p:sp>
      <p:sp>
        <p:nvSpPr>
          <p:cNvPr id="7" name="Rectangle 6"/>
          <p:cNvSpPr/>
          <p:nvPr/>
        </p:nvSpPr>
        <p:spPr>
          <a:xfrm>
            <a:off x="5185926" y="3785384"/>
            <a:ext cx="3822192" cy="1243802"/>
          </a:xfrm>
          <a:prstGeom prst="rect">
            <a:avLst/>
          </a:prstGeom>
          <a:ln>
            <a:solidFill>
              <a:schemeClr val="tx1">
                <a:lumMod val="75000"/>
                <a:lumOff val="25000"/>
              </a:schemeClr>
            </a:solidFill>
          </a:ln>
        </p:spPr>
        <p:txBody>
          <a:bodyPr wrap="square">
            <a:spAutoFit/>
          </a:bodyPr>
          <a:lstStyle/>
          <a:p>
            <a:pPr algn="just">
              <a:lnSpc>
                <a:spcPct val="115000"/>
              </a:lnSpc>
            </a:pPr>
            <a:r>
              <a:rPr lang="en-GB" sz="1100" dirty="0">
                <a:latin typeface="Quicksand"/>
                <a:ea typeface="Quicksand"/>
                <a:cs typeface="Quicksand"/>
              </a:rPr>
              <a:t>Learners will develop their understanding of a range of tools used for digital painting. They then use these tools to create their own digital paintings, while gaining inspiration from a range of artists’ work. The unit concludes with learners considering their preferences when painting with and without the use of digital devices.</a:t>
            </a:r>
            <a:endParaRPr lang="en-US" sz="1100" dirty="0">
              <a:latin typeface="Quicksand"/>
              <a:ea typeface="Quicksand"/>
              <a:cs typeface="Quicksand"/>
            </a:endParaRPr>
          </a:p>
        </p:txBody>
      </p:sp>
      <p:sp>
        <p:nvSpPr>
          <p:cNvPr id="9" name="Rounded Rectangle 8"/>
          <p:cNvSpPr/>
          <p:nvPr/>
        </p:nvSpPr>
        <p:spPr>
          <a:xfrm>
            <a:off x="6803136" y="131021"/>
            <a:ext cx="2269535" cy="9685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00" b="1" u="sng" dirty="0" smtClean="0"/>
              <a:t>Prior Learning</a:t>
            </a:r>
            <a:endParaRPr lang="en-US" sz="1000" b="1" u="sng" dirty="0"/>
          </a:p>
          <a:p>
            <a:r>
              <a:rPr lang="en-GB" sz="1000" dirty="0"/>
              <a:t>Learners should be familiar with:</a:t>
            </a:r>
            <a:endParaRPr lang="en-US" sz="1000" dirty="0"/>
          </a:p>
          <a:p>
            <a:pPr lvl="0"/>
            <a:r>
              <a:rPr lang="en-GB" sz="1000" dirty="0"/>
              <a:t>How to switch their device on</a:t>
            </a:r>
            <a:endParaRPr lang="en-US" sz="1000" dirty="0"/>
          </a:p>
          <a:p>
            <a:pPr lvl="0"/>
            <a:r>
              <a:rPr lang="en-GB" sz="1000" dirty="0"/>
              <a:t>Usernames </a:t>
            </a:r>
            <a:endParaRPr lang="en-US" sz="1000" dirty="0"/>
          </a:p>
          <a:p>
            <a:pPr lvl="0"/>
            <a:r>
              <a:rPr lang="en-GB" sz="1000" dirty="0"/>
              <a:t>Passwords</a:t>
            </a:r>
            <a:endParaRPr lang="en-US" sz="1000" dirty="0"/>
          </a:p>
        </p:txBody>
      </p:sp>
    </p:spTree>
    <p:extLst>
      <p:ext uri="{BB962C8B-B14F-4D97-AF65-F5344CB8AC3E}">
        <p14:creationId xmlns:p14="http://schemas.microsoft.com/office/powerpoint/2010/main" val="38929024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23718409"/>
              </p:ext>
            </p:extLst>
          </p:nvPr>
        </p:nvGraphicFramePr>
        <p:xfrm>
          <a:off x="-2" y="0"/>
          <a:ext cx="9144001" cy="5322687"/>
        </p:xfrm>
        <a:graphic>
          <a:graphicData uri="http://schemas.openxmlformats.org/drawingml/2006/table">
            <a:tbl>
              <a:tblPr>
                <a:tableStyleId>{5A76027B-6DE8-491E-9659-52F654CFD4E0}</a:tableStyleId>
              </a:tblPr>
              <a:tblGrid>
                <a:gridCol w="1244011">
                  <a:extLst>
                    <a:ext uri="{9D8B030D-6E8A-4147-A177-3AD203B41FA5}">
                      <a16:colId xmlns:a16="http://schemas.microsoft.com/office/drawing/2014/main" val="493682039"/>
                    </a:ext>
                  </a:extLst>
                </a:gridCol>
                <a:gridCol w="3530010">
                  <a:extLst>
                    <a:ext uri="{9D8B030D-6E8A-4147-A177-3AD203B41FA5}">
                      <a16:colId xmlns:a16="http://schemas.microsoft.com/office/drawing/2014/main" val="2236769646"/>
                    </a:ext>
                  </a:extLst>
                </a:gridCol>
                <a:gridCol w="4369980">
                  <a:extLst>
                    <a:ext uri="{9D8B030D-6E8A-4147-A177-3AD203B41FA5}">
                      <a16:colId xmlns:a16="http://schemas.microsoft.com/office/drawing/2014/main" val="605399267"/>
                    </a:ext>
                  </a:extLst>
                </a:gridCol>
              </a:tblGrid>
              <a:tr h="219292">
                <a:tc>
                  <a:txBody>
                    <a:bodyPr/>
                    <a:lstStyle/>
                    <a:p>
                      <a:pPr marL="0" marR="0" indent="0">
                        <a:lnSpc>
                          <a:spcPct val="115000"/>
                        </a:lnSpc>
                        <a:spcBef>
                          <a:spcPts val="0"/>
                        </a:spcBef>
                        <a:spcAft>
                          <a:spcPts val="0"/>
                        </a:spcAft>
                      </a:pPr>
                      <a:r>
                        <a:rPr lang="en-GB" sz="1000">
                          <a:effectLst/>
                        </a:rPr>
                        <a:t>Lesson</a:t>
                      </a:r>
                      <a:endParaRPr lang="en-US" sz="1000">
                        <a:effectLst/>
                        <a:latin typeface="Quicksand"/>
                        <a:ea typeface="Quicksand"/>
                        <a:cs typeface="Quicksand"/>
                      </a:endParaRPr>
                    </a:p>
                  </a:txBody>
                  <a:tcPr marL="20989" marR="20989" marT="20989" marB="20989">
                    <a:solidFill>
                      <a:srgbClr val="92D050"/>
                    </a:solidFill>
                  </a:tcPr>
                </a:tc>
                <a:tc>
                  <a:txBody>
                    <a:bodyPr/>
                    <a:lstStyle/>
                    <a:p>
                      <a:pPr marL="0" marR="0" indent="0">
                        <a:lnSpc>
                          <a:spcPct val="115000"/>
                        </a:lnSpc>
                        <a:spcBef>
                          <a:spcPts val="0"/>
                        </a:spcBef>
                        <a:spcAft>
                          <a:spcPts val="0"/>
                        </a:spcAft>
                      </a:pPr>
                      <a:r>
                        <a:rPr lang="en-GB" sz="1000">
                          <a:effectLst/>
                        </a:rPr>
                        <a:t>Brief overview</a:t>
                      </a:r>
                      <a:endParaRPr lang="en-US" sz="1000">
                        <a:effectLst/>
                        <a:latin typeface="Quicksand"/>
                        <a:ea typeface="Quicksand"/>
                        <a:cs typeface="Quicksand"/>
                      </a:endParaRPr>
                    </a:p>
                  </a:txBody>
                  <a:tcPr marL="20989" marR="20989" marT="20989" marB="20989">
                    <a:solidFill>
                      <a:srgbClr val="92D050"/>
                    </a:solidFill>
                  </a:tcPr>
                </a:tc>
                <a:tc>
                  <a:txBody>
                    <a:bodyPr/>
                    <a:lstStyle/>
                    <a:p>
                      <a:pPr marL="0" marR="0" indent="0">
                        <a:lnSpc>
                          <a:spcPct val="115000"/>
                        </a:lnSpc>
                        <a:spcBef>
                          <a:spcPts val="0"/>
                        </a:spcBef>
                        <a:spcAft>
                          <a:spcPts val="0"/>
                        </a:spcAft>
                      </a:pPr>
                      <a:r>
                        <a:rPr lang="en-GB" sz="1000" dirty="0">
                          <a:effectLst/>
                        </a:rPr>
                        <a:t>Learning objectives</a:t>
                      </a:r>
                      <a:endParaRPr lang="en-US" sz="1000" dirty="0">
                        <a:effectLst/>
                        <a:latin typeface="Quicksand"/>
                        <a:ea typeface="Quicksand"/>
                        <a:cs typeface="Quicksand"/>
                      </a:endParaRPr>
                    </a:p>
                  </a:txBody>
                  <a:tcPr marL="20989" marR="20989" marT="20989" marB="20989">
                    <a:solidFill>
                      <a:srgbClr val="92D050"/>
                    </a:solidFill>
                  </a:tcPr>
                </a:tc>
                <a:extLst>
                  <a:ext uri="{0D108BD9-81ED-4DB2-BD59-A6C34878D82A}">
                    <a16:rowId xmlns:a16="http://schemas.microsoft.com/office/drawing/2014/main" val="3074838635"/>
                  </a:ext>
                </a:extLst>
              </a:tr>
              <a:tr h="803392">
                <a:tc>
                  <a:txBody>
                    <a:bodyPr/>
                    <a:lstStyle/>
                    <a:p>
                      <a:pPr marL="0" marR="0" indent="0">
                        <a:lnSpc>
                          <a:spcPct val="115000"/>
                        </a:lnSpc>
                        <a:spcBef>
                          <a:spcPts val="0"/>
                        </a:spcBef>
                        <a:spcAft>
                          <a:spcPts val="0"/>
                        </a:spcAft>
                      </a:pPr>
                      <a:r>
                        <a:rPr lang="en-GB" sz="1000" dirty="0">
                          <a:effectLst/>
                        </a:rPr>
                        <a:t>1 How can we paint using computers?</a:t>
                      </a:r>
                      <a:endParaRPr lang="en-US" sz="1000" dirty="0">
                        <a:effectLst/>
                      </a:endParaRPr>
                    </a:p>
                    <a:p>
                      <a:pPr marL="0" marR="0" indent="0">
                        <a:lnSpc>
                          <a:spcPct val="115000"/>
                        </a:lnSpc>
                        <a:spcBef>
                          <a:spcPts val="0"/>
                        </a:spcBef>
                        <a:spcAft>
                          <a:spcPts val="0"/>
                        </a:spcAft>
                      </a:pPr>
                      <a:r>
                        <a:rPr lang="en-GB" sz="1000" dirty="0">
                          <a:effectLst/>
                        </a:rPr>
                        <a:t> </a:t>
                      </a:r>
                      <a:endParaRPr lang="en-US" sz="1000" dirty="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1000">
                          <a:effectLst/>
                        </a:rPr>
                        <a:t>This lesson introduces learners to the freehand tools available for digital painting. </a:t>
                      </a:r>
                      <a:endParaRPr lang="en-US" sz="1000">
                        <a:effectLst/>
                      </a:endParaRPr>
                    </a:p>
                    <a:p>
                      <a:pPr marL="0" marR="0" indent="0">
                        <a:lnSpc>
                          <a:spcPct val="115000"/>
                        </a:lnSpc>
                        <a:spcBef>
                          <a:spcPts val="0"/>
                        </a:spcBef>
                        <a:spcAft>
                          <a:spcPts val="0"/>
                        </a:spcAft>
                      </a:pPr>
                      <a:r>
                        <a:rPr lang="en-GB" sz="1000">
                          <a:effectLst/>
                        </a:rPr>
                        <a:t> </a:t>
                      </a:r>
                      <a:endParaRPr lang="en-US" sz="100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900">
                          <a:effectLst/>
                        </a:rPr>
                        <a:t>To describe what different freehand tools do</a:t>
                      </a:r>
                      <a:endParaRPr lang="en-US" sz="900">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make marks on a screen and explain which tools I used</a:t>
                      </a:r>
                      <a:endParaRPr lang="en-US" sz="900" u="none" strike="noStrike">
                        <a:effectLs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rPr>
                        <a:t>I can draw lines on a screen and explain which tools I used</a:t>
                      </a:r>
                      <a:endParaRPr lang="en-US" sz="900" u="none" strike="noStrike">
                        <a:effectLst/>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rPr>
                        <a:t>I can use the paint tools to draw a picture</a:t>
                      </a:r>
                      <a:endParaRPr lang="en-US" sz="900" u="none" strike="noStrike">
                        <a:effectLst/>
                        <a:latin typeface="Quicksand"/>
                        <a:ea typeface="Quicksand"/>
                        <a:cs typeface="Quicksand"/>
                      </a:endParaRPr>
                    </a:p>
                  </a:txBody>
                  <a:tcPr marL="20989" marR="20989" marT="20989" marB="20989"/>
                </a:tc>
                <a:extLst>
                  <a:ext uri="{0D108BD9-81ED-4DB2-BD59-A6C34878D82A}">
                    <a16:rowId xmlns:a16="http://schemas.microsoft.com/office/drawing/2014/main" val="4271680287"/>
                  </a:ext>
                </a:extLst>
              </a:tr>
              <a:tr h="926960">
                <a:tc>
                  <a:txBody>
                    <a:bodyPr/>
                    <a:lstStyle/>
                    <a:p>
                      <a:pPr marL="0" marR="0" indent="0">
                        <a:lnSpc>
                          <a:spcPct val="115000"/>
                        </a:lnSpc>
                        <a:spcBef>
                          <a:spcPts val="0"/>
                        </a:spcBef>
                        <a:spcAft>
                          <a:spcPts val="0"/>
                        </a:spcAft>
                      </a:pPr>
                      <a:r>
                        <a:rPr lang="en-GB" sz="1000">
                          <a:effectLst/>
                        </a:rPr>
                        <a:t>2 Using shape and lines</a:t>
                      </a:r>
                      <a:endParaRPr lang="en-US" sz="1000">
                        <a:effectLst/>
                      </a:endParaRPr>
                    </a:p>
                    <a:p>
                      <a:pPr marL="0" marR="0" indent="0">
                        <a:lnSpc>
                          <a:spcPct val="115000"/>
                        </a:lnSpc>
                        <a:spcBef>
                          <a:spcPts val="0"/>
                        </a:spcBef>
                        <a:spcAft>
                          <a:spcPts val="0"/>
                        </a:spcAft>
                      </a:pPr>
                      <a:r>
                        <a:rPr lang="en-GB" sz="1000">
                          <a:effectLst/>
                        </a:rPr>
                        <a:t> </a:t>
                      </a:r>
                      <a:endParaRPr lang="en-US" sz="100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1000" dirty="0">
                          <a:effectLst/>
                        </a:rPr>
                        <a:t>This lesson introduces learners to the line and shape tools and revisits the fill and undo tools used for digital painting. Learners create their own digital painting in the style of an artist.</a:t>
                      </a:r>
                      <a:endParaRPr lang="en-US" sz="1000" dirty="0">
                        <a:effectLst/>
                      </a:endParaRPr>
                    </a:p>
                    <a:p>
                      <a:pPr marL="0" marR="0" indent="0">
                        <a:lnSpc>
                          <a:spcPct val="115000"/>
                        </a:lnSpc>
                        <a:spcBef>
                          <a:spcPts val="0"/>
                        </a:spcBef>
                        <a:spcAft>
                          <a:spcPts val="0"/>
                        </a:spcAft>
                      </a:pPr>
                      <a:r>
                        <a:rPr lang="en-GB" sz="1000" dirty="0">
                          <a:effectLst/>
                        </a:rPr>
                        <a:t> </a:t>
                      </a:r>
                      <a:endParaRPr lang="en-US" sz="1000" dirty="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900">
                          <a:effectLst/>
                        </a:rPr>
                        <a:t>To use the shape tool and the line tools</a:t>
                      </a:r>
                      <a:endParaRPr lang="en-US" sz="900">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make marks with the square and line tools</a:t>
                      </a:r>
                      <a:endParaRPr lang="en-US" sz="900" u="none" strike="noStrike">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use the shape and line tools effectively</a:t>
                      </a:r>
                      <a:endParaRPr lang="en-US" sz="900" u="none" strike="noStrike">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use the shape and line tools to recreate the work of an artist</a:t>
                      </a:r>
                      <a:endParaRPr lang="en-US" sz="900" u="none" strike="noStrike">
                        <a:effectLst/>
                        <a:latin typeface="Quicksand"/>
                        <a:ea typeface="Quicksand"/>
                        <a:cs typeface="Quicksand"/>
                      </a:endParaRPr>
                    </a:p>
                  </a:txBody>
                  <a:tcPr marL="20989" marR="20989" marT="20989" marB="20989"/>
                </a:tc>
                <a:extLst>
                  <a:ext uri="{0D108BD9-81ED-4DB2-BD59-A6C34878D82A}">
                    <a16:rowId xmlns:a16="http://schemas.microsoft.com/office/drawing/2014/main" val="953148722"/>
                  </a:ext>
                </a:extLst>
              </a:tr>
              <a:tr h="750043">
                <a:tc>
                  <a:txBody>
                    <a:bodyPr/>
                    <a:lstStyle/>
                    <a:p>
                      <a:pPr marL="0" marR="0" indent="0">
                        <a:lnSpc>
                          <a:spcPct val="115000"/>
                        </a:lnSpc>
                        <a:spcBef>
                          <a:spcPts val="0"/>
                        </a:spcBef>
                        <a:spcAft>
                          <a:spcPts val="0"/>
                        </a:spcAft>
                      </a:pPr>
                      <a:r>
                        <a:rPr lang="en-GB" sz="1000">
                          <a:effectLst/>
                        </a:rPr>
                        <a:t>3 Making careful choices</a:t>
                      </a:r>
                      <a:endParaRPr lang="en-US" sz="1000">
                        <a:effectLst/>
                      </a:endParaRPr>
                    </a:p>
                    <a:p>
                      <a:pPr marL="0" marR="0" indent="0">
                        <a:lnSpc>
                          <a:spcPct val="115000"/>
                        </a:lnSpc>
                        <a:spcBef>
                          <a:spcPts val="0"/>
                        </a:spcBef>
                        <a:spcAft>
                          <a:spcPts val="0"/>
                        </a:spcAft>
                      </a:pPr>
                      <a:r>
                        <a:rPr lang="en-GB" sz="1000">
                          <a:effectLst/>
                        </a:rPr>
                        <a:t> </a:t>
                      </a:r>
                      <a:endParaRPr lang="en-US" sz="1000">
                        <a:effectLst/>
                      </a:endParaRPr>
                    </a:p>
                    <a:p>
                      <a:pPr marL="0" marR="0" indent="0">
                        <a:lnSpc>
                          <a:spcPct val="115000"/>
                        </a:lnSpc>
                        <a:spcBef>
                          <a:spcPts val="0"/>
                        </a:spcBef>
                        <a:spcAft>
                          <a:spcPts val="0"/>
                        </a:spcAft>
                      </a:pPr>
                      <a:r>
                        <a:rPr lang="en-GB" sz="1000">
                          <a:effectLst/>
                        </a:rPr>
                        <a:t> </a:t>
                      </a:r>
                      <a:endParaRPr lang="en-US" sz="100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1000">
                          <a:effectLst/>
                        </a:rPr>
                        <a:t>This lesson introduces learners to a range of shape tools, allowing them to create a painting in the style of an artist.</a:t>
                      </a:r>
                      <a:endParaRPr lang="en-US" sz="1000">
                        <a:effectLst/>
                      </a:endParaRPr>
                    </a:p>
                    <a:p>
                      <a:pPr marL="0" marR="0" indent="0">
                        <a:lnSpc>
                          <a:spcPct val="115000"/>
                        </a:lnSpc>
                        <a:spcBef>
                          <a:spcPts val="0"/>
                        </a:spcBef>
                        <a:spcAft>
                          <a:spcPts val="0"/>
                        </a:spcAft>
                      </a:pPr>
                      <a:r>
                        <a:rPr lang="en-GB" sz="1000">
                          <a:effectLst/>
                        </a:rPr>
                        <a:t> </a:t>
                      </a:r>
                      <a:endParaRPr lang="en-US" sz="1000">
                        <a:effectLst/>
                      </a:endParaRPr>
                    </a:p>
                    <a:p>
                      <a:pPr marL="0" marR="0" indent="0">
                        <a:lnSpc>
                          <a:spcPct val="115000"/>
                        </a:lnSpc>
                        <a:spcBef>
                          <a:spcPts val="0"/>
                        </a:spcBef>
                        <a:spcAft>
                          <a:spcPts val="0"/>
                        </a:spcAft>
                      </a:pPr>
                      <a:r>
                        <a:rPr lang="en-GB" sz="1000">
                          <a:effectLst/>
                        </a:rPr>
                        <a:t> </a:t>
                      </a:r>
                      <a:endParaRPr lang="en-US" sz="100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900">
                          <a:effectLst/>
                        </a:rPr>
                        <a:t>To make careful choices when painting a digital picture</a:t>
                      </a:r>
                      <a:endParaRPr lang="en-US" sz="900">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choose appropriate shapes</a:t>
                      </a:r>
                      <a:endParaRPr lang="en-US" sz="900" u="none" strike="noStrike">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make appropriate colour choices</a:t>
                      </a:r>
                      <a:endParaRPr lang="en-US" sz="900" u="none" strike="noStrike">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create a picture in the style of an artist</a:t>
                      </a:r>
                      <a:endParaRPr lang="en-US" sz="900" u="none" strike="noStrike">
                        <a:effectLst/>
                        <a:latin typeface="Quicksand"/>
                        <a:ea typeface="Quicksand"/>
                        <a:cs typeface="Quicksand"/>
                      </a:endParaRPr>
                    </a:p>
                  </a:txBody>
                  <a:tcPr marL="20989" marR="20989" marT="20989" marB="20989"/>
                </a:tc>
                <a:extLst>
                  <a:ext uri="{0D108BD9-81ED-4DB2-BD59-A6C34878D82A}">
                    <a16:rowId xmlns:a16="http://schemas.microsoft.com/office/drawing/2014/main" val="3293592788"/>
                  </a:ext>
                </a:extLst>
              </a:tr>
              <a:tr h="824912">
                <a:tc>
                  <a:txBody>
                    <a:bodyPr/>
                    <a:lstStyle/>
                    <a:p>
                      <a:pPr marL="0" marR="0" indent="0">
                        <a:lnSpc>
                          <a:spcPct val="115000"/>
                        </a:lnSpc>
                        <a:spcBef>
                          <a:spcPts val="0"/>
                        </a:spcBef>
                        <a:spcAft>
                          <a:spcPts val="0"/>
                        </a:spcAft>
                      </a:pPr>
                      <a:r>
                        <a:rPr lang="en-GB" sz="1000">
                          <a:effectLst/>
                        </a:rPr>
                        <a:t>4 Why did I choose that?</a:t>
                      </a:r>
                      <a:endParaRPr lang="en-US" sz="1000">
                        <a:effectLst/>
                      </a:endParaRPr>
                    </a:p>
                    <a:p>
                      <a:pPr marL="0" marR="0" indent="0">
                        <a:lnSpc>
                          <a:spcPct val="115000"/>
                        </a:lnSpc>
                        <a:spcBef>
                          <a:spcPts val="0"/>
                        </a:spcBef>
                        <a:spcAft>
                          <a:spcPts val="0"/>
                        </a:spcAft>
                      </a:pPr>
                      <a:r>
                        <a:rPr lang="en-GB" sz="1000">
                          <a:effectLst/>
                        </a:rPr>
                        <a:t> </a:t>
                      </a:r>
                      <a:endParaRPr lang="en-US" sz="1000">
                        <a:effectLst/>
                      </a:endParaRPr>
                    </a:p>
                    <a:p>
                      <a:pPr marL="0" marR="0" indent="0">
                        <a:lnSpc>
                          <a:spcPct val="115000"/>
                        </a:lnSpc>
                        <a:spcBef>
                          <a:spcPts val="0"/>
                        </a:spcBef>
                        <a:spcAft>
                          <a:spcPts val="0"/>
                        </a:spcAft>
                      </a:pPr>
                      <a:r>
                        <a:rPr lang="en-GB" sz="1000">
                          <a:effectLst/>
                        </a:rPr>
                        <a:t> </a:t>
                      </a:r>
                      <a:endParaRPr lang="en-US" sz="100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1000">
                          <a:effectLst/>
                        </a:rPr>
                        <a:t>This lesson increases learners’ understanding of the available paint tools and encourages them to select the best tools to create a digital painting in the style of Wassily Kandinsky.</a:t>
                      </a:r>
                      <a:endParaRPr lang="en-US" sz="1000">
                        <a:effectLst/>
                      </a:endParaRPr>
                    </a:p>
                    <a:p>
                      <a:pPr marL="0" marR="0" indent="0">
                        <a:lnSpc>
                          <a:spcPct val="115000"/>
                        </a:lnSpc>
                        <a:spcBef>
                          <a:spcPts val="0"/>
                        </a:spcBef>
                        <a:spcAft>
                          <a:spcPts val="0"/>
                        </a:spcAft>
                      </a:pPr>
                      <a:r>
                        <a:rPr lang="en-GB" sz="1000">
                          <a:effectLst/>
                        </a:rPr>
                        <a:t> </a:t>
                      </a:r>
                      <a:endParaRPr lang="en-US" sz="100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900">
                          <a:effectLst/>
                        </a:rPr>
                        <a:t>To explain why I chose the tools I used</a:t>
                      </a:r>
                      <a:endParaRPr lang="en-US" sz="900">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explain that different paint tools do different jobs</a:t>
                      </a:r>
                      <a:endParaRPr lang="en-US" sz="900" u="none" strike="noStrike">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choose appropriate paint tools and colours to recreate the work of an artist</a:t>
                      </a:r>
                      <a:endParaRPr lang="en-US" sz="900" u="none" strike="noStrike">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say which tools were helpful and why</a:t>
                      </a:r>
                      <a:endParaRPr lang="en-US" sz="900" u="none" strike="noStrike">
                        <a:effectLst/>
                        <a:latin typeface="Quicksand"/>
                        <a:ea typeface="Quicksand"/>
                        <a:cs typeface="Quicksand"/>
                      </a:endParaRPr>
                    </a:p>
                  </a:txBody>
                  <a:tcPr marL="20989" marR="20989" marT="20989" marB="20989"/>
                </a:tc>
                <a:extLst>
                  <a:ext uri="{0D108BD9-81ED-4DB2-BD59-A6C34878D82A}">
                    <a16:rowId xmlns:a16="http://schemas.microsoft.com/office/drawing/2014/main" val="2157639544"/>
                  </a:ext>
                </a:extLst>
              </a:tr>
              <a:tr h="896176">
                <a:tc>
                  <a:txBody>
                    <a:bodyPr/>
                    <a:lstStyle/>
                    <a:p>
                      <a:pPr marL="0" marR="0" indent="0">
                        <a:lnSpc>
                          <a:spcPct val="115000"/>
                        </a:lnSpc>
                        <a:spcBef>
                          <a:spcPts val="0"/>
                        </a:spcBef>
                        <a:spcAft>
                          <a:spcPts val="0"/>
                        </a:spcAft>
                      </a:pPr>
                      <a:r>
                        <a:rPr lang="en-GB" sz="1000">
                          <a:effectLst/>
                        </a:rPr>
                        <a:t>5 Painting all by myself</a:t>
                      </a:r>
                      <a:endParaRPr lang="en-US" sz="1000">
                        <a:effectLst/>
                      </a:endParaRPr>
                    </a:p>
                    <a:p>
                      <a:pPr marL="0" marR="0" indent="0">
                        <a:lnSpc>
                          <a:spcPct val="115000"/>
                        </a:lnSpc>
                        <a:spcBef>
                          <a:spcPts val="0"/>
                        </a:spcBef>
                        <a:spcAft>
                          <a:spcPts val="0"/>
                        </a:spcAft>
                      </a:pPr>
                      <a:r>
                        <a:rPr lang="en-GB" sz="1000">
                          <a:effectLst/>
                        </a:rPr>
                        <a:t> </a:t>
                      </a:r>
                      <a:endParaRPr lang="en-US" sz="100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1000">
                          <a:effectLst/>
                        </a:rPr>
                        <a:t>Learners select appropriate colours, brush sizes, and brush tools to independently create their own image in the style of an artist.</a:t>
                      </a:r>
                      <a:endParaRPr lang="en-US" sz="100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900">
                          <a:effectLst/>
                        </a:rPr>
                        <a:t>To use a computer on my own to paint a picture</a:t>
                      </a:r>
                      <a:endParaRPr lang="en-US" sz="900">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make dots of colour on the page</a:t>
                      </a:r>
                      <a:endParaRPr lang="en-US" sz="900" u="none" strike="noStrike">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change the colour and brush sizes</a:t>
                      </a:r>
                      <a:endParaRPr lang="en-US" sz="900" u="none" strike="noStrike">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a:effectLst/>
                        </a:rPr>
                        <a:t>I can use dots of colour to create a picture in the style of an artist on my own</a:t>
                      </a:r>
                      <a:endParaRPr lang="en-US" sz="900" u="none" strike="noStrike">
                        <a:effectLst/>
                        <a:latin typeface="Quicksand"/>
                        <a:ea typeface="Quicksand"/>
                        <a:cs typeface="Quicksand"/>
                      </a:endParaRPr>
                    </a:p>
                  </a:txBody>
                  <a:tcPr marL="20989" marR="20989" marT="20989" marB="20989"/>
                </a:tc>
                <a:extLst>
                  <a:ext uri="{0D108BD9-81ED-4DB2-BD59-A6C34878D82A}">
                    <a16:rowId xmlns:a16="http://schemas.microsoft.com/office/drawing/2014/main" val="3099761280"/>
                  </a:ext>
                </a:extLst>
              </a:tr>
              <a:tr h="896176">
                <a:tc>
                  <a:txBody>
                    <a:bodyPr/>
                    <a:lstStyle/>
                    <a:p>
                      <a:pPr marL="0" marR="0" indent="0">
                        <a:lnSpc>
                          <a:spcPct val="115000"/>
                        </a:lnSpc>
                        <a:spcBef>
                          <a:spcPts val="0"/>
                        </a:spcBef>
                        <a:spcAft>
                          <a:spcPts val="0"/>
                        </a:spcAft>
                      </a:pPr>
                      <a:r>
                        <a:rPr lang="en-GB" sz="1000">
                          <a:effectLst/>
                        </a:rPr>
                        <a:t>6 Comparing computer art and painting</a:t>
                      </a:r>
                      <a:endParaRPr lang="en-US" sz="1000">
                        <a:effectLst/>
                      </a:endParaRPr>
                    </a:p>
                    <a:p>
                      <a:pPr marL="0" marR="0" indent="0">
                        <a:lnSpc>
                          <a:spcPct val="115000"/>
                        </a:lnSpc>
                        <a:spcBef>
                          <a:spcPts val="0"/>
                        </a:spcBef>
                        <a:spcAft>
                          <a:spcPts val="0"/>
                        </a:spcAft>
                      </a:pPr>
                      <a:r>
                        <a:rPr lang="en-GB" sz="1000">
                          <a:effectLst/>
                        </a:rPr>
                        <a:t> </a:t>
                      </a:r>
                      <a:endParaRPr lang="en-US" sz="100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1000">
                          <a:effectLst/>
                        </a:rPr>
                        <a:t>Learners compare their preferences when creating paintings on computers and on paper. </a:t>
                      </a:r>
                      <a:endParaRPr lang="en-US" sz="1000">
                        <a:effectLst/>
                      </a:endParaRPr>
                    </a:p>
                    <a:p>
                      <a:pPr marL="0" marR="0" indent="0">
                        <a:lnSpc>
                          <a:spcPct val="115000"/>
                        </a:lnSpc>
                        <a:spcBef>
                          <a:spcPts val="0"/>
                        </a:spcBef>
                        <a:spcAft>
                          <a:spcPts val="0"/>
                        </a:spcAft>
                      </a:pPr>
                      <a:r>
                        <a:rPr lang="en-GB" sz="1000">
                          <a:effectLst/>
                        </a:rPr>
                        <a:t> </a:t>
                      </a:r>
                      <a:endParaRPr lang="en-US" sz="1000">
                        <a:effectLst/>
                      </a:endParaRPr>
                    </a:p>
                    <a:p>
                      <a:pPr marL="0" marR="0" indent="0">
                        <a:lnSpc>
                          <a:spcPct val="115000"/>
                        </a:lnSpc>
                        <a:spcBef>
                          <a:spcPts val="0"/>
                        </a:spcBef>
                        <a:spcAft>
                          <a:spcPts val="0"/>
                        </a:spcAft>
                      </a:pPr>
                      <a:r>
                        <a:rPr lang="en-GB" sz="1000">
                          <a:effectLst/>
                        </a:rPr>
                        <a:t> </a:t>
                      </a:r>
                      <a:endParaRPr lang="en-US" sz="1000">
                        <a:effectLst/>
                        <a:latin typeface="Quicksand"/>
                        <a:ea typeface="Quicksand"/>
                        <a:cs typeface="Quicksand"/>
                      </a:endParaRPr>
                    </a:p>
                  </a:txBody>
                  <a:tcPr marL="20989" marR="20989" marT="20989" marB="20989"/>
                </a:tc>
                <a:tc>
                  <a:txBody>
                    <a:bodyPr/>
                    <a:lstStyle/>
                    <a:p>
                      <a:pPr marL="0" marR="0" indent="0">
                        <a:lnSpc>
                          <a:spcPct val="115000"/>
                        </a:lnSpc>
                        <a:spcBef>
                          <a:spcPts val="0"/>
                        </a:spcBef>
                        <a:spcAft>
                          <a:spcPts val="0"/>
                        </a:spcAft>
                      </a:pPr>
                      <a:r>
                        <a:rPr lang="en-GB" sz="900" dirty="0">
                          <a:effectLst/>
                        </a:rPr>
                        <a:t>To compare painting a picture on a computer and on paper</a:t>
                      </a:r>
                      <a:endParaRPr lang="en-US" sz="900" dirty="0">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dirty="0">
                          <a:effectLst/>
                        </a:rPr>
                        <a:t>I can explain that pictures can be made in lots of different ways</a:t>
                      </a:r>
                      <a:endParaRPr lang="en-US" sz="900" u="none" strike="noStrike" dirty="0">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dirty="0">
                          <a:effectLst/>
                        </a:rPr>
                        <a:t>I can spot the differences between painting on a computer and on paper</a:t>
                      </a:r>
                      <a:endParaRPr lang="en-US" sz="900" u="none" strike="noStrike" dirty="0">
                        <a:effectLst/>
                      </a:endParaRPr>
                    </a:p>
                    <a:p>
                      <a:pPr marL="342900" marR="0" lvl="0" indent="-342900">
                        <a:lnSpc>
                          <a:spcPct val="115000"/>
                        </a:lnSpc>
                        <a:spcBef>
                          <a:spcPts val="0"/>
                        </a:spcBef>
                        <a:spcAft>
                          <a:spcPts val="0"/>
                        </a:spcAft>
                        <a:buClr>
                          <a:srgbClr val="5B5BA5"/>
                        </a:buClr>
                        <a:buFont typeface="Symbol" panose="05050102010706020507" pitchFamily="18" charset="2"/>
                        <a:buChar char=""/>
                      </a:pPr>
                      <a:r>
                        <a:rPr lang="en-GB" sz="900" u="none" strike="noStrike" dirty="0">
                          <a:effectLst/>
                        </a:rPr>
                        <a:t>I can say whether I prefer painting using a computer or using paper</a:t>
                      </a:r>
                      <a:endParaRPr lang="en-US" sz="900" u="none" strike="noStrike" dirty="0">
                        <a:effectLst/>
                        <a:latin typeface="Quicksand"/>
                        <a:ea typeface="Quicksand"/>
                        <a:cs typeface="Quicksand"/>
                      </a:endParaRPr>
                    </a:p>
                  </a:txBody>
                  <a:tcPr marL="20989" marR="20989" marT="20989" marB="20989"/>
                </a:tc>
                <a:extLst>
                  <a:ext uri="{0D108BD9-81ED-4DB2-BD59-A6C34878D82A}">
                    <a16:rowId xmlns:a16="http://schemas.microsoft.com/office/drawing/2014/main" val="3570914883"/>
                  </a:ext>
                </a:extLst>
              </a:tr>
            </a:tbl>
          </a:graphicData>
        </a:graphic>
      </p:graphicFrame>
    </p:spTree>
    <p:extLst>
      <p:ext uri="{BB962C8B-B14F-4D97-AF65-F5344CB8AC3E}">
        <p14:creationId xmlns:p14="http://schemas.microsoft.com/office/powerpoint/2010/main" val="13306457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7788918" y="3800081"/>
            <a:ext cx="1219200" cy="1219200"/>
          </a:xfrm>
          <a:prstGeom prst="rect">
            <a:avLst/>
          </a:prstGeom>
        </p:spPr>
      </p:pic>
      <p:sp>
        <p:nvSpPr>
          <p:cNvPr id="6" name="Title 1"/>
          <p:cNvSpPr>
            <a:spLocks noGrp="1"/>
          </p:cNvSpPr>
          <p:nvPr>
            <p:ph type="title"/>
          </p:nvPr>
        </p:nvSpPr>
        <p:spPr>
          <a:xfrm>
            <a:off x="129104" y="615287"/>
            <a:ext cx="8879014" cy="572700"/>
          </a:xfrm>
        </p:spPr>
        <p:txBody>
          <a:bodyPr/>
          <a:lstStyle/>
          <a:p>
            <a:pPr algn="l"/>
            <a:r>
              <a:rPr lang="en-GB" sz="2400" dirty="0" smtClean="0">
                <a:latin typeface="+mn-lt"/>
              </a:rPr>
              <a:t>Unit 3: Programming – Moving a Robot </a:t>
            </a:r>
            <a:r>
              <a:rPr lang="en-US" dirty="0"/>
              <a:t/>
            </a:r>
            <a:br>
              <a:rPr lang="en-US" dirty="0"/>
            </a:br>
            <a:r>
              <a:rPr lang="en-US" dirty="0"/>
              <a:t/>
            </a:r>
            <a:br>
              <a:rPr lang="en-US" dirty="0"/>
            </a:br>
            <a:endParaRPr lang="en-US" dirty="0"/>
          </a:p>
        </p:txBody>
      </p:sp>
      <p:sp>
        <p:nvSpPr>
          <p:cNvPr id="7" name="Rectangle 6"/>
          <p:cNvSpPr/>
          <p:nvPr/>
        </p:nvSpPr>
        <p:spPr>
          <a:xfrm>
            <a:off x="291196" y="3155983"/>
            <a:ext cx="3929929" cy="1748940"/>
          </a:xfrm>
          <a:prstGeom prst="rect">
            <a:avLst/>
          </a:prstGeom>
          <a:ln>
            <a:solidFill>
              <a:schemeClr val="tx1">
                <a:lumMod val="75000"/>
                <a:lumOff val="25000"/>
              </a:schemeClr>
            </a:solidFill>
          </a:ln>
        </p:spPr>
        <p:txBody>
          <a:bodyPr wrap="square">
            <a:spAutoFit/>
          </a:bodyPr>
          <a:lstStyle/>
          <a:p>
            <a:pPr algn="just">
              <a:lnSpc>
                <a:spcPct val="115000"/>
              </a:lnSpc>
            </a:pPr>
            <a:r>
              <a:rPr lang="en-US" sz="1050" dirty="0">
                <a:latin typeface="Quicksand"/>
                <a:ea typeface="Quicksand"/>
                <a:cs typeface="Quicksand"/>
              </a:rPr>
              <a:t>Learners will Learners will be introduced to early programming concepts. Learners will explore using individual commands, both with other learners  and as part of a computer program. They will identify what each command for the floor robot does, and use that knowledge to start predicting the outcome of programs. The unit is paced to ensure time is spent on all aspects of programming, and builds knowledge in a structured manner. Learners are also introduced to the early stages of program design through the introduction of </a:t>
            </a:r>
            <a:r>
              <a:rPr lang="en-US" sz="1050" dirty="0" smtClean="0">
                <a:latin typeface="Quicksand"/>
                <a:ea typeface="Quicksand"/>
                <a:cs typeface="Quicksand"/>
              </a:rPr>
              <a:t>algorithms.</a:t>
            </a:r>
            <a:endParaRPr lang="en-US" sz="1050" dirty="0">
              <a:latin typeface="Quicksand"/>
              <a:ea typeface="Quicksand"/>
              <a:cs typeface="Quicksand"/>
            </a:endParaRPr>
          </a:p>
        </p:txBody>
      </p:sp>
      <p:pic>
        <p:nvPicPr>
          <p:cNvPr id="3" name="Picture 2"/>
          <p:cNvPicPr>
            <a:picLocks noChangeAspect="1"/>
          </p:cNvPicPr>
          <p:nvPr/>
        </p:nvPicPr>
        <p:blipFill>
          <a:blip r:embed="rId3"/>
          <a:stretch>
            <a:fillRect/>
          </a:stretch>
        </p:blipFill>
        <p:spPr>
          <a:xfrm>
            <a:off x="129104" y="927015"/>
            <a:ext cx="9018069" cy="1968340"/>
          </a:xfrm>
          <a:prstGeom prst="rect">
            <a:avLst/>
          </a:prstGeom>
        </p:spPr>
      </p:pic>
    </p:spTree>
    <p:extLst>
      <p:ext uri="{BB962C8B-B14F-4D97-AF65-F5344CB8AC3E}">
        <p14:creationId xmlns:p14="http://schemas.microsoft.com/office/powerpoint/2010/main" val="21653307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6537999"/>
              </p:ext>
            </p:extLst>
          </p:nvPr>
        </p:nvGraphicFramePr>
        <p:xfrm>
          <a:off x="-2" y="0"/>
          <a:ext cx="9144001" cy="5200590"/>
        </p:xfrm>
        <a:graphic>
          <a:graphicData uri="http://schemas.openxmlformats.org/drawingml/2006/table">
            <a:tbl>
              <a:tblPr>
                <a:tableStyleId>{5A76027B-6DE8-491E-9659-52F654CFD4E0}</a:tableStyleId>
              </a:tblPr>
              <a:tblGrid>
                <a:gridCol w="882504">
                  <a:extLst>
                    <a:ext uri="{9D8B030D-6E8A-4147-A177-3AD203B41FA5}">
                      <a16:colId xmlns:a16="http://schemas.microsoft.com/office/drawing/2014/main" val="493682039"/>
                    </a:ext>
                  </a:extLst>
                </a:gridCol>
                <a:gridCol w="4412512">
                  <a:extLst>
                    <a:ext uri="{9D8B030D-6E8A-4147-A177-3AD203B41FA5}">
                      <a16:colId xmlns:a16="http://schemas.microsoft.com/office/drawing/2014/main" val="2236769646"/>
                    </a:ext>
                  </a:extLst>
                </a:gridCol>
                <a:gridCol w="3848985">
                  <a:extLst>
                    <a:ext uri="{9D8B030D-6E8A-4147-A177-3AD203B41FA5}">
                      <a16:colId xmlns:a16="http://schemas.microsoft.com/office/drawing/2014/main" val="605399267"/>
                    </a:ext>
                  </a:extLst>
                </a:gridCol>
              </a:tblGrid>
              <a:tr h="219292">
                <a:tc>
                  <a:txBody>
                    <a:bodyPr/>
                    <a:lstStyle/>
                    <a:p>
                      <a:pPr marL="0" marR="0" indent="0">
                        <a:lnSpc>
                          <a:spcPct val="115000"/>
                        </a:lnSpc>
                        <a:spcBef>
                          <a:spcPts val="0"/>
                        </a:spcBef>
                        <a:spcAft>
                          <a:spcPts val="0"/>
                        </a:spcAft>
                      </a:pPr>
                      <a:r>
                        <a:rPr lang="en-GB" sz="900" dirty="0">
                          <a:effectLst/>
                        </a:rPr>
                        <a:t>Lesson</a:t>
                      </a:r>
                      <a:endParaRPr lang="en-US" sz="900" dirty="0">
                        <a:effectLst/>
                        <a:latin typeface="Quicksand"/>
                        <a:ea typeface="Quicksand"/>
                        <a:cs typeface="Quicksand"/>
                      </a:endParaRPr>
                    </a:p>
                  </a:txBody>
                  <a:tcPr marL="20989" marR="20989" marT="20989" marB="20989">
                    <a:solidFill>
                      <a:srgbClr val="92D050"/>
                    </a:solidFill>
                  </a:tcPr>
                </a:tc>
                <a:tc>
                  <a:txBody>
                    <a:bodyPr/>
                    <a:lstStyle/>
                    <a:p>
                      <a:pPr marL="0" marR="0" indent="0">
                        <a:lnSpc>
                          <a:spcPct val="115000"/>
                        </a:lnSpc>
                        <a:spcBef>
                          <a:spcPts val="0"/>
                        </a:spcBef>
                        <a:spcAft>
                          <a:spcPts val="0"/>
                        </a:spcAft>
                      </a:pPr>
                      <a:r>
                        <a:rPr lang="en-GB" sz="900">
                          <a:effectLst/>
                        </a:rPr>
                        <a:t>Brief overview</a:t>
                      </a:r>
                      <a:endParaRPr lang="en-US" sz="900">
                        <a:effectLst/>
                        <a:latin typeface="Quicksand"/>
                        <a:ea typeface="Quicksand"/>
                        <a:cs typeface="Quicksand"/>
                      </a:endParaRPr>
                    </a:p>
                  </a:txBody>
                  <a:tcPr marL="20989" marR="20989" marT="20989" marB="20989">
                    <a:solidFill>
                      <a:srgbClr val="92D050"/>
                    </a:solidFill>
                  </a:tcPr>
                </a:tc>
                <a:tc>
                  <a:txBody>
                    <a:bodyPr/>
                    <a:lstStyle/>
                    <a:p>
                      <a:pPr marL="0" marR="0" indent="0">
                        <a:lnSpc>
                          <a:spcPct val="115000"/>
                        </a:lnSpc>
                        <a:spcBef>
                          <a:spcPts val="0"/>
                        </a:spcBef>
                        <a:spcAft>
                          <a:spcPts val="0"/>
                        </a:spcAft>
                      </a:pPr>
                      <a:r>
                        <a:rPr lang="en-GB" sz="900" dirty="0">
                          <a:effectLst/>
                        </a:rPr>
                        <a:t>Learning objectives</a:t>
                      </a:r>
                      <a:endParaRPr lang="en-US" sz="900" dirty="0">
                        <a:effectLst/>
                        <a:latin typeface="Quicksand"/>
                        <a:ea typeface="Quicksand"/>
                        <a:cs typeface="Quicksand"/>
                      </a:endParaRPr>
                    </a:p>
                  </a:txBody>
                  <a:tcPr marL="20989" marR="20989" marT="20989" marB="20989">
                    <a:solidFill>
                      <a:srgbClr val="92D050"/>
                    </a:solidFill>
                  </a:tcPr>
                </a:tc>
                <a:extLst>
                  <a:ext uri="{0D108BD9-81ED-4DB2-BD59-A6C34878D82A}">
                    <a16:rowId xmlns:a16="http://schemas.microsoft.com/office/drawing/2014/main" val="3074838635"/>
                  </a:ext>
                </a:extLst>
              </a:tr>
              <a:tr h="803392">
                <a:tc>
                  <a:txBody>
                    <a:bodyPr/>
                    <a:lstStyle/>
                    <a:p>
                      <a:pPr marL="0" marR="0" indent="0">
                        <a:lnSpc>
                          <a:spcPct val="115000"/>
                        </a:lnSpc>
                        <a:spcBef>
                          <a:spcPts val="0"/>
                        </a:spcBef>
                        <a:spcAft>
                          <a:spcPts val="0"/>
                        </a:spcAft>
                      </a:pPr>
                      <a:r>
                        <a:rPr lang="en-GB" sz="900" dirty="0">
                          <a:effectLst/>
                          <a:latin typeface="Quicksand"/>
                          <a:ea typeface="Quicksand"/>
                          <a:cs typeface="Quicksand"/>
                        </a:rPr>
                        <a:t>1 Buttons</a:t>
                      </a:r>
                      <a:endParaRPr lang="en-US" sz="900" dirty="0">
                        <a:effectLst/>
                        <a:latin typeface="Quicksand"/>
                        <a:ea typeface="Quicksand"/>
                        <a:cs typeface="Quicksand"/>
                      </a:endParaRPr>
                    </a:p>
                    <a:p>
                      <a:pPr marL="914400" marR="0" indent="-228600">
                        <a:lnSpc>
                          <a:spcPct val="115000"/>
                        </a:lnSpc>
                        <a:spcBef>
                          <a:spcPts val="0"/>
                        </a:spcBef>
                        <a:spcAft>
                          <a:spcPts val="0"/>
                        </a:spcAft>
                      </a:pPr>
                      <a:r>
                        <a:rPr lang="en-GB" sz="900" dirty="0">
                          <a:effectLst/>
                          <a:latin typeface="Quicksand"/>
                          <a:ea typeface="Quicksand"/>
                          <a:cs typeface="Quicksand"/>
                        </a:rPr>
                        <a:t> </a:t>
                      </a:r>
                      <a:endParaRPr lang="en-US" sz="900" dirty="0">
                        <a:effectLst/>
                        <a:latin typeface="Quicksand"/>
                        <a:ea typeface="Quicksand"/>
                        <a:cs typeface="Quicksand"/>
                      </a:endParaRPr>
                    </a:p>
                    <a:p>
                      <a:pPr marL="0" marR="0" indent="0">
                        <a:lnSpc>
                          <a:spcPct val="115000"/>
                        </a:lnSpc>
                        <a:spcBef>
                          <a:spcPts val="0"/>
                        </a:spcBef>
                        <a:spcAft>
                          <a:spcPts val="0"/>
                        </a:spcAft>
                      </a:pPr>
                      <a:r>
                        <a:rPr lang="en-GB" sz="900" dirty="0">
                          <a:effectLst/>
                          <a:latin typeface="Quicksand"/>
                          <a:ea typeface="Quicksand"/>
                          <a:cs typeface="Quicksand"/>
                        </a:rPr>
                        <a:t> </a:t>
                      </a:r>
                      <a:endParaRPr lang="en-US" sz="900" dirty="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dirty="0">
                          <a:effectLst/>
                          <a:latin typeface="Quicksand"/>
                          <a:ea typeface="Quicksand"/>
                          <a:cs typeface="Quicksand"/>
                        </a:rPr>
                        <a:t>Learners will be introduced to floor robots. They will talk about what the buttons on a floor robot might do and then try the buttons out. They will spend time linking an outcome to a button press. Learners will consider the direction command buttons, as well as the ‘clear memory’ and ‘run program’ buttons.</a:t>
                      </a:r>
                      <a:endParaRPr lang="en-US" sz="900" dirty="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a:effectLst/>
                          <a:latin typeface="Quicksand"/>
                          <a:ea typeface="Quicksand"/>
                          <a:cs typeface="Quicksand"/>
                        </a:rPr>
                        <a:t>To explain what a given command will do</a:t>
                      </a:r>
                      <a:endParaRPr lang="en-US" sz="90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Quicksand"/>
                          <a:ea typeface="Quicksand"/>
                          <a:cs typeface="Quicksand"/>
                        </a:rPr>
                        <a:t>I can predict the outcome of a command on a device</a:t>
                      </a:r>
                      <a:endParaRPr lang="en-US" sz="900" u="none" strike="noStrike">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Quicksand"/>
                          <a:ea typeface="Quicksand"/>
                          <a:cs typeface="Quicksand"/>
                        </a:rPr>
                        <a:t>I can match a command to an outcome </a:t>
                      </a:r>
                      <a:endParaRPr lang="en-US" sz="900" u="none" strike="noStrike">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Quicksand"/>
                          <a:ea typeface="Quicksand"/>
                          <a:cs typeface="Quicksand"/>
                        </a:rPr>
                        <a:t>I can run a command on a device</a:t>
                      </a:r>
                      <a:endParaRPr lang="en-US" sz="900" u="none" strike="noStrike">
                        <a:effectLst/>
                        <a:latin typeface="Quicksand"/>
                        <a:ea typeface="Quicksand"/>
                        <a:cs typeface="Quicksand"/>
                      </a:endParaRPr>
                    </a:p>
                  </a:txBody>
                  <a:tcPr marL="63500" marR="63500" marT="63500" marB="63500"/>
                </a:tc>
                <a:extLst>
                  <a:ext uri="{0D108BD9-81ED-4DB2-BD59-A6C34878D82A}">
                    <a16:rowId xmlns:a16="http://schemas.microsoft.com/office/drawing/2014/main" val="4271680287"/>
                  </a:ext>
                </a:extLst>
              </a:tr>
              <a:tr h="926960">
                <a:tc>
                  <a:txBody>
                    <a:bodyPr/>
                    <a:lstStyle/>
                    <a:p>
                      <a:pPr marL="0" marR="0" indent="0">
                        <a:lnSpc>
                          <a:spcPct val="115000"/>
                        </a:lnSpc>
                        <a:spcBef>
                          <a:spcPts val="0"/>
                        </a:spcBef>
                        <a:spcAft>
                          <a:spcPts val="0"/>
                        </a:spcAft>
                      </a:pPr>
                      <a:r>
                        <a:rPr lang="en-GB" sz="900">
                          <a:effectLst/>
                          <a:latin typeface="Quicksand"/>
                          <a:ea typeface="Quicksand"/>
                          <a:cs typeface="Quicksand"/>
                        </a:rPr>
                        <a:t>2 Directions</a:t>
                      </a:r>
                      <a:endParaRPr lang="en-US" sz="900">
                        <a:effectLst/>
                        <a:latin typeface="Quicksand"/>
                        <a:ea typeface="Quicksand"/>
                        <a:cs typeface="Quicksand"/>
                      </a:endParaRPr>
                    </a:p>
                    <a:p>
                      <a:pPr marL="914400" marR="0" indent="-228600">
                        <a:lnSpc>
                          <a:spcPct val="115000"/>
                        </a:lnSpc>
                        <a:spcBef>
                          <a:spcPts val="0"/>
                        </a:spcBef>
                        <a:spcAft>
                          <a:spcPts val="0"/>
                        </a:spcAft>
                      </a:pPr>
                      <a:r>
                        <a:rPr lang="en-GB" sz="900">
                          <a:effectLst/>
                          <a:latin typeface="Quicksand"/>
                          <a:ea typeface="Quicksand"/>
                          <a:cs typeface="Quicksand"/>
                        </a:rPr>
                        <a:t> </a:t>
                      </a:r>
                      <a:endParaRPr lang="en-US" sz="900">
                        <a:effectLst/>
                        <a:latin typeface="Quicksand"/>
                        <a:ea typeface="Quicksand"/>
                        <a:cs typeface="Quicksand"/>
                      </a:endParaRPr>
                    </a:p>
                    <a:p>
                      <a:pPr marL="0" marR="0" indent="0">
                        <a:lnSpc>
                          <a:spcPct val="115000"/>
                        </a:lnSpc>
                        <a:spcBef>
                          <a:spcPts val="0"/>
                        </a:spcBef>
                        <a:spcAft>
                          <a:spcPts val="0"/>
                        </a:spcAft>
                      </a:pPr>
                      <a:r>
                        <a:rPr lang="en-GB" sz="900">
                          <a:effectLst/>
                          <a:latin typeface="Quicksand"/>
                          <a:ea typeface="Quicksand"/>
                          <a:cs typeface="Quicksand"/>
                        </a:rPr>
                        <a:t> </a:t>
                      </a:r>
                      <a:endParaRPr lang="en-US" sz="90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dirty="0">
                          <a:effectLst/>
                          <a:latin typeface="Quicksand"/>
                          <a:ea typeface="Quicksand"/>
                          <a:cs typeface="Quicksand"/>
                        </a:rPr>
                        <a:t>Learners will think about the language used to give directions and how precise it needs to be. They will also work with a partner to give and follow instructions. These real-world activities should, at suitable points during this lesson, be related to the floor robot introduced in Lesson 1.</a:t>
                      </a:r>
                      <a:endParaRPr lang="en-US" sz="900" dirty="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a:effectLst/>
                          <a:latin typeface="Quicksand"/>
                          <a:ea typeface="Quicksand"/>
                          <a:cs typeface="Quicksand"/>
                        </a:rPr>
                        <a:t>To act out a given word</a:t>
                      </a:r>
                      <a:endParaRPr lang="en-US" sz="90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Quicksand"/>
                          <a:ea typeface="Quicksand"/>
                          <a:cs typeface="Quicksand"/>
                        </a:rPr>
                        <a:t>I can follow an instruction</a:t>
                      </a:r>
                      <a:endParaRPr lang="en-US" sz="900" u="none" strike="noStrike">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Quicksand"/>
                          <a:ea typeface="Quicksand"/>
                          <a:cs typeface="Quicksand"/>
                        </a:rPr>
                        <a:t>I can recall words that can be acted out</a:t>
                      </a:r>
                      <a:endParaRPr lang="en-US" sz="900" u="none" strike="noStrike">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Quicksand"/>
                          <a:ea typeface="Quicksand"/>
                          <a:cs typeface="Quicksand"/>
                        </a:rPr>
                        <a:t>I can give directions</a:t>
                      </a:r>
                      <a:endParaRPr lang="en-US" sz="900" u="none" strike="noStrike">
                        <a:effectLst/>
                        <a:latin typeface="Quicksand"/>
                        <a:ea typeface="Quicksand"/>
                        <a:cs typeface="Quicksand"/>
                      </a:endParaRPr>
                    </a:p>
                  </a:txBody>
                  <a:tcPr marL="63500" marR="63500" marT="63500" marB="63500"/>
                </a:tc>
                <a:extLst>
                  <a:ext uri="{0D108BD9-81ED-4DB2-BD59-A6C34878D82A}">
                    <a16:rowId xmlns:a16="http://schemas.microsoft.com/office/drawing/2014/main" val="953148722"/>
                  </a:ext>
                </a:extLst>
              </a:tr>
              <a:tr h="750043">
                <a:tc>
                  <a:txBody>
                    <a:bodyPr/>
                    <a:lstStyle/>
                    <a:p>
                      <a:pPr marL="0" marR="0" indent="0">
                        <a:lnSpc>
                          <a:spcPct val="115000"/>
                        </a:lnSpc>
                        <a:spcBef>
                          <a:spcPts val="0"/>
                        </a:spcBef>
                        <a:spcAft>
                          <a:spcPts val="0"/>
                        </a:spcAft>
                      </a:pPr>
                      <a:r>
                        <a:rPr lang="en-GB" sz="900">
                          <a:effectLst/>
                          <a:latin typeface="Quicksand"/>
                          <a:ea typeface="Quicksand"/>
                          <a:cs typeface="Quicksand"/>
                        </a:rPr>
                        <a:t>3 Forwards and backwards</a:t>
                      </a:r>
                      <a:endParaRPr lang="en-US" sz="900">
                        <a:effectLst/>
                        <a:latin typeface="Quicksand"/>
                        <a:ea typeface="Quicksand"/>
                        <a:cs typeface="Quicksand"/>
                      </a:endParaRPr>
                    </a:p>
                    <a:p>
                      <a:pPr marL="914400" marR="0" indent="-228600">
                        <a:lnSpc>
                          <a:spcPct val="115000"/>
                        </a:lnSpc>
                        <a:spcBef>
                          <a:spcPts val="0"/>
                        </a:spcBef>
                        <a:spcAft>
                          <a:spcPts val="0"/>
                        </a:spcAft>
                      </a:pPr>
                      <a:r>
                        <a:rPr lang="en-GB" sz="900">
                          <a:effectLst/>
                          <a:latin typeface="Quicksand"/>
                          <a:ea typeface="Quicksand"/>
                          <a:cs typeface="Quicksand"/>
                        </a:rPr>
                        <a:t> </a:t>
                      </a:r>
                      <a:endParaRPr lang="en-US" sz="900">
                        <a:effectLst/>
                        <a:latin typeface="Quicksand"/>
                        <a:ea typeface="Quicksand"/>
                        <a:cs typeface="Quicksand"/>
                      </a:endParaRPr>
                    </a:p>
                    <a:p>
                      <a:pPr marL="0" marR="0" indent="0">
                        <a:lnSpc>
                          <a:spcPct val="115000"/>
                        </a:lnSpc>
                        <a:spcBef>
                          <a:spcPts val="0"/>
                        </a:spcBef>
                        <a:spcAft>
                          <a:spcPts val="0"/>
                        </a:spcAft>
                      </a:pPr>
                      <a:r>
                        <a:rPr lang="en-GB" sz="900">
                          <a:effectLst/>
                          <a:latin typeface="Quicksand"/>
                          <a:ea typeface="Quicksand"/>
                          <a:cs typeface="Quicksand"/>
                        </a:rPr>
                        <a:t> </a:t>
                      </a:r>
                      <a:endParaRPr lang="en-US" sz="90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dirty="0">
                          <a:effectLst/>
                          <a:latin typeface="Quicksand"/>
                          <a:ea typeface="Quicksand"/>
                          <a:cs typeface="Quicksand"/>
                        </a:rPr>
                        <a:t>Learners will focus on programming the floor robot to move forwards and backwards. They will see that the robot moves forwards and backwards a fixed distance. This highlights the idea that robots follow a clear, fixed command in a precise and repeatable way. Learners will think about starting the robot from the same place each time. Using the same starting position with fixed commands will allow learners to predict what a program will do. </a:t>
                      </a:r>
                      <a:endParaRPr lang="en-US" sz="900" dirty="0">
                        <a:effectLst/>
                        <a:latin typeface="Quicksand"/>
                        <a:ea typeface="Quicksand"/>
                        <a:cs typeface="Quicksand"/>
                      </a:endParaRPr>
                    </a:p>
                    <a:p>
                      <a:pPr marL="0" marR="0" indent="0">
                        <a:lnSpc>
                          <a:spcPct val="115000"/>
                        </a:lnSpc>
                        <a:spcBef>
                          <a:spcPts val="0"/>
                        </a:spcBef>
                        <a:spcAft>
                          <a:spcPts val="0"/>
                        </a:spcAft>
                      </a:pPr>
                      <a:r>
                        <a:rPr lang="en-GB" sz="900" dirty="0">
                          <a:effectLst/>
                          <a:latin typeface="Quicksand"/>
                          <a:ea typeface="Quicksand"/>
                          <a:cs typeface="Quicksand"/>
                        </a:rPr>
                        <a:t> </a:t>
                      </a:r>
                      <a:endParaRPr lang="en-US" sz="900" dirty="0">
                        <a:effectLst/>
                        <a:latin typeface="Quicksand"/>
                        <a:ea typeface="Quicksand"/>
                        <a:cs typeface="Quicksand"/>
                      </a:endParaRPr>
                    </a:p>
                    <a:p>
                      <a:pPr marL="0" marR="0" indent="0">
                        <a:lnSpc>
                          <a:spcPct val="115000"/>
                        </a:lnSpc>
                        <a:spcBef>
                          <a:spcPts val="0"/>
                        </a:spcBef>
                        <a:spcAft>
                          <a:spcPts val="0"/>
                        </a:spcAft>
                      </a:pPr>
                      <a:r>
                        <a:rPr lang="en-GB" sz="900" b="1" dirty="0">
                          <a:effectLst/>
                          <a:latin typeface="Quicksand"/>
                          <a:ea typeface="Quicksand"/>
                          <a:cs typeface="Quicksand"/>
                        </a:rPr>
                        <a:t>Note:</a:t>
                      </a:r>
                      <a:r>
                        <a:rPr lang="en-GB" sz="900" dirty="0">
                          <a:effectLst/>
                          <a:latin typeface="Quicksand"/>
                          <a:ea typeface="Quicksand"/>
                          <a:cs typeface="Quicksand"/>
                        </a:rPr>
                        <a:t> This lesson focuses specifically on forward and backward movement only. This is to ensure that learners are developing a depth of knowledge in the concepts surrounding programming, as well as developing their ability to make the robot move. The success criteria for this lesson highlight this and ensure that the learners’ knowledge is built in a suitably paced way.</a:t>
                      </a:r>
                      <a:endParaRPr lang="en-US" sz="900" dirty="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a:effectLst/>
                          <a:latin typeface="Quicksand"/>
                          <a:ea typeface="Quicksand"/>
                          <a:cs typeface="Quicksand"/>
                        </a:rPr>
                        <a:t>To combine ‘forwards’ and ‘backwards’ commands to make a sequence</a:t>
                      </a:r>
                      <a:endParaRPr lang="en-US" sz="90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Quicksand"/>
                          <a:ea typeface="Quicksand"/>
                          <a:cs typeface="Quicksand"/>
                        </a:rPr>
                        <a:t>I can compare forward and backward movements</a:t>
                      </a:r>
                      <a:endParaRPr lang="en-US" sz="900" u="none" strike="noStrike">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Quicksand"/>
                          <a:ea typeface="Quicksand"/>
                          <a:cs typeface="Quicksand"/>
                        </a:rPr>
                        <a:t>I can start a sequence from the same place</a:t>
                      </a:r>
                      <a:endParaRPr lang="en-US" sz="900" u="none" strike="noStrike">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a:effectLst/>
                          <a:latin typeface="Quicksand"/>
                          <a:ea typeface="Quicksand"/>
                          <a:cs typeface="Quicksand"/>
                        </a:rPr>
                        <a:t>I can predict the outcome of a sequence involving ‘forwards’ and ‘backwards’ commands</a:t>
                      </a:r>
                      <a:endParaRPr lang="en-US" sz="900" u="none" strike="noStrike">
                        <a:effectLst/>
                        <a:latin typeface="Quicksand"/>
                        <a:ea typeface="Quicksand"/>
                        <a:cs typeface="Quicksand"/>
                      </a:endParaRPr>
                    </a:p>
                  </a:txBody>
                  <a:tcPr marL="63500" marR="63500" marT="63500" marB="63500"/>
                </a:tc>
                <a:extLst>
                  <a:ext uri="{0D108BD9-81ED-4DB2-BD59-A6C34878D82A}">
                    <a16:rowId xmlns:a16="http://schemas.microsoft.com/office/drawing/2014/main" val="3293592788"/>
                  </a:ext>
                </a:extLst>
              </a:tr>
              <a:tr h="824912">
                <a:tc>
                  <a:txBody>
                    <a:bodyPr/>
                    <a:lstStyle/>
                    <a:p>
                      <a:pPr marL="0" marR="0" indent="0">
                        <a:lnSpc>
                          <a:spcPct val="115000"/>
                        </a:lnSpc>
                        <a:spcBef>
                          <a:spcPts val="0"/>
                        </a:spcBef>
                        <a:spcAft>
                          <a:spcPts val="0"/>
                        </a:spcAft>
                      </a:pPr>
                      <a:r>
                        <a:rPr lang="en-GB" sz="900">
                          <a:effectLst/>
                          <a:latin typeface="Quicksand"/>
                          <a:ea typeface="Quicksand"/>
                          <a:cs typeface="Quicksand"/>
                        </a:rPr>
                        <a:t>4 Four directions</a:t>
                      </a:r>
                      <a:endParaRPr lang="en-US" sz="900">
                        <a:effectLst/>
                        <a:latin typeface="Quicksand"/>
                        <a:ea typeface="Quicksand"/>
                        <a:cs typeface="Quicksand"/>
                      </a:endParaRPr>
                    </a:p>
                    <a:p>
                      <a:pPr marL="914400" marR="0" indent="-228600">
                        <a:lnSpc>
                          <a:spcPct val="115000"/>
                        </a:lnSpc>
                        <a:spcBef>
                          <a:spcPts val="0"/>
                        </a:spcBef>
                        <a:spcAft>
                          <a:spcPts val="0"/>
                        </a:spcAft>
                      </a:pPr>
                      <a:r>
                        <a:rPr lang="en-GB" sz="900">
                          <a:effectLst/>
                          <a:latin typeface="Quicksand"/>
                          <a:ea typeface="Quicksand"/>
                          <a:cs typeface="Quicksand"/>
                        </a:rPr>
                        <a:t> </a:t>
                      </a:r>
                      <a:endParaRPr lang="en-US" sz="900">
                        <a:effectLst/>
                        <a:latin typeface="Quicksand"/>
                        <a:ea typeface="Quicksand"/>
                        <a:cs typeface="Quicksand"/>
                      </a:endParaRPr>
                    </a:p>
                    <a:p>
                      <a:pPr marL="0" marR="0" indent="0">
                        <a:lnSpc>
                          <a:spcPct val="115000"/>
                        </a:lnSpc>
                        <a:spcBef>
                          <a:spcPts val="0"/>
                        </a:spcBef>
                        <a:spcAft>
                          <a:spcPts val="0"/>
                        </a:spcAft>
                      </a:pPr>
                      <a:r>
                        <a:rPr lang="en-GB" sz="900">
                          <a:effectLst/>
                          <a:latin typeface="Quicksand"/>
                          <a:ea typeface="Quicksand"/>
                          <a:cs typeface="Quicksand"/>
                        </a:rPr>
                        <a:t> </a:t>
                      </a:r>
                      <a:endParaRPr lang="en-US" sz="90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dirty="0">
                          <a:effectLst/>
                          <a:latin typeface="Quicksand"/>
                          <a:ea typeface="Quicksand"/>
                          <a:cs typeface="Quicksand"/>
                        </a:rPr>
                        <a:t>Learners will use ‘left turn’ and ‘right turn’ commands along with ‘forwards’ and ‘backwards’ commands. Doing this will allow learners to develop slightly more complex programs. Learners will create their programs in this lesson through trial and error, before moving on to planning out their programs in Lesson 5. In Activity 3, learners will predict where given programs will move the robot to. Learners will make their predictions by looking at the commands and matching the program steps to movements.</a:t>
                      </a:r>
                      <a:endParaRPr lang="en-US" sz="900" dirty="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dirty="0">
                          <a:effectLst/>
                          <a:latin typeface="Quicksand"/>
                          <a:ea typeface="Quicksand"/>
                          <a:cs typeface="Quicksand"/>
                        </a:rPr>
                        <a:t>To combine four direction commands to make sequences</a:t>
                      </a:r>
                      <a:endParaRPr lang="en-US" sz="900" dirty="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Quicksand"/>
                          <a:ea typeface="Quicksand"/>
                          <a:cs typeface="Quicksand"/>
                        </a:rPr>
                        <a:t>I can compare left and right turns</a:t>
                      </a:r>
                      <a:endParaRPr lang="en-US" sz="900" u="none" strike="noStrike" dirty="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Quicksand"/>
                          <a:ea typeface="Quicksand"/>
                          <a:cs typeface="Quicksand"/>
                        </a:rPr>
                        <a:t>I can experiment with ‘turn’ and ‘move’ commands to move a robot</a:t>
                      </a:r>
                      <a:endParaRPr lang="en-US" sz="900" u="none" strike="noStrike" dirty="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Quicksand"/>
                          <a:ea typeface="Quicksand"/>
                          <a:cs typeface="Quicksand"/>
                        </a:rPr>
                        <a:t>I can predict the outcome of a sequence involving up to four commands</a:t>
                      </a:r>
                      <a:endParaRPr lang="en-US" sz="900" u="none" strike="noStrike" dirty="0">
                        <a:effectLst/>
                        <a:latin typeface="Quicksand"/>
                        <a:ea typeface="Quicksand"/>
                        <a:cs typeface="Quicksand"/>
                      </a:endParaRPr>
                    </a:p>
                  </a:txBody>
                  <a:tcPr marL="63500" marR="63500" marT="63500" marB="63500"/>
                </a:tc>
                <a:extLst>
                  <a:ext uri="{0D108BD9-81ED-4DB2-BD59-A6C34878D82A}">
                    <a16:rowId xmlns:a16="http://schemas.microsoft.com/office/drawing/2014/main" val="2157639544"/>
                  </a:ext>
                </a:extLst>
              </a:tr>
            </a:tbl>
          </a:graphicData>
        </a:graphic>
      </p:graphicFrame>
    </p:spTree>
    <p:extLst>
      <p:ext uri="{BB962C8B-B14F-4D97-AF65-F5344CB8AC3E}">
        <p14:creationId xmlns:p14="http://schemas.microsoft.com/office/powerpoint/2010/main" val="10547225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22537961"/>
              </p:ext>
            </p:extLst>
          </p:nvPr>
        </p:nvGraphicFramePr>
        <p:xfrm>
          <a:off x="-2" y="0"/>
          <a:ext cx="9144001" cy="2253822"/>
        </p:xfrm>
        <a:graphic>
          <a:graphicData uri="http://schemas.openxmlformats.org/drawingml/2006/table">
            <a:tbl>
              <a:tblPr>
                <a:tableStyleId>{5A76027B-6DE8-491E-9659-52F654CFD4E0}</a:tableStyleId>
              </a:tblPr>
              <a:tblGrid>
                <a:gridCol w="882504">
                  <a:extLst>
                    <a:ext uri="{9D8B030D-6E8A-4147-A177-3AD203B41FA5}">
                      <a16:colId xmlns:a16="http://schemas.microsoft.com/office/drawing/2014/main" val="493682039"/>
                    </a:ext>
                  </a:extLst>
                </a:gridCol>
                <a:gridCol w="4412512">
                  <a:extLst>
                    <a:ext uri="{9D8B030D-6E8A-4147-A177-3AD203B41FA5}">
                      <a16:colId xmlns:a16="http://schemas.microsoft.com/office/drawing/2014/main" val="2236769646"/>
                    </a:ext>
                  </a:extLst>
                </a:gridCol>
                <a:gridCol w="3848985">
                  <a:extLst>
                    <a:ext uri="{9D8B030D-6E8A-4147-A177-3AD203B41FA5}">
                      <a16:colId xmlns:a16="http://schemas.microsoft.com/office/drawing/2014/main" val="605399267"/>
                    </a:ext>
                  </a:extLst>
                </a:gridCol>
              </a:tblGrid>
              <a:tr h="219292">
                <a:tc>
                  <a:txBody>
                    <a:bodyPr/>
                    <a:lstStyle/>
                    <a:p>
                      <a:pPr marL="0" marR="0" indent="0">
                        <a:lnSpc>
                          <a:spcPct val="115000"/>
                        </a:lnSpc>
                        <a:spcBef>
                          <a:spcPts val="0"/>
                        </a:spcBef>
                        <a:spcAft>
                          <a:spcPts val="0"/>
                        </a:spcAft>
                      </a:pPr>
                      <a:r>
                        <a:rPr lang="en-GB" sz="900" dirty="0">
                          <a:effectLst/>
                        </a:rPr>
                        <a:t>Lesson</a:t>
                      </a:r>
                      <a:endParaRPr lang="en-US" sz="900" dirty="0">
                        <a:effectLst/>
                        <a:latin typeface="Quicksand"/>
                        <a:ea typeface="Quicksand"/>
                        <a:cs typeface="Quicksand"/>
                      </a:endParaRPr>
                    </a:p>
                  </a:txBody>
                  <a:tcPr marL="20989" marR="20989" marT="20989" marB="20989">
                    <a:solidFill>
                      <a:srgbClr val="92D050"/>
                    </a:solidFill>
                  </a:tcPr>
                </a:tc>
                <a:tc>
                  <a:txBody>
                    <a:bodyPr/>
                    <a:lstStyle/>
                    <a:p>
                      <a:pPr marL="0" marR="0" indent="0">
                        <a:lnSpc>
                          <a:spcPct val="115000"/>
                        </a:lnSpc>
                        <a:spcBef>
                          <a:spcPts val="0"/>
                        </a:spcBef>
                        <a:spcAft>
                          <a:spcPts val="0"/>
                        </a:spcAft>
                      </a:pPr>
                      <a:r>
                        <a:rPr lang="en-GB" sz="900">
                          <a:effectLst/>
                        </a:rPr>
                        <a:t>Brief overview</a:t>
                      </a:r>
                      <a:endParaRPr lang="en-US" sz="900">
                        <a:effectLst/>
                        <a:latin typeface="Quicksand"/>
                        <a:ea typeface="Quicksand"/>
                        <a:cs typeface="Quicksand"/>
                      </a:endParaRPr>
                    </a:p>
                  </a:txBody>
                  <a:tcPr marL="20989" marR="20989" marT="20989" marB="20989">
                    <a:solidFill>
                      <a:srgbClr val="92D050"/>
                    </a:solidFill>
                  </a:tcPr>
                </a:tc>
                <a:tc>
                  <a:txBody>
                    <a:bodyPr/>
                    <a:lstStyle/>
                    <a:p>
                      <a:pPr marL="0" marR="0" indent="0">
                        <a:lnSpc>
                          <a:spcPct val="115000"/>
                        </a:lnSpc>
                        <a:spcBef>
                          <a:spcPts val="0"/>
                        </a:spcBef>
                        <a:spcAft>
                          <a:spcPts val="0"/>
                        </a:spcAft>
                      </a:pPr>
                      <a:r>
                        <a:rPr lang="en-GB" sz="900" dirty="0">
                          <a:effectLst/>
                        </a:rPr>
                        <a:t>Learning objectives</a:t>
                      </a:r>
                      <a:endParaRPr lang="en-US" sz="900" dirty="0">
                        <a:effectLst/>
                        <a:latin typeface="Quicksand"/>
                        <a:ea typeface="Quicksand"/>
                        <a:cs typeface="Quicksand"/>
                      </a:endParaRPr>
                    </a:p>
                  </a:txBody>
                  <a:tcPr marL="20989" marR="20989" marT="20989" marB="20989">
                    <a:solidFill>
                      <a:srgbClr val="92D050"/>
                    </a:solidFill>
                  </a:tcPr>
                </a:tc>
                <a:extLst>
                  <a:ext uri="{0D108BD9-81ED-4DB2-BD59-A6C34878D82A}">
                    <a16:rowId xmlns:a16="http://schemas.microsoft.com/office/drawing/2014/main" val="3074838635"/>
                  </a:ext>
                </a:extLst>
              </a:tr>
              <a:tr h="803392">
                <a:tc>
                  <a:txBody>
                    <a:bodyPr/>
                    <a:lstStyle/>
                    <a:p>
                      <a:pPr marL="0" marR="0" indent="0">
                        <a:lnSpc>
                          <a:spcPct val="115000"/>
                        </a:lnSpc>
                        <a:spcBef>
                          <a:spcPts val="0"/>
                        </a:spcBef>
                        <a:spcAft>
                          <a:spcPts val="0"/>
                        </a:spcAft>
                      </a:pPr>
                      <a:r>
                        <a:rPr lang="en-GB" sz="900" dirty="0">
                          <a:effectLst/>
                          <a:latin typeface="Quicksand"/>
                          <a:ea typeface="Quicksand"/>
                          <a:cs typeface="Quicksand"/>
                        </a:rPr>
                        <a:t>5 Getting there</a:t>
                      </a:r>
                      <a:endParaRPr lang="en-US" sz="900" dirty="0">
                        <a:effectLst/>
                        <a:latin typeface="Quicksand"/>
                        <a:ea typeface="Quicksand"/>
                        <a:cs typeface="Quicksand"/>
                      </a:endParaRPr>
                    </a:p>
                    <a:p>
                      <a:pPr marL="914400" marR="0" indent="-228600">
                        <a:lnSpc>
                          <a:spcPct val="115000"/>
                        </a:lnSpc>
                        <a:spcBef>
                          <a:spcPts val="0"/>
                        </a:spcBef>
                        <a:spcAft>
                          <a:spcPts val="0"/>
                        </a:spcAft>
                      </a:pPr>
                      <a:r>
                        <a:rPr lang="en-GB" sz="900" dirty="0">
                          <a:effectLst/>
                          <a:latin typeface="Quicksand"/>
                          <a:ea typeface="Quicksand"/>
                          <a:cs typeface="Quicksand"/>
                        </a:rPr>
                        <a:t> </a:t>
                      </a:r>
                      <a:endParaRPr lang="en-US" sz="900" dirty="0">
                        <a:effectLst/>
                        <a:latin typeface="Quicksand"/>
                        <a:ea typeface="Quicksand"/>
                        <a:cs typeface="Quicksand"/>
                      </a:endParaRPr>
                    </a:p>
                    <a:p>
                      <a:pPr marL="0" marR="0" indent="0">
                        <a:lnSpc>
                          <a:spcPct val="115000"/>
                        </a:lnSpc>
                        <a:spcBef>
                          <a:spcPts val="0"/>
                        </a:spcBef>
                        <a:spcAft>
                          <a:spcPts val="0"/>
                        </a:spcAft>
                      </a:pPr>
                      <a:r>
                        <a:rPr lang="en-GB" sz="900" dirty="0">
                          <a:effectLst/>
                          <a:latin typeface="Quicksand"/>
                          <a:ea typeface="Quicksand"/>
                          <a:cs typeface="Quicksand"/>
                        </a:rPr>
                        <a:t> </a:t>
                      </a:r>
                      <a:endParaRPr lang="en-US" sz="900" dirty="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dirty="0">
                          <a:effectLst/>
                          <a:latin typeface="Quicksand"/>
                          <a:ea typeface="Quicksand"/>
                          <a:cs typeface="Quicksand"/>
                        </a:rPr>
                        <a:t>Learners will decide what their program will do. They will then create their program and test it on the robot. Where needed, learners will also debug their program. </a:t>
                      </a:r>
                      <a:endParaRPr lang="en-US" sz="900" dirty="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dirty="0">
                          <a:effectLst/>
                          <a:latin typeface="Quicksand"/>
                          <a:ea typeface="Quicksand"/>
                          <a:cs typeface="Quicksand"/>
                        </a:rPr>
                        <a:t>To plan a simple program </a:t>
                      </a:r>
                      <a:endParaRPr lang="en-US" sz="900" dirty="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Quicksand"/>
                          <a:ea typeface="Quicksand"/>
                          <a:cs typeface="Quicksand"/>
                        </a:rPr>
                        <a:t>I can explain what my program should do</a:t>
                      </a:r>
                      <a:endParaRPr lang="en-US" sz="900" u="none" strike="noStrike" dirty="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Quicksand"/>
                          <a:ea typeface="Quicksand"/>
                          <a:cs typeface="Quicksand"/>
                        </a:rPr>
                        <a:t>I can choose the order of commands in a sequence</a:t>
                      </a:r>
                      <a:endParaRPr lang="en-US" sz="900" u="none" strike="noStrike" dirty="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Quicksand"/>
                          <a:ea typeface="Quicksand"/>
                          <a:cs typeface="Quicksand"/>
                        </a:rPr>
                        <a:t>I can debug my program</a:t>
                      </a:r>
                      <a:endParaRPr lang="en-US" sz="900" u="none" strike="noStrike" dirty="0">
                        <a:effectLst/>
                        <a:latin typeface="Quicksand"/>
                        <a:ea typeface="Quicksand"/>
                        <a:cs typeface="Quicksand"/>
                      </a:endParaRPr>
                    </a:p>
                  </a:txBody>
                  <a:tcPr marL="63500" marR="63500" marT="63500" marB="63500"/>
                </a:tc>
                <a:extLst>
                  <a:ext uri="{0D108BD9-81ED-4DB2-BD59-A6C34878D82A}">
                    <a16:rowId xmlns:a16="http://schemas.microsoft.com/office/drawing/2014/main" val="4271680287"/>
                  </a:ext>
                </a:extLst>
              </a:tr>
              <a:tr h="926960">
                <a:tc>
                  <a:txBody>
                    <a:bodyPr/>
                    <a:lstStyle/>
                    <a:p>
                      <a:pPr marL="0" marR="0" indent="0">
                        <a:lnSpc>
                          <a:spcPct val="115000"/>
                        </a:lnSpc>
                        <a:spcBef>
                          <a:spcPts val="0"/>
                        </a:spcBef>
                        <a:spcAft>
                          <a:spcPts val="0"/>
                        </a:spcAft>
                      </a:pPr>
                      <a:r>
                        <a:rPr lang="en-GB" sz="900">
                          <a:effectLst/>
                          <a:latin typeface="Quicksand"/>
                          <a:ea typeface="Quicksand"/>
                          <a:cs typeface="Quicksand"/>
                        </a:rPr>
                        <a:t>6 Routes</a:t>
                      </a:r>
                      <a:endParaRPr lang="en-US" sz="900">
                        <a:effectLst/>
                        <a:latin typeface="Quicksand"/>
                        <a:ea typeface="Quicksand"/>
                        <a:cs typeface="Quicksand"/>
                      </a:endParaRPr>
                    </a:p>
                    <a:p>
                      <a:pPr marL="914400" marR="0" indent="-228600">
                        <a:lnSpc>
                          <a:spcPct val="115000"/>
                        </a:lnSpc>
                        <a:spcBef>
                          <a:spcPts val="0"/>
                        </a:spcBef>
                        <a:spcAft>
                          <a:spcPts val="0"/>
                        </a:spcAft>
                      </a:pPr>
                      <a:r>
                        <a:rPr lang="en-GB" sz="900">
                          <a:effectLst/>
                          <a:latin typeface="Quicksand"/>
                          <a:ea typeface="Quicksand"/>
                          <a:cs typeface="Quicksand"/>
                        </a:rPr>
                        <a:t> </a:t>
                      </a:r>
                      <a:endParaRPr lang="en-US" sz="900">
                        <a:effectLst/>
                        <a:latin typeface="Quicksand"/>
                        <a:ea typeface="Quicksand"/>
                        <a:cs typeface="Quicksand"/>
                      </a:endParaRPr>
                    </a:p>
                    <a:p>
                      <a:pPr marL="0" marR="0" indent="0">
                        <a:lnSpc>
                          <a:spcPct val="115000"/>
                        </a:lnSpc>
                        <a:spcBef>
                          <a:spcPts val="0"/>
                        </a:spcBef>
                        <a:spcAft>
                          <a:spcPts val="0"/>
                        </a:spcAft>
                      </a:pPr>
                      <a:r>
                        <a:rPr lang="en-GB" sz="900">
                          <a:effectLst/>
                          <a:latin typeface="Quicksand"/>
                          <a:ea typeface="Quicksand"/>
                          <a:cs typeface="Quicksand"/>
                        </a:rPr>
                        <a:t> </a:t>
                      </a:r>
                      <a:endParaRPr lang="en-US" sz="90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a:effectLst/>
                          <a:latin typeface="Quicksand"/>
                          <a:ea typeface="Quicksand"/>
                          <a:cs typeface="Quicksand"/>
                        </a:rPr>
                        <a:t>Learners will be encouraged to plan routes around a mat before they start to write programs for those routes. The activities in this lesson also introduce the concept of there being more than one way to solve a problem. This concept is valid for a lot of programming activities: the same outcome can be achieved through a number of different approaches, and there is not necessarily a ‘right’ approach. The lesson also introduces the idea of program design, where learners need to plan what they want their program to achieve before they start programming.</a:t>
                      </a:r>
                      <a:endParaRPr lang="en-US" sz="900">
                        <a:effectLst/>
                        <a:latin typeface="Quicksand"/>
                        <a:ea typeface="Quicksand"/>
                        <a:cs typeface="Quicksand"/>
                      </a:endParaRPr>
                    </a:p>
                  </a:txBody>
                  <a:tcPr marL="63500" marR="63500" marT="63500" marB="63500"/>
                </a:tc>
                <a:tc>
                  <a:txBody>
                    <a:bodyPr/>
                    <a:lstStyle/>
                    <a:p>
                      <a:pPr marL="0" marR="0" indent="0">
                        <a:lnSpc>
                          <a:spcPct val="115000"/>
                        </a:lnSpc>
                        <a:spcBef>
                          <a:spcPts val="0"/>
                        </a:spcBef>
                        <a:spcAft>
                          <a:spcPts val="0"/>
                        </a:spcAft>
                      </a:pPr>
                      <a:r>
                        <a:rPr lang="en-GB" sz="900" dirty="0">
                          <a:effectLst/>
                          <a:latin typeface="Quicksand"/>
                          <a:ea typeface="Quicksand"/>
                          <a:cs typeface="Quicksand"/>
                        </a:rPr>
                        <a:t>To find more than one solution to a problem</a:t>
                      </a:r>
                      <a:endParaRPr lang="en-US" sz="900" dirty="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Quicksand"/>
                          <a:ea typeface="Quicksand"/>
                          <a:cs typeface="Quicksand"/>
                        </a:rPr>
                        <a:t>I can identify several possible solutions</a:t>
                      </a:r>
                      <a:endParaRPr lang="en-US" sz="900" u="none" strike="noStrike" dirty="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Quicksand"/>
                          <a:ea typeface="Quicksand"/>
                          <a:cs typeface="Quicksand"/>
                        </a:rPr>
                        <a:t>I can plan two programs</a:t>
                      </a:r>
                      <a:endParaRPr lang="en-US" sz="900" u="none" strike="noStrike" dirty="0">
                        <a:effectLst/>
                        <a:latin typeface="Quicksand"/>
                        <a:ea typeface="Quicksand"/>
                        <a:cs typeface="Quicksand"/>
                      </a:endParaRPr>
                    </a:p>
                    <a:p>
                      <a:pPr marL="342900" marR="0" lvl="0" indent="-342900">
                        <a:lnSpc>
                          <a:spcPct val="115000"/>
                        </a:lnSpc>
                        <a:spcBef>
                          <a:spcPts val="0"/>
                        </a:spcBef>
                        <a:spcAft>
                          <a:spcPts val="0"/>
                        </a:spcAft>
                        <a:buClr>
                          <a:srgbClr val="5B5BA5"/>
                        </a:buClr>
                        <a:buFont typeface="Arial" panose="020B0604020202020204" pitchFamily="34" charset="0"/>
                        <a:buChar char="●"/>
                      </a:pPr>
                      <a:r>
                        <a:rPr lang="en-GB" sz="900" u="none" strike="noStrike" dirty="0">
                          <a:effectLst/>
                          <a:latin typeface="Quicksand"/>
                          <a:ea typeface="Quicksand"/>
                          <a:cs typeface="Quicksand"/>
                        </a:rPr>
                        <a:t>I can use two different programs to get to the same place </a:t>
                      </a:r>
                      <a:endParaRPr lang="en-US" sz="900" u="none" strike="noStrike" dirty="0">
                        <a:effectLst/>
                        <a:latin typeface="Quicksand"/>
                        <a:ea typeface="Quicksand"/>
                        <a:cs typeface="Quicksand"/>
                      </a:endParaRPr>
                    </a:p>
                  </a:txBody>
                  <a:tcPr marL="63500" marR="63500" marT="63500" marB="63500"/>
                </a:tc>
                <a:extLst>
                  <a:ext uri="{0D108BD9-81ED-4DB2-BD59-A6C34878D82A}">
                    <a16:rowId xmlns:a16="http://schemas.microsoft.com/office/drawing/2014/main" val="953148722"/>
                  </a:ext>
                </a:extLst>
              </a:tr>
            </a:tbl>
          </a:graphicData>
        </a:graphic>
      </p:graphicFrame>
    </p:spTree>
    <p:extLst>
      <p:ext uri="{BB962C8B-B14F-4D97-AF65-F5344CB8AC3E}">
        <p14:creationId xmlns:p14="http://schemas.microsoft.com/office/powerpoint/2010/main" val="3909150292"/>
      </p:ext>
    </p:extLst>
  </p:cSld>
  <p:clrMapOvr>
    <a:masterClrMapping/>
  </p:clrMapOvr>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1682</TotalTime>
  <Words>2840</Words>
  <Application>Microsoft Office PowerPoint</Application>
  <PresentationFormat>On-screen Show (16:9)</PresentationFormat>
  <Paragraphs>269</Paragraphs>
  <Slides>17</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Symbol</vt:lpstr>
      <vt:lpstr>Arial</vt:lpstr>
      <vt:lpstr>Times New Roman</vt:lpstr>
      <vt:lpstr>Source Sans Pro</vt:lpstr>
      <vt:lpstr>Calibri</vt:lpstr>
      <vt:lpstr>Quicksand</vt:lpstr>
      <vt:lpstr>Simple Light</vt:lpstr>
      <vt:lpstr>Computing Curriculum Supported with resources from Teach Computing</vt:lpstr>
      <vt:lpstr>PowerPoint Presentation</vt:lpstr>
      <vt:lpstr>PowerPoint Presentation</vt:lpstr>
      <vt:lpstr>PowerPoint Presentation</vt:lpstr>
      <vt:lpstr>PowerPoint Presentation</vt:lpstr>
      <vt:lpstr>PowerPoint Presentation</vt:lpstr>
      <vt:lpstr>National Curriculum</vt:lpstr>
      <vt:lpstr>Year 1</vt:lpstr>
      <vt:lpstr>PowerPoint Presentation</vt:lpstr>
      <vt:lpstr>Key Vocabulary- Year 1</vt:lpstr>
      <vt:lpstr>Unit 1: Computing systems and networks – Technology around us </vt:lpstr>
      <vt:lpstr>PowerPoint Presentation</vt:lpstr>
      <vt:lpstr>Unit 2: Creating Media – Digital Painting  </vt:lpstr>
      <vt:lpstr>PowerPoint Presentation</vt:lpstr>
      <vt:lpstr>Unit 3: Programming – Moving a Robot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 Curriculum</dc:title>
  <dc:creator>K.Wilson</dc:creator>
  <cp:lastModifiedBy>Katie Wilson</cp:lastModifiedBy>
  <cp:revision>87</cp:revision>
  <dcterms:modified xsi:type="dcterms:W3CDTF">2024-08-17T15:33:46Z</dcterms:modified>
</cp:coreProperties>
</file>