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388" r:id="rId3"/>
    <p:sldId id="257" r:id="rId4"/>
    <p:sldId id="355" r:id="rId5"/>
    <p:sldId id="351" r:id="rId6"/>
    <p:sldId id="350" r:id="rId7"/>
    <p:sldId id="339" r:id="rId8"/>
    <p:sldId id="346" r:id="rId9"/>
    <p:sldId id="412" r:id="rId10"/>
    <p:sldId id="390" r:id="rId11"/>
    <p:sldId id="292" r:id="rId12"/>
    <p:sldId id="297" r:id="rId13"/>
    <p:sldId id="293" r:id="rId14"/>
    <p:sldId id="361" r:id="rId15"/>
    <p:sldId id="404" r:id="rId16"/>
    <p:sldId id="375" r:id="rId17"/>
    <p:sldId id="376" r:id="rId18"/>
    <p:sldId id="377" r:id="rId19"/>
    <p:sldId id="378" r:id="rId20"/>
    <p:sldId id="379" r:id="rId21"/>
    <p:sldId id="380" r:id="rId22"/>
    <p:sldId id="381" r:id="rId23"/>
    <p:sldId id="382" r:id="rId24"/>
    <p:sldId id="383" r:id="rId25"/>
    <p:sldId id="384" r:id="rId26"/>
    <p:sldId id="385" r:id="rId27"/>
    <p:sldId id="386" r:id="rId28"/>
    <p:sldId id="387" r:id="rId29"/>
  </p:sldIdLst>
  <p:sldSz cx="9144000" cy="5143500" type="screen16x9"/>
  <p:notesSz cx="6858000" cy="9144000"/>
  <p:embeddedFontLst>
    <p:embeddedFont>
      <p:font typeface="Source Sans Pro" panose="020B0604020202020204" charset="0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4" roundtripDataSignature="AMtx7mhGLiMs4oZRoF//QimPQJNMmDXj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FE90"/>
    <a:srgbClr val="91DAEB"/>
    <a:srgbClr val="B9F5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A76027B-6DE8-491E-9659-52F654CFD4E0}">
  <a:tblStyle styleId="{5A76027B-6DE8-491E-9659-52F654CFD4E0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65" autoAdjust="0"/>
    <p:restoredTop sz="88686" autoAdjust="0"/>
  </p:normalViewPr>
  <p:slideViewPr>
    <p:cSldViewPr snapToGrid="0">
      <p:cViewPr varScale="1">
        <p:scale>
          <a:sx n="86" d="100"/>
          <a:sy n="86" d="100"/>
        </p:scale>
        <p:origin x="888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7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subject-report-series-music/striking-the-right-note-the-music-subject-report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singup.org/music/videos/play-ukulele" TargetMode="External"/><Relationship Id="rId5" Type="http://schemas.openxmlformats.org/officeDocument/2006/relationships/hyperlink" Target="https://www.singup.org/song-bank/sing-up-playlists/music-lessons/lesson-starters" TargetMode="External"/><Relationship Id="rId4" Type="http://schemas.openxmlformats.org/officeDocument/2006/relationships/hyperlink" Target="https://www.singup.org/music/sing-up-music/nursery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subject-report-series-music/striking-the-right-note-the-music-subject-report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ten-pieces/articles/z6xjrj6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" name="Google Shape;5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 smtClean="0"/>
              <a:t>AKA- Key Concepts</a:t>
            </a:r>
            <a:r>
              <a:rPr lang="en-GB" baseline="0" dirty="0" smtClean="0"/>
              <a:t> – to add onto MTPs with relevant icons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564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 smtClean="0"/>
              <a:t>Our curriculum is aligns</a:t>
            </a:r>
            <a:r>
              <a:rPr lang="en-GB" baseline="0" dirty="0" smtClean="0"/>
              <a:t> with these key documents.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98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 smtClean="0"/>
              <a:t>Add EYFS Milestones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4991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 smtClean="0"/>
              <a:t>Please</a:t>
            </a:r>
            <a:r>
              <a:rPr lang="en-GB" baseline="0" dirty="0" smtClean="0"/>
              <a:t> note that Year 1 and Year 2 units change 25-26 to reflect the content of the Ofsted Music Review: ‘Striking the right note’ (2023) </a:t>
            </a:r>
            <a:r>
              <a:rPr lang="en-US" dirty="0" smtClean="0">
                <a:hlinkClick r:id="rId3"/>
              </a:rPr>
              <a:t>Striking the right note: the music subject report - GOV.UK (www.gov.uk)</a:t>
            </a:r>
            <a:endParaRPr lang="en-GB" dirty="0" smtClean="0"/>
          </a:p>
          <a:p>
            <a:pPr marL="158750" indent="0">
              <a:buNone/>
            </a:pPr>
            <a:endParaRPr lang="en-GB" dirty="0" smtClean="0"/>
          </a:p>
          <a:p>
            <a:pPr marL="158750" indent="0">
              <a:buNone/>
            </a:pPr>
            <a:r>
              <a:rPr lang="en-GB" dirty="0" smtClean="0"/>
              <a:t>Preschool- Sing up Nursery scheme  [</a:t>
            </a:r>
            <a:r>
              <a:rPr lang="en-US" dirty="0" smtClean="0">
                <a:hlinkClick r:id="rId4"/>
              </a:rPr>
              <a:t>Sing Up Music: Primary Music Curriculum Nursery | Sing Up</a:t>
            </a:r>
            <a:r>
              <a:rPr lang="en-US" dirty="0" smtClean="0"/>
              <a:t>]</a:t>
            </a:r>
            <a:endParaRPr lang="en-GB" dirty="0" smtClean="0"/>
          </a:p>
          <a:p>
            <a:pPr marL="158750" indent="0">
              <a:buNone/>
            </a:pPr>
            <a:endParaRPr lang="en-GB" dirty="0" smtClean="0"/>
          </a:p>
          <a:p>
            <a:pPr marL="158750" indent="0">
              <a:buNone/>
            </a:pPr>
            <a:r>
              <a:rPr lang="en-GB" dirty="0" smtClean="0"/>
              <a:t>EYFS-</a:t>
            </a:r>
            <a:r>
              <a:rPr lang="en-GB" baseline="0" dirty="0" smtClean="0"/>
              <a:t> Y6</a:t>
            </a:r>
            <a:r>
              <a:rPr lang="en-GB" dirty="0" smtClean="0"/>
              <a:t> School:</a:t>
            </a:r>
            <a:r>
              <a:rPr lang="en-GB" baseline="0" dirty="0" smtClean="0"/>
              <a:t> ‘</a:t>
            </a:r>
            <a:r>
              <a:rPr lang="en-GB" dirty="0" smtClean="0"/>
              <a:t>Kapow Condensed</a:t>
            </a:r>
            <a:r>
              <a:rPr lang="en-GB" baseline="0" dirty="0" smtClean="0"/>
              <a:t> Music Scheme’ X4 Units per year &amp; Instrumental Scheme in KS2 X2 units per year. </a:t>
            </a:r>
          </a:p>
          <a:p>
            <a:pPr marL="158750" indent="0">
              <a:buNone/>
            </a:pPr>
            <a:endParaRPr lang="en-GB" baseline="0" dirty="0" smtClean="0"/>
          </a:p>
          <a:p>
            <a:pPr marL="158750" indent="0">
              <a:buNone/>
            </a:pPr>
            <a:r>
              <a:rPr lang="en-GB" baseline="0" dirty="0" smtClean="0"/>
              <a:t>EYFS &amp; KS1 summer Term = X2 optional units from ‘Singup’. </a:t>
            </a:r>
          </a:p>
          <a:p>
            <a:pPr marL="158750" indent="0">
              <a:buNone/>
            </a:pPr>
            <a:endParaRPr lang="en-GB" dirty="0" smtClean="0"/>
          </a:p>
          <a:p>
            <a:pPr marL="158750" indent="0">
              <a:buNone/>
            </a:pPr>
            <a:r>
              <a:rPr lang="en-GB" dirty="0" smtClean="0"/>
              <a:t>Fun Lesson Warm Ups</a:t>
            </a:r>
            <a:r>
              <a:rPr lang="en-GB" baseline="0" dirty="0" smtClean="0"/>
              <a:t> can be accessed here: </a:t>
            </a:r>
            <a:r>
              <a:rPr lang="en-US" dirty="0" smtClean="0">
                <a:hlinkClick r:id="rId5"/>
              </a:rPr>
              <a:t>Playlist: Lesson starters | Sing Up</a:t>
            </a:r>
            <a:endParaRPr lang="en-US" dirty="0" smtClean="0"/>
          </a:p>
          <a:p>
            <a:pPr marL="158750" indent="0">
              <a:buNone/>
            </a:pPr>
            <a:endParaRPr lang="en-US" dirty="0" smtClean="0"/>
          </a:p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 smtClean="0"/>
              <a:t>Instrumental units are interchangeable</a:t>
            </a:r>
            <a:r>
              <a:rPr lang="en-GB" baseline="0" dirty="0" smtClean="0"/>
              <a:t> for expert tuition – ukulele – See </a:t>
            </a:r>
            <a:r>
              <a:rPr lang="en-US" dirty="0" smtClean="0">
                <a:hlinkClick r:id="rId6"/>
              </a:rPr>
              <a:t>Play ukulele | Sing Up</a:t>
            </a:r>
            <a:r>
              <a:rPr lang="en-US" dirty="0" smtClean="0"/>
              <a:t>  (music teacher to plan and devise sequence aligned to our progression)  Class teachers (non-experts) to adhere to prescribed curriculum. </a:t>
            </a:r>
          </a:p>
          <a:p>
            <a:pPr marL="158750" indent="0">
              <a:buNone/>
            </a:pPr>
            <a:endParaRPr lang="en-GB" dirty="0" smtClean="0"/>
          </a:p>
          <a:p>
            <a:pPr marL="158750" indent="0">
              <a:buNone/>
            </a:pPr>
            <a:r>
              <a:rPr lang="en-GB" dirty="0" smtClean="0"/>
              <a:t>KS2 = 12</a:t>
            </a:r>
            <a:r>
              <a:rPr lang="en-GB" baseline="0" dirty="0" smtClean="0"/>
              <a:t> weeks expert-taught instrumental music teaching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6697298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 smtClean="0"/>
              <a:t>Please</a:t>
            </a:r>
            <a:r>
              <a:rPr lang="en-GB" baseline="0" dirty="0" smtClean="0"/>
              <a:t> note that Year 1 and Year 2 units change 25-26 to reflect the content of the Ofsted Music Review: ‘Striking the right note’ (2023) </a:t>
            </a:r>
            <a:r>
              <a:rPr lang="en-US" dirty="0" smtClean="0">
                <a:hlinkClick r:id="rId3"/>
              </a:rPr>
              <a:t>Striking the right note: the music subject report - GOV.UK (www.gov.uk)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881563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 smtClean="0"/>
              <a:t>Other</a:t>
            </a:r>
            <a:r>
              <a:rPr lang="en-GB" baseline="0" dirty="0" smtClean="0"/>
              <a:t> great pieces are available: </a:t>
            </a:r>
            <a:r>
              <a:rPr lang="en-US" dirty="0" smtClean="0">
                <a:hlinkClick r:id="rId3"/>
              </a:rPr>
              <a:t>Primary resources - KS2 / 2nd Level - BBC Teach</a:t>
            </a:r>
            <a:endParaRPr lang="en-US" dirty="0" smtClean="0"/>
          </a:p>
          <a:p>
            <a:pPr marL="158750" indent="0">
              <a:buNone/>
            </a:pPr>
            <a:endParaRPr lang="en-GB" dirty="0" smtClean="0"/>
          </a:p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 smtClean="0"/>
              <a:t>How might these pieces relate</a:t>
            </a:r>
            <a:r>
              <a:rPr lang="en-GB" baseline="0" dirty="0" smtClean="0"/>
              <a:t> to our definition of music? </a:t>
            </a:r>
          </a:p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1100" b="1" i="0" u="sng" strike="noStrike" cap="none" baseline="0" dirty="0" smtClean="0">
              <a:solidFill>
                <a:srgbClr val="000000"/>
              </a:solidFill>
              <a:latin typeface="Arial"/>
              <a:ea typeface="Source Sans Pro"/>
              <a:cs typeface="Source Sans Pro"/>
              <a:sym typeface="Source Sans Pro"/>
            </a:endParaRPr>
          </a:p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 sz="1100" b="1" i="0" u="sng" strike="noStrike" cap="none" dirty="0" smtClean="0">
                <a:solidFill>
                  <a:srgbClr val="000000"/>
                </a:solidFill>
                <a:latin typeface="Arial"/>
                <a:ea typeface="Source Sans Pro"/>
                <a:cs typeface="Source Sans Pro"/>
                <a:sym typeface="Source Sans Pro"/>
              </a:rPr>
              <a:t>Music</a:t>
            </a:r>
            <a:r>
              <a:rPr lang="en-US" sz="1100" b="0" i="0" u="sng" strike="noStrike" cap="none" baseline="0" dirty="0" smtClean="0">
                <a:solidFill>
                  <a:srgbClr val="000000"/>
                </a:solidFill>
                <a:latin typeface="Arial"/>
                <a:ea typeface="Source Sans Pro"/>
                <a:cs typeface="Source Sans Pro"/>
                <a:sym typeface="Source Sans Pro"/>
              </a:rPr>
              <a:t> is </a:t>
            </a:r>
            <a:r>
              <a:rPr lang="en-US" sz="1100" b="0" i="0" u="sng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an art of sound in time that expresses ideas and emotions through the</a:t>
            </a:r>
            <a:r>
              <a:rPr lang="en-US" sz="1100" b="0" i="0" u="sng" strike="noStrike" cap="none" baseline="0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building blocks of music. </a:t>
            </a:r>
            <a:endParaRPr lang="en-US" sz="1100" b="0" i="0" u="sng" strike="noStrike" cap="none" dirty="0" smtClean="0">
              <a:solidFill>
                <a:srgbClr val="000000"/>
              </a:solidFill>
              <a:latin typeface="Arial"/>
              <a:ea typeface="Source Sans Pro"/>
              <a:cs typeface="Source Sans Pro"/>
              <a:sym typeface="Source Sans Pro"/>
            </a:endParaRPr>
          </a:p>
          <a:p>
            <a:pPr marL="1587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614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3" name="Google Shape;7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508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" name="Google Shape;7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 smtClean="0"/>
              <a:t>Click on the hyperlinks for lesson</a:t>
            </a:r>
            <a:r>
              <a:rPr lang="en-GB" baseline="0" dirty="0" smtClean="0"/>
              <a:t> detail / resources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429083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" name="Google Shape;7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95664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3" name="Google Shape;7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08681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2600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4123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7969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6071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712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3865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5338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2155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0325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904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2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" name="Google Shape;32;p2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6" name="Google Shape;36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3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0" name="Google Shape;40;p3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1" name="Google Shape;41;p3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5" name="Google Shape;45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3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teach/ten-pieces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hyperlink" Target="https://www.singup.org/music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minuteoflistening.org/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s://www.kapowprimary.com/subjects/music/" TargetMode="Externa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ingup.org/music/sing-up-music-curriculum/year-2-minibeasts" TargetMode="External"/><Relationship Id="rId3" Type="http://schemas.openxmlformats.org/officeDocument/2006/relationships/hyperlink" Target="https://www.singup.org/music/sing-up-music/nursery" TargetMode="External"/><Relationship Id="rId7" Type="http://schemas.openxmlformats.org/officeDocument/2006/relationships/hyperlink" Target="https://www.singup.org/music/sing-up-music-curriculum/year-1-who-stole-my-chickens-and-my-hen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ingup.org/music/sing-up-music-curriculum/year-1-the-king-is-in-the-castle" TargetMode="External"/><Relationship Id="rId5" Type="http://schemas.openxmlformats.org/officeDocument/2006/relationships/hyperlink" Target="https://www.singup.org/music/sing-up-music-curriculum/reception-down-there-under-the-sea" TargetMode="External"/><Relationship Id="rId4" Type="http://schemas.openxmlformats.org/officeDocument/2006/relationships/hyperlink" Target="https://www.singup.org/music/sing-up-music-curriculum/reception-shake-my-sillies-out" TargetMode="External"/><Relationship Id="rId9" Type="http://schemas.openxmlformats.org/officeDocument/2006/relationships/hyperlink" Target="https://www.singup.org/music/sing-up-music-curriculum/year-2-rockpool-rock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ingup.org/music/sing-up-music-curriculum/year-2-minibeasts" TargetMode="External"/><Relationship Id="rId3" Type="http://schemas.openxmlformats.org/officeDocument/2006/relationships/hyperlink" Target="https://www.singup.org/music/sing-up-music/nursery" TargetMode="External"/><Relationship Id="rId7" Type="http://schemas.openxmlformats.org/officeDocument/2006/relationships/hyperlink" Target="https://www.singup.org/music/sing-up-music-curriculum/year-1-who-stole-my-chickens-and-my-hen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ingup.org/music/sing-up-music-curriculum/year-1-the-king-is-in-the-castle" TargetMode="External"/><Relationship Id="rId5" Type="http://schemas.openxmlformats.org/officeDocument/2006/relationships/hyperlink" Target="https://www.singup.org/music/sing-up-music-curriculum/reception-down-there-under-the-sea" TargetMode="External"/><Relationship Id="rId4" Type="http://schemas.openxmlformats.org/officeDocument/2006/relationships/hyperlink" Target="https://www.singup.org/music/sing-up-music-curriculum/reception-shake-my-sillies-out" TargetMode="External"/><Relationship Id="rId9" Type="http://schemas.openxmlformats.org/officeDocument/2006/relationships/hyperlink" Target="https://www.singup.org/music/sing-up-music-curriculum/year-2-rockpool-rock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teach/ten-pieces/articles/zr48gwx" TargetMode="External"/><Relationship Id="rId3" Type="http://schemas.openxmlformats.org/officeDocument/2006/relationships/hyperlink" Target="https://www.bbc.co.uk/teach/ten-pieces/articles/zbcbhbk" TargetMode="External"/><Relationship Id="rId7" Type="http://schemas.openxmlformats.org/officeDocument/2006/relationships/hyperlink" Target="https://www.bbc.co.uk/teach/ten-pieces/articles/zvg4vk7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teach/ten-pieces/articles/z7nf3k7" TargetMode="External"/><Relationship Id="rId5" Type="http://schemas.openxmlformats.org/officeDocument/2006/relationships/hyperlink" Target="https://www.bbc.co.uk/teach/ten-pieces/articles/zf6hsrd" TargetMode="External"/><Relationship Id="rId10" Type="http://schemas.openxmlformats.org/officeDocument/2006/relationships/hyperlink" Target="https://www.bbc.co.uk/teach/ten-pieces/articles/z4fsv9q" TargetMode="External"/><Relationship Id="rId4" Type="http://schemas.openxmlformats.org/officeDocument/2006/relationships/hyperlink" Target="https://www.bbc.co.uk/teach/ten-pieces/articles/znstwty" TargetMode="External"/><Relationship Id="rId9" Type="http://schemas.openxmlformats.org/officeDocument/2006/relationships/hyperlink" Target="https://www.bbc.co.uk/teach/ten-pieces/articles/z6q2kmn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ingup.org/music/sing-up-music-curriculum/year-1-who-stole-my-chickens-and-my-hens" TargetMode="External"/><Relationship Id="rId3" Type="http://schemas.openxmlformats.org/officeDocument/2006/relationships/hyperlink" Target="https://www.kapowprimary.com/subjects/music/key-stage-1/year-1/pulse-and-rhythm-all-about-me/" TargetMode="External"/><Relationship Id="rId7" Type="http://schemas.openxmlformats.org/officeDocument/2006/relationships/hyperlink" Target="https://www.singup.org/music/sing-up-music-curriculum/year-1-the-king-is-in-the-castle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kapowprimary.com/subjects/music/key-stage-1/year-1/pitch-and-tempo-high-fliers/" TargetMode="External"/><Relationship Id="rId5" Type="http://schemas.openxmlformats.org/officeDocument/2006/relationships/hyperlink" Target="https://www.kapowprimary.com/subjects/music/key-stage-1/year-1/fairy-tales/" TargetMode="External"/><Relationship Id="rId4" Type="http://schemas.openxmlformats.org/officeDocument/2006/relationships/hyperlink" Target="https://www.kapowprimary.com/subjects/music/key-stage-1/year-1/musical-vocabulary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apowprimary.com/subjects/music/key-stage-1/year-1/pulse-and-rhythm-all-about-me/assessment-year-1-pulse-and-rhythm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>
            <a:spLocks noGrp="1"/>
          </p:cNvSpPr>
          <p:nvPr>
            <p:ph type="ctrTitle"/>
          </p:nvPr>
        </p:nvSpPr>
        <p:spPr>
          <a:xfrm>
            <a:off x="283037" y="2199206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dirty="0" smtClean="0">
                <a:latin typeface="Source Sans Pro"/>
                <a:ea typeface="Source Sans Pro"/>
                <a:cs typeface="Source Sans Pro"/>
                <a:sym typeface="Source Sans Pro"/>
              </a:rPr>
              <a:t>Music Curriculum</a:t>
            </a:r>
            <a:br>
              <a:rPr lang="en-GB" dirty="0" smtClean="0">
                <a:latin typeface="Source Sans Pro"/>
                <a:ea typeface="Source Sans Pro"/>
                <a:cs typeface="Source Sans Pro"/>
                <a:sym typeface="Source Sans Pro"/>
              </a:rPr>
            </a:br>
            <a:endParaRPr sz="2000" i="1" dirty="0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243" y="775645"/>
            <a:ext cx="1418189" cy="16031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resources to support our curriculum</a:t>
            </a:r>
            <a:endParaRPr lang="en-US" dirty="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00" y="1297404"/>
            <a:ext cx="3099459" cy="1277353"/>
          </a:xfrm>
          <a:prstGeom prst="rect">
            <a:avLst/>
          </a:prstGeom>
        </p:spPr>
      </p:pic>
      <p:pic>
        <p:nvPicPr>
          <p:cNvPr id="5" name="Picture 4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255" y="3307931"/>
            <a:ext cx="2932903" cy="1571198"/>
          </a:xfrm>
          <a:prstGeom prst="rect">
            <a:avLst/>
          </a:prstGeom>
        </p:spPr>
      </p:pic>
      <p:pic>
        <p:nvPicPr>
          <p:cNvPr id="6" name="Picture 5">
            <a:hlinkClick r:id="rId6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6557" y="1250784"/>
            <a:ext cx="2764084" cy="1323973"/>
          </a:xfrm>
          <a:prstGeom prst="rect">
            <a:avLst/>
          </a:prstGeom>
        </p:spPr>
      </p:pic>
      <p:pic>
        <p:nvPicPr>
          <p:cNvPr id="7" name="Picture 6">
            <a:hlinkClick r:id="rId8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58187" y="2747658"/>
            <a:ext cx="2642454" cy="16679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34526" y="4588491"/>
            <a:ext cx="38805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For listening starters &amp; additional lessons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92327" y="4588491"/>
            <a:ext cx="38805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For STPs and lesson-by-lesson detail/ support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90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" name="Google Shape;59;p2"/>
          <p:cNvGraphicFramePr/>
          <p:nvPr>
            <p:extLst>
              <p:ext uri="{D42A27DB-BD31-4B8C-83A1-F6EECF244321}">
                <p14:modId xmlns:p14="http://schemas.microsoft.com/office/powerpoint/2010/main" val="66465003"/>
              </p:ext>
            </p:extLst>
          </p:nvPr>
        </p:nvGraphicFramePr>
        <p:xfrm>
          <a:off x="253838" y="1022350"/>
          <a:ext cx="8636325" cy="2647700"/>
        </p:xfrm>
        <a:graphic>
          <a:graphicData uri="http://schemas.openxmlformats.org/drawingml/2006/table">
            <a:tbl>
              <a:tblPr>
                <a:noFill/>
                <a:tableStyleId>{5A76027B-6DE8-491E-9659-52F654CFD4E0}</a:tableStyleId>
              </a:tblPr>
              <a:tblGrid>
                <a:gridCol w="8636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45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 u="none" strike="noStrike" cap="none" dirty="0">
                          <a:latin typeface="+mn-lt"/>
                          <a:ea typeface="Source Sans Pro"/>
                          <a:cs typeface="Source Sans Pro"/>
                          <a:sym typeface="Source Sans Pro"/>
                        </a:rPr>
                        <a:t>Whole-school definition </a:t>
                      </a:r>
                      <a:r>
                        <a:rPr lang="en-GB" sz="2200" u="none" strike="noStrike" cap="none" dirty="0" smtClean="0">
                          <a:latin typeface="+mn-lt"/>
                          <a:ea typeface="Source Sans Pro"/>
                          <a:cs typeface="Source Sans Pro"/>
                          <a:sym typeface="Source Sans Pro"/>
                        </a:rPr>
                        <a:t>of</a:t>
                      </a:r>
                      <a:r>
                        <a:rPr lang="en-GB" sz="2200" u="none" strike="noStrike" cap="none" baseline="0" dirty="0" smtClean="0">
                          <a:latin typeface="+mn-lt"/>
                          <a:ea typeface="Source Sans Pro"/>
                          <a:cs typeface="Source Sans Pro"/>
                          <a:sym typeface="Source Sans Pro"/>
                        </a:rPr>
                        <a:t> Music</a:t>
                      </a:r>
                      <a:endParaRPr sz="2200" u="none" strike="noStrike" cap="none" dirty="0">
                        <a:latin typeface="+mn-lt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1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rPr lang="en-GB" sz="1800" b="1" u="none" strike="noStrike" cap="none" dirty="0" smtClean="0">
                          <a:latin typeface="+mn-lt"/>
                          <a:ea typeface="Source Sans Pro"/>
                          <a:cs typeface="Source Sans Pro"/>
                          <a:sym typeface="Source Sans Pro"/>
                        </a:rPr>
                        <a:t>Music</a:t>
                      </a:r>
                      <a:r>
                        <a:rPr lang="en-GB" sz="1800" u="none" strike="noStrike" cap="none" baseline="0" dirty="0" smtClean="0">
                          <a:latin typeface="+mn-lt"/>
                          <a:ea typeface="Source Sans Pro"/>
                          <a:cs typeface="Source Sans Pro"/>
                          <a:sym typeface="Source Sans Pro"/>
                        </a:rPr>
                        <a:t> is </a:t>
                      </a:r>
                      <a:r>
                        <a:rPr lang="en-US" sz="18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an art of sound in time that expresses ideas and emotions through the</a:t>
                      </a:r>
                      <a:r>
                        <a:rPr lang="en-US" sz="18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building blocks of music. </a:t>
                      </a:r>
                      <a:endParaRPr sz="1800" u="none" strike="noStrike" cap="none" dirty="0">
                        <a:latin typeface="+mn-lt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‘big </a:t>
            </a:r>
            <a:r>
              <a:rPr lang="en-GB" dirty="0"/>
              <a:t>i</a:t>
            </a:r>
            <a:r>
              <a:rPr lang="en-GB" dirty="0" smtClean="0"/>
              <a:t>deas’ of our curriculum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960" y="1158949"/>
            <a:ext cx="7657714" cy="36458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674" y="151229"/>
            <a:ext cx="684028" cy="100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43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4967735" y="2500221"/>
            <a:ext cx="3822975" cy="584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421526" y="350874"/>
            <a:ext cx="935665" cy="9037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70110" y="123326"/>
            <a:ext cx="8520600" cy="572700"/>
          </a:xfrm>
        </p:spPr>
        <p:txBody>
          <a:bodyPr/>
          <a:lstStyle/>
          <a:p>
            <a:r>
              <a:rPr lang="en-GB" dirty="0"/>
              <a:t>M</a:t>
            </a:r>
            <a:r>
              <a:rPr lang="en-GB" dirty="0" smtClean="0"/>
              <a:t>usical elements / inter-related dimensions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0381" y="63633"/>
            <a:ext cx="1499474" cy="13292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1375" y="865576"/>
            <a:ext cx="215012" cy="3122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6883" y="873208"/>
            <a:ext cx="215012" cy="3122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8419" y="409676"/>
            <a:ext cx="215012" cy="3122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9493" y="802758"/>
            <a:ext cx="3090917" cy="422594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5386750" y="2607952"/>
            <a:ext cx="34547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/>
              <a:t>Appropriate musical notation 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1738" y="2636478"/>
            <a:ext cx="215012" cy="31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9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13" y="86497"/>
            <a:ext cx="6526319" cy="387500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0574" y="3160784"/>
            <a:ext cx="4430799" cy="184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7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8224" y="95964"/>
            <a:ext cx="84246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Purpose of study</a:t>
            </a:r>
          </a:p>
          <a:p>
            <a:endParaRPr lang="en-US" dirty="0" smtClean="0"/>
          </a:p>
          <a:p>
            <a:r>
              <a:rPr lang="en-US" dirty="0"/>
              <a:t>Music is a universal language that embodies one of the highest forms of creativity. A high-quality music education should engage and inspire pupils to develop a love of music and their talent as musicians, and so increase their self-confidence, creativity and sense of achievement. As pupils progress, they should develop a critical engagement with music, allowing them to compose, and to listen with discrimination to the best in the musical canon</a:t>
            </a:r>
            <a:r>
              <a:rPr lang="en-US" dirty="0" smtClean="0"/>
              <a:t>.</a:t>
            </a:r>
            <a:endParaRPr lang="en-GB" b="1" u="sng" dirty="0" smtClean="0"/>
          </a:p>
          <a:p>
            <a:endParaRPr lang="en-US" b="1" u="sng" dirty="0"/>
          </a:p>
          <a:p>
            <a:r>
              <a:rPr lang="en-US" b="1" u="sng" dirty="0"/>
              <a:t>Aims</a:t>
            </a:r>
          </a:p>
          <a:p>
            <a:r>
              <a:rPr lang="en-US" dirty="0"/>
              <a:t>The national curriculum for </a:t>
            </a:r>
            <a:r>
              <a:rPr lang="en-US" dirty="0" smtClean="0"/>
              <a:t>music </a:t>
            </a:r>
            <a:r>
              <a:rPr lang="en-US" dirty="0"/>
              <a:t>aims to ensure that all pupils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perform</a:t>
            </a:r>
            <a:r>
              <a:rPr lang="en-US" dirty="0"/>
              <a:t>, listen to, review and evaluate music across a range of historical periods, genres, styles and traditions, including the works of the great composers and musicians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learn to sing and to use their voices, to create and compose music on their own and with others, have the opportunity to learn a musical instrument, use technology appropriately and have the opportunity to progress to the next level of musical excellence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understand and explore how music is created, produced and communicated, including through the interrelated dimensions: pitch, duration, dynamics, tempo, timbre, texture, structure and appropriate musical notations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73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3605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Overview – LTP 2024-2025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470831"/>
              </p:ext>
            </p:extLst>
          </p:nvPr>
        </p:nvGraphicFramePr>
        <p:xfrm>
          <a:off x="74426" y="433734"/>
          <a:ext cx="8941985" cy="4487429"/>
        </p:xfrm>
        <a:graphic>
          <a:graphicData uri="http://schemas.openxmlformats.org/drawingml/2006/table">
            <a:tbl>
              <a:tblPr firstRow="1" bandRow="1">
                <a:tableStyleId>{5A76027B-6DE8-491E-9659-52F654CFD4E0}</a:tableStyleId>
              </a:tblPr>
              <a:tblGrid>
                <a:gridCol w="797933">
                  <a:extLst>
                    <a:ext uri="{9D8B030D-6E8A-4147-A177-3AD203B41FA5}">
                      <a16:colId xmlns:a16="http://schemas.microsoft.com/office/drawing/2014/main" val="858892957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3437941390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3350389503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4106788424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498019394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3236147108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243011424"/>
                    </a:ext>
                  </a:extLst>
                </a:gridCol>
              </a:tblGrid>
              <a:tr h="258244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Autumn 1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Autumn 2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Spring 1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Spring 2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Summer 1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Summer 2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5944514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hlinkClick r:id="rId3"/>
                        </a:rPr>
                        <a:t>Preschool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Let’s be Friends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Travel</a:t>
                      </a:r>
                      <a:r>
                        <a:rPr lang="en-GB" sz="1000" baseline="0" dirty="0" smtClean="0"/>
                        <a:t> and Movement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This is Me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Animal Tea</a:t>
                      </a:r>
                      <a:r>
                        <a:rPr lang="en-GB" sz="1000" baseline="0" dirty="0" smtClean="0"/>
                        <a:t> Party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I’ve</a:t>
                      </a:r>
                      <a:r>
                        <a:rPr lang="en-GB" sz="1000" baseline="0" dirty="0" smtClean="0"/>
                        <a:t> got Feelings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Let’s Jam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272503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EYFS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Exploring Sound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Music &amp; Movement</a:t>
                      </a:r>
                      <a:r>
                        <a:rPr lang="en-GB" sz="1000" baseline="0" dirty="0" smtClean="0"/>
                        <a:t> 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Transport 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Big Band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4"/>
                        </a:rPr>
                        <a:t>Shake my Sillies Out</a:t>
                      </a:r>
                      <a:endParaRPr lang="en-GB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5"/>
                        </a:rPr>
                        <a:t>Down there under the Sea</a:t>
                      </a:r>
                      <a:endParaRPr lang="en-GB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148226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1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rgbClr val="FF0000"/>
                          </a:solidFill>
                        </a:rPr>
                        <a:t>Pulse and Rhythm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smtClean="0">
                          <a:solidFill>
                            <a:srgbClr val="FF0000"/>
                          </a:solidFill>
                        </a:rPr>
                        <a:t>Musical</a:t>
                      </a:r>
                      <a:r>
                        <a:rPr lang="en-GB" sz="1000" baseline="0" smtClean="0">
                          <a:solidFill>
                            <a:srgbClr val="FF0000"/>
                          </a:solidFill>
                        </a:rPr>
                        <a:t> Vocabulary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smtClean="0">
                          <a:solidFill>
                            <a:srgbClr val="FF0000"/>
                          </a:solidFill>
                        </a:rPr>
                        <a:t>Timbre &amp; Rhythmic Patterns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rgbClr val="FF0000"/>
                          </a:solidFill>
                        </a:rPr>
                        <a:t>Pitch</a:t>
                      </a:r>
                      <a:r>
                        <a:rPr lang="en-GB" sz="1000" baseline="0" dirty="0" smtClean="0">
                          <a:solidFill>
                            <a:srgbClr val="FF0000"/>
                          </a:solidFill>
                        </a:rPr>
                        <a:t> &amp; Tempo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6"/>
                        </a:rPr>
                        <a:t>The King is in the Castle</a:t>
                      </a:r>
                      <a:endParaRPr lang="en-GB" sz="1000" dirty="0" smtClean="0"/>
                    </a:p>
                    <a:p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 smtClean="0">
                          <a:hlinkClick r:id="rId7"/>
                        </a:rPr>
                        <a:t>Who Stole my Chickens</a:t>
                      </a:r>
                      <a:r>
                        <a:rPr lang="en-GB" sz="1000" baseline="0" dirty="0" smtClean="0">
                          <a:hlinkClick r:id="rId7"/>
                        </a:rPr>
                        <a:t> and Hens?</a:t>
                      </a:r>
                      <a:r>
                        <a:rPr lang="en-GB" sz="1000" dirty="0" smtClean="0">
                          <a:hlinkClick r:id="rId7"/>
                        </a:rPr>
                        <a:t> </a:t>
                      </a: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750036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2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rgbClr val="FF0000"/>
                          </a:solidFill>
                        </a:rPr>
                        <a:t>West African Call &amp; Response</a:t>
                      </a:r>
                      <a:r>
                        <a:rPr lang="en-GB" sz="1000" baseline="0" dirty="0" smtClean="0">
                          <a:solidFill>
                            <a:srgbClr val="FF0000"/>
                          </a:solidFill>
                        </a:rPr>
                        <a:t> songs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rgbClr val="FF0000"/>
                          </a:solidFill>
                        </a:rPr>
                        <a:t>Orchestral Instruments</a:t>
                      </a:r>
                      <a:r>
                        <a:rPr lang="en-GB" sz="10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rgbClr val="FF0000"/>
                          </a:solidFill>
                        </a:rPr>
                        <a:t>Musical</a:t>
                      </a:r>
                      <a:r>
                        <a:rPr lang="en-GB" sz="1000" baseline="0" dirty="0" smtClean="0">
                          <a:solidFill>
                            <a:srgbClr val="FF0000"/>
                          </a:solidFill>
                        </a:rPr>
                        <a:t> Me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rgbClr val="FF0000"/>
                          </a:solidFill>
                        </a:rPr>
                        <a:t>Myths &amp; Legends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8"/>
                        </a:rPr>
                        <a:t>Minibeasts</a:t>
                      </a:r>
                      <a:endParaRPr lang="en-GB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  <a:p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9"/>
                        </a:rPr>
                        <a:t>The Rockpool Rock</a:t>
                      </a:r>
                      <a:endParaRPr lang="en-GB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  <a:p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948973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3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1: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Tuned Percussion with RB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Ballads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2: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Ukulele with RB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Developing singing techniques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Pentatonic Melodies &amp; composition 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Traditional instruments &amp; improvisation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0748386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4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1: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Tuned Percussion with RB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Body &amp; tuned percussion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2: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Ukulele with RB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Changes in pitch,</a:t>
                      </a:r>
                      <a:r>
                        <a:rPr lang="en-GB" sz="1000" baseline="0" dirty="0" smtClean="0"/>
                        <a:t> tempo &amp; dynamics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Samba and carnival sounds + instruments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Adapting and Transposing Motifs 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8760670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5</a:t>
                      </a:r>
                    </a:p>
                    <a:p>
                      <a:r>
                        <a:rPr lang="en-GB" sz="800" dirty="0" smtClean="0"/>
                        <a:t>(PPA RB  teaching all)</a:t>
                      </a:r>
                      <a:endParaRPr lang="en-US" sz="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1: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Tuned Percussion with RB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Composition</a:t>
                      </a:r>
                      <a:r>
                        <a:rPr lang="en-GB" sz="1000" baseline="0" dirty="0" smtClean="0"/>
                        <a:t> notation </a:t>
                      </a:r>
                      <a:endParaRPr lang="en-US" sz="10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2: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Ukulele with RB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Blues </a:t>
                      </a:r>
                      <a:endParaRPr lang="en-US" sz="10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South</a:t>
                      </a:r>
                      <a:r>
                        <a:rPr lang="en-GB" sz="10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&amp; West Africa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Composition</a:t>
                      </a:r>
                      <a:r>
                        <a:rPr lang="en-GB" sz="1000" baseline="0" dirty="0" smtClean="0"/>
                        <a:t>  to represent the festival of colour</a:t>
                      </a:r>
                      <a:endParaRPr lang="en-US" sz="10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9921872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6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 smtClean="0"/>
                        <a:t>Dynamics pitch &amp; texture</a:t>
                      </a:r>
                      <a:endParaRPr lang="en-US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1: South Africa </a:t>
                      </a:r>
                    </a:p>
                    <a:p>
                      <a:endParaRPr lang="en-US" sz="1000" dirty="0"/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 smtClean="0"/>
                        <a:t>Theme &amp; Variations</a:t>
                      </a:r>
                      <a:endParaRPr lang="en-US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2: Caribbean </a:t>
                      </a:r>
                    </a:p>
                    <a:p>
                      <a:endParaRPr lang="en-US" sz="1000" dirty="0"/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Baroque</a:t>
                      </a:r>
                      <a:r>
                        <a:rPr lang="en-GB" sz="10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Composing</a:t>
                      </a:r>
                      <a:r>
                        <a:rPr lang="en-GB" sz="1000" baseline="0" dirty="0" smtClean="0"/>
                        <a:t> &amp; performing a leavers’ song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97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19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3605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Overview – LTP 2025-2026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960541"/>
              </p:ext>
            </p:extLst>
          </p:nvPr>
        </p:nvGraphicFramePr>
        <p:xfrm>
          <a:off x="74426" y="433734"/>
          <a:ext cx="8941985" cy="4487429"/>
        </p:xfrm>
        <a:graphic>
          <a:graphicData uri="http://schemas.openxmlformats.org/drawingml/2006/table">
            <a:tbl>
              <a:tblPr firstRow="1" bandRow="1">
                <a:tableStyleId>{5A76027B-6DE8-491E-9659-52F654CFD4E0}</a:tableStyleId>
              </a:tblPr>
              <a:tblGrid>
                <a:gridCol w="797933">
                  <a:extLst>
                    <a:ext uri="{9D8B030D-6E8A-4147-A177-3AD203B41FA5}">
                      <a16:colId xmlns:a16="http://schemas.microsoft.com/office/drawing/2014/main" val="858892957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3437941390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3350389503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4106788424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498019394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3236147108"/>
                    </a:ext>
                  </a:extLst>
                </a:gridCol>
                <a:gridCol w="1357342">
                  <a:extLst>
                    <a:ext uri="{9D8B030D-6E8A-4147-A177-3AD203B41FA5}">
                      <a16:colId xmlns:a16="http://schemas.microsoft.com/office/drawing/2014/main" val="243011424"/>
                    </a:ext>
                  </a:extLst>
                </a:gridCol>
              </a:tblGrid>
              <a:tr h="258244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Autumn 1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Autumn 2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Spring 1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Spring 2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Summer 1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Summer 2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5944514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hlinkClick r:id="rId3"/>
                        </a:rPr>
                        <a:t>Preschool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Let’s be Friends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Travel</a:t>
                      </a:r>
                      <a:r>
                        <a:rPr lang="en-GB" sz="1000" baseline="0" dirty="0" smtClean="0"/>
                        <a:t> and Movement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This is Me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Animal Tea</a:t>
                      </a:r>
                      <a:r>
                        <a:rPr lang="en-GB" sz="1000" baseline="0" dirty="0" smtClean="0"/>
                        <a:t> Party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I’ve</a:t>
                      </a:r>
                      <a:r>
                        <a:rPr lang="en-GB" sz="1000" baseline="0" dirty="0" smtClean="0"/>
                        <a:t> got Feelings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Let’s Jam </a:t>
                      </a:r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272503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EYFS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Exploring Sound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Music &amp; Movement</a:t>
                      </a:r>
                      <a:r>
                        <a:rPr lang="en-GB" sz="1000" baseline="0" dirty="0" smtClean="0"/>
                        <a:t> 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Transport 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Big Band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4"/>
                        </a:rPr>
                        <a:t>Shake my Sillies Out</a:t>
                      </a:r>
                      <a:endParaRPr lang="en-GB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5"/>
                        </a:rPr>
                        <a:t>Down there under the Sea</a:t>
                      </a:r>
                      <a:endParaRPr lang="en-GB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148226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1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rgbClr val="FF0000"/>
                          </a:solidFill>
                        </a:rPr>
                        <a:t>Keeping the pulse (My favourite things)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rgbClr val="FF0000"/>
                          </a:solidFill>
                        </a:rPr>
                        <a:t>Sound patterns (Fairytales)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rgbClr val="FF0000"/>
                          </a:solidFill>
                        </a:rPr>
                        <a:t>Pitch (Superheroes)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rgbClr val="FF0000"/>
                          </a:solidFill>
                        </a:rPr>
                        <a:t>Musical symbols (Under the sea)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6"/>
                        </a:rPr>
                        <a:t>The King is in the Castle</a:t>
                      </a:r>
                      <a:endParaRPr lang="en-GB" sz="1000" dirty="0" smtClean="0"/>
                    </a:p>
                    <a:p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 smtClean="0">
                          <a:hlinkClick r:id="rId7"/>
                        </a:rPr>
                        <a:t>Who Stole my Chickens</a:t>
                      </a:r>
                      <a:r>
                        <a:rPr lang="en-GB" sz="1000" baseline="0" dirty="0" smtClean="0">
                          <a:hlinkClick r:id="rId7"/>
                        </a:rPr>
                        <a:t> and Hens?</a:t>
                      </a:r>
                      <a:r>
                        <a:rPr lang="en-GB" sz="1000" dirty="0" smtClean="0">
                          <a:hlinkClick r:id="rId7"/>
                        </a:rPr>
                        <a:t> </a:t>
                      </a: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750036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2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rgbClr val="FF0000"/>
                          </a:solidFill>
                        </a:rPr>
                        <a:t>Call and response (Animals)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rgbClr val="FF0000"/>
                          </a:solidFill>
                        </a:rPr>
                        <a:t>Instruments (Musical storytelling)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rgbClr val="FF0000"/>
                          </a:solidFill>
                        </a:rPr>
                        <a:t>Structure (Myths and legends)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rgbClr val="FF0000"/>
                          </a:solidFill>
                        </a:rPr>
                        <a:t>Pitch (Musical me) </a:t>
                      </a:r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8"/>
                        </a:rPr>
                        <a:t>Minibeasts</a:t>
                      </a:r>
                      <a:endParaRPr lang="en-GB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  <a:p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hlinkClick r:id="rId9"/>
                        </a:rPr>
                        <a:t>The Rockpool Rock</a:t>
                      </a:r>
                      <a:endParaRPr lang="en-GB" sz="10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800" dirty="0" smtClean="0"/>
                        <a:t>(Sing</a:t>
                      </a:r>
                      <a:r>
                        <a:rPr lang="en-GB" sz="800" baseline="0" dirty="0" smtClean="0"/>
                        <a:t> Up Optional Unit)</a:t>
                      </a:r>
                      <a:endParaRPr lang="en-US" sz="800" dirty="0" smtClean="0"/>
                    </a:p>
                    <a:p>
                      <a:endParaRPr lang="en-US" sz="1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948973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3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1: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Tuned Percussion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Ballads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2: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Ukulele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Developing singing techniques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Pentatonic Melodies &amp; composition 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Traditional instruments &amp; improvisation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0748386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4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1: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Tuned Percussion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Body &amp; tuned percussion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2: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Ukulele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Changes in pitch,</a:t>
                      </a:r>
                      <a:r>
                        <a:rPr lang="en-GB" sz="1000" baseline="0" dirty="0" smtClean="0"/>
                        <a:t> tempo &amp; dynamics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Samba and carnival sounds + instruments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Adapting and Transposing Motifs 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8760670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5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1: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Tuned Percussion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Composition</a:t>
                      </a:r>
                      <a:r>
                        <a:rPr lang="en-GB" sz="1000" baseline="0" dirty="0" smtClean="0"/>
                        <a:t> notation 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2: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Ukulele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Blues 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South</a:t>
                      </a:r>
                      <a:r>
                        <a:rPr lang="en-GB" sz="10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&amp; West Africa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Composition</a:t>
                      </a:r>
                      <a:r>
                        <a:rPr lang="en-GB" sz="1000" baseline="0" dirty="0" smtClean="0"/>
                        <a:t>  to represent the festival of colour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9921872"/>
                  </a:ext>
                </a:extLst>
              </a:tr>
              <a:tr h="479309"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Year 6</a:t>
                      </a:r>
                      <a:endParaRPr lang="en-US" sz="105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1: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Tuned Percussion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Dynamics pitch &amp; texture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Instrumental Unit 2: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Ukulele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rgbClr val="B7FE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Theme &amp; Variations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Baroque</a:t>
                      </a:r>
                      <a:r>
                        <a:rPr lang="en-GB" sz="10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Composing</a:t>
                      </a:r>
                      <a:r>
                        <a:rPr lang="en-GB" sz="1000" baseline="0" dirty="0" smtClean="0"/>
                        <a:t> &amp; performing a leavers’ song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97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283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15058" y="96254"/>
            <a:ext cx="9683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Overview – Additional Key Composers &amp; Classical </a:t>
            </a:r>
            <a:r>
              <a:rPr lang="en-GB" sz="1600" dirty="0"/>
              <a:t>M</a:t>
            </a:r>
            <a:r>
              <a:rPr lang="en-GB" sz="1600" dirty="0" smtClean="0"/>
              <a:t>usic to Study  </a:t>
            </a:r>
            <a:r>
              <a:rPr lang="en-GB" sz="1600" i="1" dirty="0" smtClean="0"/>
              <a:t>(For </a:t>
            </a:r>
            <a:r>
              <a:rPr lang="en-GB" sz="1600" i="1" dirty="0"/>
              <a:t>longer half terms) </a:t>
            </a:r>
            <a:endParaRPr lang="en-US" sz="1600" i="1" dirty="0"/>
          </a:p>
          <a:p>
            <a:r>
              <a:rPr lang="en-GB" sz="1600" dirty="0" smtClean="0"/>
              <a:t> </a:t>
            </a:r>
            <a:endParaRPr lang="en-US" sz="16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189509"/>
              </p:ext>
            </p:extLst>
          </p:nvPr>
        </p:nvGraphicFramePr>
        <p:xfrm>
          <a:off x="315058" y="508396"/>
          <a:ext cx="8467993" cy="4565561"/>
        </p:xfrm>
        <a:graphic>
          <a:graphicData uri="http://schemas.openxmlformats.org/drawingml/2006/table">
            <a:tbl>
              <a:tblPr firstRow="1" bandRow="1">
                <a:tableStyleId>{5A76027B-6DE8-491E-9659-52F654CFD4E0}</a:tableStyleId>
              </a:tblPr>
              <a:tblGrid>
                <a:gridCol w="623404">
                  <a:extLst>
                    <a:ext uri="{9D8B030D-6E8A-4147-A177-3AD203B41FA5}">
                      <a16:colId xmlns:a16="http://schemas.microsoft.com/office/drawing/2014/main" val="858892957"/>
                    </a:ext>
                  </a:extLst>
                </a:gridCol>
                <a:gridCol w="2887579">
                  <a:extLst>
                    <a:ext uri="{9D8B030D-6E8A-4147-A177-3AD203B41FA5}">
                      <a16:colId xmlns:a16="http://schemas.microsoft.com/office/drawing/2014/main" val="3437941390"/>
                    </a:ext>
                  </a:extLst>
                </a:gridCol>
                <a:gridCol w="4957010">
                  <a:extLst>
                    <a:ext uri="{9D8B030D-6E8A-4147-A177-3AD203B41FA5}">
                      <a16:colId xmlns:a16="http://schemas.microsoft.com/office/drawing/2014/main" val="1957680370"/>
                    </a:ext>
                  </a:extLst>
                </a:gridCol>
              </a:tblGrid>
              <a:tr h="287858"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BBC</a:t>
                      </a:r>
                      <a:r>
                        <a:rPr lang="en-GB" sz="1000" baseline="0" dirty="0" smtClean="0"/>
                        <a:t> ‘10 Pieces’ Key focus for the year </a:t>
                      </a:r>
                      <a:endParaRPr lang="en-US" sz="10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Why?</a:t>
                      </a:r>
                      <a:endParaRPr lang="en-US" sz="10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5944514"/>
                  </a:ext>
                </a:extLst>
              </a:tr>
              <a:tr h="493013">
                <a:tc rowSpan="2">
                  <a:txBody>
                    <a:bodyPr/>
                    <a:lstStyle/>
                    <a:p>
                      <a:r>
                        <a:rPr lang="en-GB" sz="1000" dirty="0" smtClean="0"/>
                        <a:t>Year 3</a:t>
                      </a:r>
                      <a:endParaRPr lang="en-US" sz="10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Anna Clyne -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3"/>
                        </a:rPr>
                        <a:t>Night Ferry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(extract)</a:t>
                      </a:r>
                    </a:p>
                    <a:p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Celebrating Women</a:t>
                      </a:r>
                      <a:r>
                        <a:rPr lang="en-GB" sz="1000" baseline="0" dirty="0" smtClean="0"/>
                        <a:t> / </a:t>
                      </a:r>
                      <a:r>
                        <a:rPr lang="en-GB" sz="1000" dirty="0" smtClean="0"/>
                        <a:t>Contemporary</a:t>
                      </a:r>
                      <a:r>
                        <a:rPr lang="en-GB" sz="1000" baseline="0" dirty="0" smtClean="0"/>
                        <a:t> </a:t>
                      </a:r>
                    </a:p>
                    <a:p>
                      <a:r>
                        <a:rPr lang="en-GB" sz="1000" baseline="0" dirty="0" smtClean="0"/>
                        <a:t>Ocean theme – a journey of a ship struggling on a stormy sea</a:t>
                      </a:r>
                    </a:p>
                    <a:p>
                      <a:r>
                        <a:rPr lang="en-GB" sz="1000" baseline="0" dirty="0" smtClean="0"/>
                        <a:t>* Link to water themes and Art opportunity 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0748386"/>
                  </a:ext>
                </a:extLst>
              </a:tr>
              <a:tr h="650503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Mason Bates -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4"/>
                        </a:rPr>
                        <a:t>Anthology of Fantastic Zoology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– Sprite; A </a:t>
                      </a:r>
                      <a:r>
                        <a:rPr lang="en-US" sz="10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Bao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A Qu</a:t>
                      </a:r>
                    </a:p>
                    <a:p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05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Each of its eleven distinctive movements conjures up a different mythical creature from Jorge Luis Borges' Book of Imaginary Beings, including the mischievous Sprite and the tower-dwelling beast, A </a:t>
                      </a:r>
                      <a:r>
                        <a:rPr lang="en-US" sz="105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Bao</a:t>
                      </a:r>
                      <a:r>
                        <a:rPr lang="en-US" sz="105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A Qu.</a:t>
                      </a:r>
                    </a:p>
                    <a:p>
                      <a:r>
                        <a:rPr lang="en-GB" sz="1000" dirty="0" smtClean="0"/>
                        <a:t>*  English/ Story time Links 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978262"/>
                  </a:ext>
                </a:extLst>
              </a:tr>
              <a:tr h="365480">
                <a:tc rowSpan="2">
                  <a:txBody>
                    <a:bodyPr/>
                    <a:lstStyle/>
                    <a:p>
                      <a:r>
                        <a:rPr lang="en-GB" sz="1000" dirty="0" smtClean="0"/>
                        <a:t>Year 4</a:t>
                      </a:r>
                      <a:endParaRPr lang="en-US" sz="10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Gustav Holst -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5"/>
                        </a:rPr>
                        <a:t>‘Mars’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from ‘The Planets’</a:t>
                      </a:r>
                    </a:p>
                    <a:p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 ancient Roman religion Mars was the god of war. Holst composed this piece in anticipation of the outbreak of World War One.</a:t>
                      </a:r>
                      <a:r>
                        <a:rPr lang="en-US" sz="10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 </a:t>
                      </a: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  <a:sym typeface="Arial"/>
                        </a:rPr>
                        <a:t>*Links to History – Romans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8760670"/>
                  </a:ext>
                </a:extLst>
              </a:tr>
              <a:tr h="493013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Edvard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Grieg -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6"/>
                        </a:rPr>
                        <a:t>In the Hall of the Mountain King from ‘Peer </a:t>
                      </a:r>
                      <a:r>
                        <a:rPr lang="en-US" sz="10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6"/>
                        </a:rPr>
                        <a:t>Gynt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6"/>
                        </a:rPr>
                        <a:t>’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(1875)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Norwegian</a:t>
                      </a:r>
                      <a:r>
                        <a:rPr lang="en-GB" sz="1000" baseline="0" dirty="0" smtClean="0"/>
                        <a:t> Folk Tale</a:t>
                      </a:r>
                      <a:r>
                        <a:rPr lang="en-GB" sz="1000" dirty="0" smtClean="0"/>
                        <a:t> </a:t>
                      </a:r>
                    </a:p>
                    <a:p>
                      <a:r>
                        <a:rPr lang="en-GB" sz="1000" dirty="0" smtClean="0"/>
                        <a:t>*Contrast</a:t>
                      </a:r>
                      <a:r>
                        <a:rPr lang="en-GB" sz="1000" baseline="0" dirty="0" smtClean="0"/>
                        <a:t> with Beowulf in English – what might the story be to this music?/ Could explore through Dance also. 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9198574"/>
                  </a:ext>
                </a:extLst>
              </a:tr>
              <a:tr h="418504">
                <a:tc rowSpan="2">
                  <a:txBody>
                    <a:bodyPr/>
                    <a:lstStyle/>
                    <a:p>
                      <a:r>
                        <a:rPr lang="en-GB" sz="1000" dirty="0" smtClean="0"/>
                        <a:t>Year 5</a:t>
                      </a:r>
                      <a:endParaRPr lang="en-US" sz="10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Hans Zimmer –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7"/>
                        </a:rPr>
                        <a:t>Earth</a:t>
                      </a: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 celebration of the planet</a:t>
                      </a:r>
                      <a:r>
                        <a:rPr lang="en-GB" sz="1000" baseline="0" dirty="0" smtClean="0"/>
                        <a:t> we live on  *Links to Science 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9921872"/>
                  </a:ext>
                </a:extLst>
              </a:tr>
              <a:tr h="51355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Florence Price –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8"/>
                        </a:rPr>
                        <a:t>Symphony No. 1 in E minor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(3rd </a:t>
                      </a:r>
                      <a:r>
                        <a:rPr lang="en-US" sz="10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mvt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In 1933 she overcame prejudice to become the first black female composer to have her work performed by a major orchestra. *Link-</a:t>
                      </a:r>
                      <a:r>
                        <a:rPr lang="en-US" sz="105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with </a:t>
                      </a:r>
                      <a:r>
                        <a:rPr lang="en-US" sz="105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English Autumn</a:t>
                      </a:r>
                      <a:r>
                        <a:rPr lang="en-US" sz="105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Unit ‘Young, Gifted &amp; Black’.</a:t>
                      </a:r>
                      <a:endParaRPr lang="en-US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470136"/>
                  </a:ext>
                </a:extLst>
              </a:tr>
              <a:tr h="484374">
                <a:tc rowSpan="2">
                  <a:txBody>
                    <a:bodyPr/>
                    <a:lstStyle/>
                    <a:p>
                      <a:r>
                        <a:rPr lang="en-GB" sz="1000" dirty="0" smtClean="0"/>
                        <a:t>Year 6</a:t>
                      </a:r>
                      <a:endParaRPr lang="en-US" sz="10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Grażyna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0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Bacewicz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–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9"/>
                        </a:rPr>
                        <a:t>Overture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(1943)</a:t>
                      </a:r>
                    </a:p>
                    <a:p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Celebrating Women</a:t>
                      </a:r>
                    </a:p>
                    <a:p>
                      <a:r>
                        <a:rPr lang="en-GB" sz="1000" dirty="0" smtClean="0"/>
                        <a:t>Written in the depths of World</a:t>
                      </a:r>
                      <a:r>
                        <a:rPr lang="en-GB" sz="1000" baseline="0" dirty="0" smtClean="0"/>
                        <a:t> War II  *Links to History 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97809"/>
                  </a:ext>
                </a:extLst>
              </a:tr>
              <a:tr h="585905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Benjamin Britten</a:t>
                      </a:r>
                      <a:r>
                        <a:rPr lang="en-US" sz="10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-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  <a:hlinkClick r:id="rId10"/>
                        </a:rPr>
                        <a:t>‘Storm’ Interlude </a:t>
                      </a:r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from ‘Peter Grimes’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Peter Grimes is a fisherman but the locals think of him as an outsider and don't trust him.</a:t>
                      </a:r>
                    </a:p>
                    <a:p>
                      <a:r>
                        <a:rPr lang="en-GB" sz="1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  <a:sym typeface="Arial"/>
                        </a:rPr>
                        <a:t>*Contrast</a:t>
                      </a:r>
                      <a:r>
                        <a:rPr lang="en-GB" sz="10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  <a:sym typeface="Arial"/>
                        </a:rPr>
                        <a:t> with ‘The Island’ / ‘The Arrival’ &amp; Migration *Links to History &amp; Music</a:t>
                      </a:r>
                      <a:endParaRPr lang="en-US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608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915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dirty="0" smtClean="0">
                <a:latin typeface="Source Sans Pro"/>
                <a:ea typeface="Source Sans Pro"/>
                <a:cs typeface="Source Sans Pro"/>
                <a:sym typeface="Source Sans Pro"/>
              </a:rPr>
              <a:t>Year 1</a:t>
            </a:r>
            <a:endParaRPr dirty="0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264352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276" y="139170"/>
            <a:ext cx="8520600" cy="841800"/>
          </a:xfrm>
        </p:spPr>
        <p:txBody>
          <a:bodyPr/>
          <a:lstStyle/>
          <a:p>
            <a:r>
              <a:rPr lang="en-GB" dirty="0" smtClean="0"/>
              <a:t>National Curriculum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906" y="1302351"/>
            <a:ext cx="7524750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90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6"/>
          <p:cNvGraphicFramePr/>
          <p:nvPr>
            <p:extLst>
              <p:ext uri="{D42A27DB-BD31-4B8C-83A1-F6EECF244321}">
                <p14:modId xmlns:p14="http://schemas.microsoft.com/office/powerpoint/2010/main" val="1838459670"/>
              </p:ext>
            </p:extLst>
          </p:nvPr>
        </p:nvGraphicFramePr>
        <p:xfrm>
          <a:off x="306188" y="311663"/>
          <a:ext cx="8308024" cy="3544400"/>
        </p:xfrm>
        <a:graphic>
          <a:graphicData uri="http://schemas.openxmlformats.org/drawingml/2006/table">
            <a:tbl>
              <a:tblPr>
                <a:noFill/>
                <a:tableStyleId>{5A76027B-6DE8-491E-9659-52F654CFD4E0}</a:tableStyleId>
              </a:tblPr>
              <a:tblGrid>
                <a:gridCol w="1511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8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8085">
                  <a:extLst>
                    <a:ext uri="{9D8B030D-6E8A-4147-A177-3AD203B41FA5}">
                      <a16:colId xmlns:a16="http://schemas.microsoft.com/office/drawing/2014/main" val="3802133261"/>
                    </a:ext>
                  </a:extLst>
                </a:gridCol>
              </a:tblGrid>
              <a:tr h="8822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100"/>
                        <a:buFont typeface="Arial"/>
                        <a:buNone/>
                      </a:pPr>
                      <a:r>
                        <a:rPr lang="en-GB" sz="2100" b="0" u="none" strike="noStrike" cap="none" dirty="0" smtClean="0">
                          <a:solidFill>
                            <a:schemeClr val="dk1"/>
                          </a:solidFill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Y1</a:t>
                      </a:r>
                      <a:r>
                        <a:rPr lang="en-GB" sz="2100" u="none" strike="noStrike" cap="none" dirty="0" smtClean="0">
                          <a:solidFill>
                            <a:schemeClr val="dk1"/>
                          </a:solidFill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 </a:t>
                      </a:r>
                      <a:r>
                        <a:rPr lang="en-GB" sz="2100" u="none" strike="noStrike" cap="none" dirty="0">
                          <a:solidFill>
                            <a:schemeClr val="dk1"/>
                          </a:solidFill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Overview </a:t>
                      </a:r>
                      <a:endParaRPr sz="2100" u="none" strike="noStrike" cap="none" dirty="0">
                        <a:latin typeface="Source Sans Pro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7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Autumn </a:t>
                      </a:r>
                      <a:endParaRPr sz="1400" u="none" strike="noStrike" cap="none" dirty="0">
                        <a:latin typeface="Source Sans Pro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hlinkClick r:id="rId3"/>
                        </a:rPr>
                        <a:t>Pulse and Rhythm </a:t>
                      </a:r>
                      <a:endParaRPr lang="en-US" sz="1400" dirty="0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hlinkClick r:id="rId4"/>
                        </a:rPr>
                        <a:t>Musical</a:t>
                      </a:r>
                      <a:r>
                        <a:rPr lang="en-GB" sz="1400" baseline="0" dirty="0" smtClean="0">
                          <a:hlinkClick r:id="rId4"/>
                        </a:rPr>
                        <a:t> Vocabulary </a:t>
                      </a:r>
                      <a:endParaRPr lang="en-US" sz="1400" dirty="0"/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Spring</a:t>
                      </a:r>
                      <a:endParaRPr sz="1400" u="none" strike="noStrike" cap="none" dirty="0">
                        <a:latin typeface="Source Sans Pro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hlinkClick r:id="rId5"/>
                        </a:rPr>
                        <a:t>Timbre &amp; Rhythmic Patterns</a:t>
                      </a:r>
                      <a:endParaRPr lang="en-US" sz="1400" dirty="0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hlinkClick r:id="rId6"/>
                        </a:rPr>
                        <a:t>Pitch</a:t>
                      </a:r>
                      <a:r>
                        <a:rPr lang="en-GB" sz="1400" baseline="0" dirty="0" smtClean="0">
                          <a:hlinkClick r:id="rId6"/>
                        </a:rPr>
                        <a:t> &amp; Tempo</a:t>
                      </a:r>
                      <a:endParaRPr lang="en-US" sz="1400" dirty="0"/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7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Summer</a:t>
                      </a:r>
                      <a:endParaRPr sz="1400" u="none" strike="noStrike" cap="none" dirty="0">
                        <a:latin typeface="Source Sans Pro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hlinkClick r:id="rId7"/>
                        </a:rPr>
                        <a:t>The King is in the Castle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(Sing</a:t>
                      </a:r>
                      <a:r>
                        <a:rPr lang="en-GB" sz="1400" baseline="0" dirty="0" smtClean="0"/>
                        <a:t> Up Optional Unit)</a:t>
                      </a:r>
                      <a:endParaRPr lang="en-US" sz="1400" dirty="0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dirty="0" smtClean="0">
                          <a:hlinkClick r:id="rId8"/>
                        </a:rPr>
                        <a:t>Who Stole my Chickens</a:t>
                      </a:r>
                      <a:r>
                        <a:rPr lang="en-GB" sz="1400" baseline="0" dirty="0" smtClean="0">
                          <a:hlinkClick r:id="rId8"/>
                        </a:rPr>
                        <a:t> and Hens?</a:t>
                      </a:r>
                      <a:r>
                        <a:rPr lang="en-GB" sz="1400" dirty="0" smtClean="0">
                          <a:hlinkClick r:id="rId8"/>
                        </a:rPr>
                        <a:t> </a:t>
                      </a:r>
                      <a:r>
                        <a:rPr lang="en-GB" sz="1400" dirty="0" smtClean="0"/>
                        <a:t>(Sing</a:t>
                      </a:r>
                      <a:r>
                        <a:rPr lang="en-GB" sz="1400" baseline="0" dirty="0" smtClean="0"/>
                        <a:t> Up Optional Unit)</a:t>
                      </a:r>
                      <a:endParaRPr lang="en-US" sz="1400" dirty="0" smtClean="0"/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428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6"/>
          <p:cNvGraphicFramePr/>
          <p:nvPr>
            <p:extLst>
              <p:ext uri="{D42A27DB-BD31-4B8C-83A1-F6EECF244321}">
                <p14:modId xmlns:p14="http://schemas.microsoft.com/office/powerpoint/2010/main" val="482563128"/>
              </p:ext>
            </p:extLst>
          </p:nvPr>
        </p:nvGraphicFramePr>
        <p:xfrm>
          <a:off x="306188" y="311663"/>
          <a:ext cx="8308024" cy="3964160"/>
        </p:xfrm>
        <a:graphic>
          <a:graphicData uri="http://schemas.openxmlformats.org/drawingml/2006/table">
            <a:tbl>
              <a:tblPr>
                <a:noFill/>
                <a:tableStyleId>{5A76027B-6DE8-491E-9659-52F654CFD4E0}</a:tableStyleId>
              </a:tblPr>
              <a:tblGrid>
                <a:gridCol w="1511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8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8085">
                  <a:extLst>
                    <a:ext uri="{9D8B030D-6E8A-4147-A177-3AD203B41FA5}">
                      <a16:colId xmlns:a16="http://schemas.microsoft.com/office/drawing/2014/main" val="3802133261"/>
                    </a:ext>
                  </a:extLst>
                </a:gridCol>
              </a:tblGrid>
              <a:tr h="8822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100"/>
                        <a:buFont typeface="Arial"/>
                        <a:buNone/>
                      </a:pPr>
                      <a:r>
                        <a:rPr lang="en-GB" sz="2100" b="0" u="none" strike="noStrike" cap="none" dirty="0" smtClean="0">
                          <a:solidFill>
                            <a:schemeClr val="dk1"/>
                          </a:solidFill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Y1</a:t>
                      </a:r>
                      <a:r>
                        <a:rPr lang="en-GB" sz="2100" u="none" strike="noStrike" cap="none" dirty="0" smtClean="0">
                          <a:solidFill>
                            <a:schemeClr val="dk1"/>
                          </a:solidFill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 Key</a:t>
                      </a:r>
                      <a:r>
                        <a:rPr lang="en-GB" sz="2100" u="none" strike="noStrike" cap="none" baseline="0" dirty="0" smtClean="0">
                          <a:solidFill>
                            <a:schemeClr val="dk1"/>
                          </a:solidFill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 Vocabulary </a:t>
                      </a:r>
                      <a:endParaRPr sz="2100" u="none" strike="noStrike" cap="none" dirty="0">
                        <a:latin typeface="Source Sans Pro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7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Autumn </a:t>
                      </a:r>
                      <a:endParaRPr sz="1400" u="none" strike="noStrike" cap="none" dirty="0">
                        <a:latin typeface="Source Sans Pro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body percussion, chant, clap, copy, drum, instrument, in time, shaker, percussion instrument, perform, play, pulse, rhythm, sing, syllables </a:t>
                      </a:r>
                      <a:endParaRPr lang="en-US" sz="1200" dirty="0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actions, celeste, chorus, dynamics, fast, graphic score, heartbeat, high, in time, layers, low, pitch, Pulse, rhythm, slow, speed, structure, tempo, texture, timbre, thick, thin, tune, verse </a:t>
                      </a:r>
                      <a:endParaRPr lang="en-US" sz="12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Spring</a:t>
                      </a:r>
                      <a:endParaRPr sz="1400" u="none" strike="noStrike" cap="none" dirty="0">
                        <a:latin typeface="Source Sans Pro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bassoon, beat, body percussion, chant, clap, clarinet, compose, flute, French horn, instruments, oboe, orchestra, patterns, performance, play, plot, pulse, repeated phrases, represent, rhythm, rhythmic pattern, sound, strings, syllables, timbre, timpani, voice </a:t>
                      </a:r>
                      <a:endParaRPr lang="en-US" sz="1200" dirty="0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accelerando, compose, fast, features, gradually, high, low, note, pattern, performance, pitch, play, </a:t>
                      </a:r>
                      <a:r>
                        <a:rPr lang="en-US" sz="1200" dirty="0" err="1" smtClean="0"/>
                        <a:t>rallentando</a:t>
                      </a:r>
                      <a:r>
                        <a:rPr lang="en-US" sz="1200" dirty="0" smtClean="0"/>
                        <a:t>, slow, sing, tempo, theme tune</a:t>
                      </a:r>
                      <a:endParaRPr lang="en-US" sz="1200" dirty="0"/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7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Source Sans Pro"/>
                          <a:ea typeface="Source Sans Pro"/>
                          <a:cs typeface="Source Sans Pro"/>
                          <a:sym typeface="Source Sans Pro"/>
                        </a:rPr>
                        <a:t>Summer</a:t>
                      </a:r>
                      <a:endParaRPr sz="1400" u="none" strike="noStrike" cap="none" dirty="0">
                        <a:latin typeface="Source Sans Pro"/>
                        <a:ea typeface="Source Sans Pro"/>
                        <a:cs typeface="Source Sans Pro"/>
                        <a:sym typeface="Source Sans Pr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Retrieve</a:t>
                      </a:r>
                      <a:r>
                        <a:rPr lang="en-GB" sz="1400" baseline="0" dirty="0" smtClean="0"/>
                        <a:t> and Embed </a:t>
                      </a:r>
                      <a:endParaRPr lang="en-US" sz="1400" dirty="0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dirty="0" smtClean="0"/>
                        <a:t>Retrieve</a:t>
                      </a:r>
                      <a:r>
                        <a:rPr lang="en-GB" sz="1400" baseline="0" dirty="0" smtClean="0"/>
                        <a:t> and Embed </a:t>
                      </a:r>
                      <a:endParaRPr lang="en-US" sz="14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400" dirty="0" smtClean="0"/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305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233103"/>
              </p:ext>
            </p:extLst>
          </p:nvPr>
        </p:nvGraphicFramePr>
        <p:xfrm>
          <a:off x="421106" y="166767"/>
          <a:ext cx="8265694" cy="48417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2210">
                  <a:extLst>
                    <a:ext uri="{9D8B030D-6E8A-4147-A177-3AD203B41FA5}">
                      <a16:colId xmlns:a16="http://schemas.microsoft.com/office/drawing/2014/main" val="2254540124"/>
                    </a:ext>
                  </a:extLst>
                </a:gridCol>
                <a:gridCol w="7423484">
                  <a:extLst>
                    <a:ext uri="{9D8B030D-6E8A-4147-A177-3AD203B41FA5}">
                      <a16:colId xmlns:a16="http://schemas.microsoft.com/office/drawing/2014/main" val="2813967416"/>
                    </a:ext>
                  </a:extLst>
                </a:gridCol>
              </a:tblGrid>
              <a:tr h="994206">
                <a:tc gridSpan="2">
                  <a:txBody>
                    <a:bodyPr/>
                    <a:lstStyle/>
                    <a:p>
                      <a:pPr algn="r"/>
                      <a:r>
                        <a:rPr lang="en-GB" sz="11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Y1 Unit</a:t>
                      </a:r>
                      <a:r>
                        <a:rPr lang="en-GB" sz="1100" b="1" u="sng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1 Autumn 1 2024-2025 ONLY</a:t>
                      </a:r>
                    </a:p>
                    <a:p>
                      <a:r>
                        <a:rPr lang="en-GB" sz="1100" b="1" u="sng" baseline="0" dirty="0" smtClean="0"/>
                        <a:t>Key Knowledge:</a:t>
                      </a:r>
                    </a:p>
                    <a:p>
                      <a:r>
                        <a:rPr lang="en-US" sz="110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know that rhythm means a pattern of long and short notes.</a:t>
                      </a:r>
                    </a:p>
                    <a:p>
                      <a:r>
                        <a:rPr lang="en-US" sz="110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know that pulse is the regular beat that goes through music.</a:t>
                      </a:r>
                    </a:p>
                    <a:p>
                      <a:r>
                        <a:rPr lang="en-US" sz="110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understand that the pulse of music can get faster or slower.</a:t>
                      </a:r>
                    </a:p>
                    <a:p>
                      <a:r>
                        <a:rPr lang="en-US" sz="110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know that a piece of music can have more than one section, e.g. a verse and a chorus.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3309544"/>
                  </a:ext>
                </a:extLst>
              </a:tr>
              <a:tr h="294875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Week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Key Objective(s)</a:t>
                      </a:r>
                      <a:endParaRPr lang="en-US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82377"/>
                  </a:ext>
                </a:extLst>
              </a:tr>
              <a:tr h="38663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1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10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Check Prior Learning objectives:</a:t>
                      </a:r>
                      <a:r>
                        <a:rPr lang="en-GB" sz="1100" b="0" i="0" u="none" strike="noStrike" cap="non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Exploring Sound unit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use my voice and hands to make music.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4127146"/>
                  </a:ext>
                </a:extLst>
              </a:tr>
              <a:tr h="267424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2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clap and play in time to the music.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5212654"/>
                  </a:ext>
                </a:extLst>
              </a:tr>
              <a:tr h="346998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3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play simple rhythms on an instrument.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2435425"/>
                  </a:ext>
                </a:extLst>
              </a:tr>
              <a:tr h="346998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4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listen to and repeat short rhythmic patterns</a:t>
                      </a:r>
                      <a:r>
                        <a:rPr lang="en-US" sz="140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2891900"/>
                  </a:ext>
                </a:extLst>
              </a:tr>
              <a:tr h="346998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5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understand the difference between pulse and rhythm.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616150"/>
                  </a:ext>
                </a:extLst>
              </a:tr>
              <a:tr h="155344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6</a:t>
                      </a:r>
                      <a:endParaRPr lang="en-US" sz="1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*Assessment session*</a:t>
                      </a:r>
                      <a:r>
                        <a:rPr lang="en-GB" sz="1100" baseline="0" dirty="0" smtClean="0"/>
                        <a:t>  / </a:t>
                      </a:r>
                      <a:r>
                        <a:rPr lang="en-GB" sz="1100" baseline="0" dirty="0" smtClean="0">
                          <a:hlinkClick r:id="rId2"/>
                        </a:rPr>
                        <a:t>Complete Short Quiz </a:t>
                      </a:r>
                      <a:endParaRPr lang="en-GB" sz="1100" baseline="0" dirty="0" smtClean="0"/>
                    </a:p>
                    <a:p>
                      <a:endParaRPr lang="en-GB" sz="1100" baseline="0" dirty="0" smtClean="0"/>
                    </a:p>
                    <a:p>
                      <a:r>
                        <a:rPr lang="en-US" sz="1050" b="0" i="0" u="sng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Pupils who are </a:t>
                      </a:r>
                      <a:r>
                        <a:rPr lang="en-US" sz="1050" b="1" i="0" u="sng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secure</a:t>
                      </a:r>
                      <a:r>
                        <a:rPr lang="en-US" sz="1050" b="0" i="0" u="sng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 will be able to: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Clap the rhythm of their name.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Clap in time to music.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Sing the overall shape of a melody.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Play in time to music.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Copy and create rhythms based on word patterns.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b="0" i="0" u="none" strike="noStrike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Play on the pulse.</a:t>
                      </a:r>
                    </a:p>
                    <a:p>
                      <a:endParaRPr lang="en-US" sz="1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57545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45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dirty="0" smtClean="0">
                <a:latin typeface="Source Sans Pro"/>
                <a:ea typeface="Source Sans Pro"/>
                <a:cs typeface="Source Sans Pro"/>
                <a:sym typeface="Source Sans Pro"/>
              </a:rPr>
              <a:t>Whole School Progression</a:t>
            </a:r>
            <a:endParaRPr dirty="0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234484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" y="0"/>
            <a:ext cx="9224010" cy="51394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9160" y="4388167"/>
            <a:ext cx="4526280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169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7710" y="4399597"/>
            <a:ext cx="4606290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4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9144000" cy="43264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4450" y="4326493"/>
            <a:ext cx="3924300" cy="2952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0725" y="4621768"/>
            <a:ext cx="3248025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6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4450" y="4663440"/>
            <a:ext cx="3924300" cy="2952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00316" cy="46634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4859" y="4649153"/>
            <a:ext cx="3248025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45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8805" y="3868494"/>
            <a:ext cx="3248025" cy="3238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595" y="126682"/>
            <a:ext cx="8795385" cy="34084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0830" y="3535119"/>
            <a:ext cx="2286000" cy="3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57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69840" cy="47548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260" y="4106732"/>
            <a:ext cx="2286000" cy="3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8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" y="760094"/>
            <a:ext cx="9042510" cy="16287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6425" y="2217419"/>
            <a:ext cx="2943225" cy="342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7345" y="2560319"/>
            <a:ext cx="3248025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22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7163" y="-47625"/>
            <a:ext cx="9458325" cy="5238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0235" y="4772025"/>
            <a:ext cx="347662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90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0235" y="4772025"/>
            <a:ext cx="3476625" cy="3714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255" y="318135"/>
            <a:ext cx="8714895" cy="4453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01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21" y="0"/>
            <a:ext cx="8831179" cy="51537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7737" y="4834921"/>
            <a:ext cx="2983987" cy="31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02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2" y="0"/>
            <a:ext cx="9118748" cy="44155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6623" y="4415589"/>
            <a:ext cx="2983987" cy="31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4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6623" y="2100945"/>
            <a:ext cx="2983987" cy="3188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693" y="721142"/>
            <a:ext cx="8921917" cy="12915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530" y="473491"/>
            <a:ext cx="7916080" cy="31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32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2995</TotalTime>
  <Words>1868</Words>
  <Application>Microsoft Office PowerPoint</Application>
  <PresentationFormat>On-screen Show (16:9)</PresentationFormat>
  <Paragraphs>276</Paragraphs>
  <Slides>28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Wingdings</vt:lpstr>
      <vt:lpstr>Source Sans Pro</vt:lpstr>
      <vt:lpstr>Simple Light</vt:lpstr>
      <vt:lpstr>Music Curriculum </vt:lpstr>
      <vt:lpstr>Key resources to support our curriculum</vt:lpstr>
      <vt:lpstr>PowerPoint Presentation</vt:lpstr>
      <vt:lpstr>The ‘big ideas’ of our curriculum </vt:lpstr>
      <vt:lpstr>Musical elements / inter-related dimensions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1</vt:lpstr>
      <vt:lpstr>National Curriculum</vt:lpstr>
      <vt:lpstr>PowerPoint Presentation</vt:lpstr>
      <vt:lpstr>PowerPoint Presentation</vt:lpstr>
      <vt:lpstr>PowerPoint Presentation</vt:lpstr>
      <vt:lpstr>Whole School Progression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Curriculum</dc:title>
  <dc:creator>K.Wilson</dc:creator>
  <cp:lastModifiedBy>Katie Wilson</cp:lastModifiedBy>
  <cp:revision>154</cp:revision>
  <dcterms:modified xsi:type="dcterms:W3CDTF">2024-08-17T15:39:54Z</dcterms:modified>
</cp:coreProperties>
</file>