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35"/>
  </p:notesMasterIdLst>
  <p:sldIdLst>
    <p:sldId id="256" r:id="rId2"/>
    <p:sldId id="257" r:id="rId3"/>
    <p:sldId id="258" r:id="rId4"/>
    <p:sldId id="259" r:id="rId5"/>
    <p:sldId id="305" r:id="rId6"/>
    <p:sldId id="260" r:id="rId7"/>
    <p:sldId id="279" r:id="rId8"/>
    <p:sldId id="280" r:id="rId9"/>
    <p:sldId id="286" r:id="rId10"/>
    <p:sldId id="306" r:id="rId11"/>
    <p:sldId id="282" r:id="rId12"/>
    <p:sldId id="283" r:id="rId13"/>
    <p:sldId id="284" r:id="rId14"/>
    <p:sldId id="264" r:id="rId15"/>
    <p:sldId id="307" r:id="rId16"/>
    <p:sldId id="287" r:id="rId17"/>
    <p:sldId id="288" r:id="rId18"/>
    <p:sldId id="289" r:id="rId19"/>
    <p:sldId id="271" r:id="rId20"/>
    <p:sldId id="304" r:id="rId21"/>
    <p:sldId id="293" r:id="rId22"/>
    <p:sldId id="294" r:id="rId23"/>
    <p:sldId id="291" r:id="rId24"/>
    <p:sldId id="302" r:id="rId25"/>
    <p:sldId id="297" r:id="rId26"/>
    <p:sldId id="298" r:id="rId27"/>
    <p:sldId id="292" r:id="rId28"/>
    <p:sldId id="303" r:id="rId29"/>
    <p:sldId id="310" r:id="rId30"/>
    <p:sldId id="301" r:id="rId31"/>
    <p:sldId id="309" r:id="rId32"/>
    <p:sldId id="308" r:id="rId33"/>
    <p:sldId id="311" r:id="rId34"/>
  </p:sldIdLst>
  <p:sldSz cx="9144000" cy="5143500" type="screen16x9"/>
  <p:notesSz cx="6858000" cy="9144000"/>
  <p:embeddedFontLst>
    <p:embeddedFont>
      <p:font typeface="Source Sans Pro" panose="020B0503030403020204" pitchFamily="34" charset="0"/>
      <p:regular r:id="rId36"/>
      <p:bold r:id="rId37"/>
      <p:italic r:id="rId38"/>
      <p:boldItalic r:id="rId39"/>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40" roundtripDataSignature="AMtx7miQBokXStFsuLhyNJiAKS7iZ8t+3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46087CFC-5693-468C-86B8-8A44AA509D65}">
  <a:tblStyle styleId="{46087CFC-5693-468C-86B8-8A44AA509D65}" styleName="Table_0">
    <a:wholeTbl>
      <a:tcTxStyle b="off" i="off">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b="off" i="off"/>
      <a:tcStyle>
        <a:tcBdr/>
      </a:tcStyle>
    </a:band1H>
    <a:band2H>
      <a:tcTxStyle b="off" i="off"/>
      <a:tcStyle>
        <a:tcBdr/>
      </a:tcStyle>
    </a:band2H>
    <a:band1V>
      <a:tcTxStyle b="off" i="off"/>
      <a:tcStyle>
        <a:tcBdr/>
      </a:tcStyle>
    </a:band1V>
    <a:band2V>
      <a:tcTxStyle b="off" i="off"/>
      <a:tcStyle>
        <a:tcBdr/>
      </a:tcStyle>
    </a:band2V>
    <a:lastCol>
      <a:tcTxStyle b="off" i="off"/>
      <a:tcStyle>
        <a:tcBdr/>
      </a:tcStyle>
    </a:lastCol>
    <a:firstCol>
      <a:tcTxStyle b="off" i="off"/>
      <a:tcStyle>
        <a:tcBdr/>
      </a:tcStyle>
    </a:firstCol>
    <a:lastRow>
      <a:tcTxStyle b="off" i="off"/>
      <a:tcStyle>
        <a:tcBdr/>
      </a:tcStyle>
    </a:lastRow>
    <a:seCell>
      <a:tcTxStyle b="off" i="off"/>
      <a:tcStyle>
        <a:tcBdr/>
      </a:tcStyle>
    </a:seCell>
    <a:swCell>
      <a:tcTxStyle b="off" i="off"/>
      <a:tcStyle>
        <a:tcBdr/>
      </a:tcStyle>
    </a:swCell>
    <a:firstRow>
      <a:tcTxStyle b="off" i="off"/>
      <a:tcStyle>
        <a:tcBdr/>
      </a:tcStyle>
    </a:firstRow>
    <a:neCell>
      <a:tcTxStyle b="off" i="off"/>
      <a:tcStyle>
        <a:tcBdr/>
      </a:tcStyle>
    </a:neCell>
    <a:nwCell>
      <a:tcTxStyle b="off" i="off"/>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2" d="100"/>
          <a:sy n="82" d="100"/>
        </p:scale>
        <p:origin x="1056" y="90"/>
      </p:cViewPr>
      <p:guideLst>
        <p:guide orient="horz" pos="162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font" Target="fonts/font4.fntdata"/><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font" Target="fonts/font2.fntdata"/><Relationship Id="rId40" Type="http://customschemas.google.com/relationships/presentationmetadata" Target="meta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font" Target="fonts/font1.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font" Target="fonts/font3.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2" name="Google Shape;52;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
        <p:cNvGrpSpPr/>
        <p:nvPr/>
      </p:nvGrpSpPr>
      <p:grpSpPr>
        <a:xfrm>
          <a:off x="0" y="0"/>
          <a:ext cx="0" cy="0"/>
          <a:chOff x="0" y="0"/>
          <a:chExt cx="0" cy="0"/>
        </a:xfrm>
      </p:grpSpPr>
      <p:sp>
        <p:nvSpPr>
          <p:cNvPr id="56" name="Google Shape;56;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7" name="Google Shape;57;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
        <p:cNvGrpSpPr/>
        <p:nvPr/>
      </p:nvGrpSpPr>
      <p:grpSpPr>
        <a:xfrm>
          <a:off x="0" y="0"/>
          <a:ext cx="0" cy="0"/>
          <a:chOff x="0" y="0"/>
          <a:chExt cx="0" cy="0"/>
        </a:xfrm>
      </p:grpSpPr>
      <p:sp>
        <p:nvSpPr>
          <p:cNvPr id="61" name="Google Shape;61;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2" name="Google Shape;62;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
        <p:cNvGrpSpPr/>
        <p:nvPr/>
      </p:nvGrpSpPr>
      <p:grpSpPr>
        <a:xfrm>
          <a:off x="0" y="0"/>
          <a:ext cx="0" cy="0"/>
          <a:chOff x="0" y="0"/>
          <a:chExt cx="0" cy="0"/>
        </a:xfrm>
      </p:grpSpPr>
      <p:sp>
        <p:nvSpPr>
          <p:cNvPr id="66" name="Google Shape;66;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7" name="Google Shape;67;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3"/>
        <p:cNvGrpSpPr/>
        <p:nvPr/>
      </p:nvGrpSpPr>
      <p:grpSpPr>
        <a:xfrm>
          <a:off x="0" y="0"/>
          <a:ext cx="0" cy="0"/>
          <a:chOff x="0" y="0"/>
          <a:chExt cx="0" cy="0"/>
        </a:xfrm>
      </p:grpSpPr>
      <p:sp>
        <p:nvSpPr>
          <p:cNvPr id="254" name="Google Shape;254;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55" name="Google Shape;255;p1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68935558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
        <p:cNvGrpSpPr/>
        <p:nvPr/>
      </p:nvGrpSpPr>
      <p:grpSpPr>
        <a:xfrm>
          <a:off x="0" y="0"/>
          <a:ext cx="0" cy="0"/>
          <a:chOff x="0" y="0"/>
          <a:chExt cx="0" cy="0"/>
        </a:xfrm>
      </p:grpSpPr>
      <p:sp>
        <p:nvSpPr>
          <p:cNvPr id="71" name="Google Shape;71;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2" name="Google Shape;72;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
        <p:cNvGrpSpPr/>
        <p:nvPr/>
      </p:nvGrpSpPr>
      <p:grpSpPr>
        <a:xfrm>
          <a:off x="0" y="0"/>
          <a:ext cx="0" cy="0"/>
          <a:chOff x="0" y="0"/>
          <a:chExt cx="0" cy="0"/>
        </a:xfrm>
      </p:grpSpPr>
      <p:sp>
        <p:nvSpPr>
          <p:cNvPr id="71" name="Google Shape;71;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2" name="Google Shape;72;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96247751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
        <p:cNvGrpSpPr/>
        <p:nvPr/>
      </p:nvGrpSpPr>
      <p:grpSpPr>
        <a:xfrm>
          <a:off x="0" y="0"/>
          <a:ext cx="0" cy="0"/>
          <a:chOff x="0" y="0"/>
          <a:chExt cx="0" cy="0"/>
        </a:xfrm>
      </p:grpSpPr>
      <p:sp>
        <p:nvSpPr>
          <p:cNvPr id="71" name="Google Shape;71;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2" name="Google Shape;72;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69347437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
        <p:cNvGrpSpPr/>
        <p:nvPr/>
      </p:nvGrpSpPr>
      <p:grpSpPr>
        <a:xfrm>
          <a:off x="0" y="0"/>
          <a:ext cx="0" cy="0"/>
          <a:chOff x="0" y="0"/>
          <a:chExt cx="0" cy="0"/>
        </a:xfrm>
      </p:grpSpPr>
      <p:sp>
        <p:nvSpPr>
          <p:cNvPr id="66" name="Google Shape;66;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7" name="Google Shape;67;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75576736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3"/>
        <p:cNvGrpSpPr/>
        <p:nvPr/>
      </p:nvGrpSpPr>
      <p:grpSpPr>
        <a:xfrm>
          <a:off x="0" y="0"/>
          <a:ext cx="0" cy="0"/>
          <a:chOff x="0" y="0"/>
          <a:chExt cx="0" cy="0"/>
        </a:xfrm>
      </p:grpSpPr>
      <p:sp>
        <p:nvSpPr>
          <p:cNvPr id="254" name="Google Shape;254;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55" name="Google Shape;255;p1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1544645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
        <p:cNvGrpSpPr/>
        <p:nvPr/>
      </p:nvGrpSpPr>
      <p:grpSpPr>
        <a:xfrm>
          <a:off x="0" y="0"/>
          <a:ext cx="0" cy="0"/>
          <a:chOff x="0" y="0"/>
          <a:chExt cx="0" cy="0"/>
        </a:xfrm>
      </p:grpSpPr>
      <p:sp>
        <p:nvSpPr>
          <p:cNvPr id="71" name="Google Shape;71;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2" name="Google Shape;72;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49568042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
        <p:cNvGrpSpPr/>
        <p:nvPr/>
      </p:nvGrpSpPr>
      <p:grpSpPr>
        <a:xfrm>
          <a:off x="0" y="0"/>
          <a:ext cx="0" cy="0"/>
          <a:chOff x="0" y="0"/>
          <a:chExt cx="0" cy="0"/>
        </a:xfrm>
      </p:grpSpPr>
      <p:sp>
        <p:nvSpPr>
          <p:cNvPr id="71" name="Google Shape;71;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2" name="Google Shape;72;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6642375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
        <p:cNvGrpSpPr/>
        <p:nvPr/>
      </p:nvGrpSpPr>
      <p:grpSpPr>
        <a:xfrm>
          <a:off x="0" y="0"/>
          <a:ext cx="0" cy="0"/>
          <a:chOff x="0" y="0"/>
          <a:chExt cx="0" cy="0"/>
        </a:xfrm>
      </p:grpSpPr>
      <p:sp>
        <p:nvSpPr>
          <p:cNvPr id="71" name="Google Shape;71;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2" name="Google Shape;72;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69493849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
        <p:cNvGrpSpPr/>
        <p:nvPr/>
      </p:nvGrpSpPr>
      <p:grpSpPr>
        <a:xfrm>
          <a:off x="0" y="0"/>
          <a:ext cx="0" cy="0"/>
          <a:chOff x="0" y="0"/>
          <a:chExt cx="0" cy="0"/>
        </a:xfrm>
      </p:grpSpPr>
      <p:sp>
        <p:nvSpPr>
          <p:cNvPr id="103" name="Google Shape;103;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04" name="Google Shape;104;p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3"/>
        <p:cNvGrpSpPr/>
        <p:nvPr/>
      </p:nvGrpSpPr>
      <p:grpSpPr>
        <a:xfrm>
          <a:off x="0" y="0"/>
          <a:ext cx="0" cy="0"/>
          <a:chOff x="0" y="0"/>
          <a:chExt cx="0" cy="0"/>
        </a:xfrm>
      </p:grpSpPr>
      <p:sp>
        <p:nvSpPr>
          <p:cNvPr id="254" name="Google Shape;254;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55" name="Google Shape;255;p1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86701774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
        <p:cNvGrpSpPr/>
        <p:nvPr/>
      </p:nvGrpSpPr>
      <p:grpSpPr>
        <a:xfrm>
          <a:off x="0" y="0"/>
          <a:ext cx="0" cy="0"/>
          <a:chOff x="0" y="0"/>
          <a:chExt cx="0" cy="0"/>
        </a:xfrm>
      </p:grpSpPr>
      <p:sp>
        <p:nvSpPr>
          <p:cNvPr id="71" name="Google Shape;71;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2" name="Google Shape;72;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21500230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
        <p:cNvGrpSpPr/>
        <p:nvPr/>
      </p:nvGrpSpPr>
      <p:grpSpPr>
        <a:xfrm>
          <a:off x="0" y="0"/>
          <a:ext cx="0" cy="0"/>
          <a:chOff x="0" y="0"/>
          <a:chExt cx="0" cy="0"/>
        </a:xfrm>
      </p:grpSpPr>
      <p:sp>
        <p:nvSpPr>
          <p:cNvPr id="71" name="Google Shape;71;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2" name="Google Shape;72;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43095027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
        <p:cNvGrpSpPr/>
        <p:nvPr/>
      </p:nvGrpSpPr>
      <p:grpSpPr>
        <a:xfrm>
          <a:off x="0" y="0"/>
          <a:ext cx="0" cy="0"/>
          <a:chOff x="0" y="0"/>
          <a:chExt cx="0" cy="0"/>
        </a:xfrm>
      </p:grpSpPr>
      <p:sp>
        <p:nvSpPr>
          <p:cNvPr id="71" name="Google Shape;71;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2" name="Google Shape;72;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35748967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3"/>
        <p:cNvGrpSpPr/>
        <p:nvPr/>
      </p:nvGrpSpPr>
      <p:grpSpPr>
        <a:xfrm>
          <a:off x="0" y="0"/>
          <a:ext cx="0" cy="0"/>
          <a:chOff x="0" y="0"/>
          <a:chExt cx="0" cy="0"/>
        </a:xfrm>
      </p:grpSpPr>
      <p:sp>
        <p:nvSpPr>
          <p:cNvPr id="254" name="Google Shape;254;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55" name="Google Shape;255;p1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3"/>
        <p:cNvGrpSpPr/>
        <p:nvPr/>
      </p:nvGrpSpPr>
      <p:grpSpPr>
        <a:xfrm>
          <a:off x="0" y="0"/>
          <a:ext cx="0" cy="0"/>
          <a:chOff x="0" y="0"/>
          <a:chExt cx="0" cy="0"/>
        </a:xfrm>
      </p:grpSpPr>
      <p:sp>
        <p:nvSpPr>
          <p:cNvPr id="254" name="Google Shape;254;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55" name="Google Shape;255;p1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92731624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
        <p:cNvGrpSpPr/>
        <p:nvPr/>
      </p:nvGrpSpPr>
      <p:grpSpPr>
        <a:xfrm>
          <a:off x="0" y="0"/>
          <a:ext cx="0" cy="0"/>
          <a:chOff x="0" y="0"/>
          <a:chExt cx="0" cy="0"/>
        </a:xfrm>
      </p:grpSpPr>
      <p:sp>
        <p:nvSpPr>
          <p:cNvPr id="71" name="Google Shape;71;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2" name="Google Shape;72;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2893226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
        <p:cNvGrpSpPr/>
        <p:nvPr/>
      </p:nvGrpSpPr>
      <p:grpSpPr>
        <a:xfrm>
          <a:off x="0" y="0"/>
          <a:ext cx="0" cy="0"/>
          <a:chOff x="0" y="0"/>
          <a:chExt cx="0" cy="0"/>
        </a:xfrm>
      </p:grpSpPr>
      <p:sp>
        <p:nvSpPr>
          <p:cNvPr id="71" name="Google Shape;71;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2" name="Google Shape;72;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70219623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3"/>
        <p:cNvGrpSpPr/>
        <p:nvPr/>
      </p:nvGrpSpPr>
      <p:grpSpPr>
        <a:xfrm>
          <a:off x="0" y="0"/>
          <a:ext cx="0" cy="0"/>
          <a:chOff x="0" y="0"/>
          <a:chExt cx="0" cy="0"/>
        </a:xfrm>
      </p:grpSpPr>
      <p:sp>
        <p:nvSpPr>
          <p:cNvPr id="254" name="Google Shape;254;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55" name="Google Shape;255;p1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54774108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3"/>
        <p:cNvGrpSpPr/>
        <p:nvPr/>
      </p:nvGrpSpPr>
      <p:grpSpPr>
        <a:xfrm>
          <a:off x="0" y="0"/>
          <a:ext cx="0" cy="0"/>
          <a:chOff x="0" y="0"/>
          <a:chExt cx="0" cy="0"/>
        </a:xfrm>
      </p:grpSpPr>
      <p:sp>
        <p:nvSpPr>
          <p:cNvPr id="254" name="Google Shape;254;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55" name="Google Shape;255;p1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416788928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
        <p:cNvGrpSpPr/>
        <p:nvPr/>
      </p:nvGrpSpPr>
      <p:grpSpPr>
        <a:xfrm>
          <a:off x="0" y="0"/>
          <a:ext cx="0" cy="0"/>
          <a:chOff x="0" y="0"/>
          <a:chExt cx="0" cy="0"/>
        </a:xfrm>
      </p:grpSpPr>
      <p:sp>
        <p:nvSpPr>
          <p:cNvPr id="71" name="Google Shape;71;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2" name="Google Shape;72;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90229849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
        <p:cNvGrpSpPr/>
        <p:nvPr/>
      </p:nvGrpSpPr>
      <p:grpSpPr>
        <a:xfrm>
          <a:off x="0" y="0"/>
          <a:ext cx="0" cy="0"/>
          <a:chOff x="0" y="0"/>
          <a:chExt cx="0" cy="0"/>
        </a:xfrm>
      </p:grpSpPr>
      <p:sp>
        <p:nvSpPr>
          <p:cNvPr id="71" name="Google Shape;71;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2" name="Google Shape;72;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08788776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3"/>
        <p:cNvGrpSpPr/>
        <p:nvPr/>
      </p:nvGrpSpPr>
      <p:grpSpPr>
        <a:xfrm>
          <a:off x="0" y="0"/>
          <a:ext cx="0" cy="0"/>
          <a:chOff x="0" y="0"/>
          <a:chExt cx="0" cy="0"/>
        </a:xfrm>
      </p:grpSpPr>
      <p:sp>
        <p:nvSpPr>
          <p:cNvPr id="254" name="Google Shape;254;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55" name="Google Shape;255;p1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418503141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3"/>
        <p:cNvGrpSpPr/>
        <p:nvPr/>
      </p:nvGrpSpPr>
      <p:grpSpPr>
        <a:xfrm>
          <a:off x="0" y="0"/>
          <a:ext cx="0" cy="0"/>
          <a:chOff x="0" y="0"/>
          <a:chExt cx="0" cy="0"/>
        </a:xfrm>
      </p:grpSpPr>
      <p:sp>
        <p:nvSpPr>
          <p:cNvPr id="254" name="Google Shape;254;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55" name="Google Shape;255;p1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98433185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3"/>
        <p:cNvGrpSpPr/>
        <p:nvPr/>
      </p:nvGrpSpPr>
      <p:grpSpPr>
        <a:xfrm>
          <a:off x="0" y="0"/>
          <a:ext cx="0" cy="0"/>
          <a:chOff x="0" y="0"/>
          <a:chExt cx="0" cy="0"/>
        </a:xfrm>
      </p:grpSpPr>
      <p:sp>
        <p:nvSpPr>
          <p:cNvPr id="254" name="Google Shape;254;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55" name="Google Shape;255;p1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34511661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
        <p:cNvGrpSpPr/>
        <p:nvPr/>
      </p:nvGrpSpPr>
      <p:grpSpPr>
        <a:xfrm>
          <a:off x="0" y="0"/>
          <a:ext cx="0" cy="0"/>
          <a:chOff x="0" y="0"/>
          <a:chExt cx="0" cy="0"/>
        </a:xfrm>
      </p:grpSpPr>
      <p:sp>
        <p:nvSpPr>
          <p:cNvPr id="71" name="Google Shape;71;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2" name="Google Shape;72;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02540393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
        <p:cNvGrpSpPr/>
        <p:nvPr/>
      </p:nvGrpSpPr>
      <p:grpSpPr>
        <a:xfrm>
          <a:off x="0" y="0"/>
          <a:ext cx="0" cy="0"/>
          <a:chOff x="0" y="0"/>
          <a:chExt cx="0" cy="0"/>
        </a:xfrm>
      </p:grpSpPr>
      <p:sp>
        <p:nvSpPr>
          <p:cNvPr id="71" name="Google Shape;71;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2" name="Google Shape;72;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61516828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
        <p:cNvGrpSpPr/>
        <p:nvPr/>
      </p:nvGrpSpPr>
      <p:grpSpPr>
        <a:xfrm>
          <a:off x="0" y="0"/>
          <a:ext cx="0" cy="0"/>
          <a:chOff x="0" y="0"/>
          <a:chExt cx="0" cy="0"/>
        </a:xfrm>
      </p:grpSpPr>
      <p:sp>
        <p:nvSpPr>
          <p:cNvPr id="71" name="Google Shape;71;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2" name="Google Shape;72;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51197347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
        <p:cNvGrpSpPr/>
        <p:nvPr/>
      </p:nvGrpSpPr>
      <p:grpSpPr>
        <a:xfrm>
          <a:off x="0" y="0"/>
          <a:ext cx="0" cy="0"/>
          <a:chOff x="0" y="0"/>
          <a:chExt cx="0" cy="0"/>
        </a:xfrm>
      </p:grpSpPr>
      <p:sp>
        <p:nvSpPr>
          <p:cNvPr id="56" name="Google Shape;56;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7" name="Google Shape;57;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320195115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5"/>
          <p:cNvSpPr txBox="1">
            <a:spLocks noGrp="1"/>
          </p:cNvSpPr>
          <p:nvPr>
            <p:ph type="ctrTitle"/>
          </p:nvPr>
        </p:nvSpPr>
        <p:spPr>
          <a:xfrm>
            <a:off x="311708" y="744575"/>
            <a:ext cx="8520600" cy="20526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a:endParaRPr/>
          </a:p>
        </p:txBody>
      </p:sp>
      <p:sp>
        <p:nvSpPr>
          <p:cNvPr id="11" name="Google Shape;11;p25"/>
          <p:cNvSpPr txBox="1">
            <a:spLocks noGrp="1"/>
          </p:cNvSpPr>
          <p:nvPr>
            <p:ph type="subTitle" idx="1"/>
          </p:nvPr>
        </p:nvSpPr>
        <p:spPr>
          <a:xfrm>
            <a:off x="311700" y="2834125"/>
            <a:ext cx="8520600" cy="7926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25"/>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5"/>
        <p:cNvGrpSpPr/>
        <p:nvPr/>
      </p:nvGrpSpPr>
      <p:grpSpPr>
        <a:xfrm>
          <a:off x="0" y="0"/>
          <a:ext cx="0" cy="0"/>
          <a:chOff x="0" y="0"/>
          <a:chExt cx="0" cy="0"/>
        </a:xfrm>
      </p:grpSpPr>
      <p:sp>
        <p:nvSpPr>
          <p:cNvPr id="16" name="Google Shape;16;p27"/>
          <p:cNvSpPr txBox="1">
            <a:spLocks noGrp="1"/>
          </p:cNvSpPr>
          <p:nvPr>
            <p:ph type="title"/>
          </p:nvPr>
        </p:nvSpPr>
        <p:spPr>
          <a:xfrm>
            <a:off x="311700" y="2150850"/>
            <a:ext cx="8520600" cy="841800"/>
          </a:xfrm>
          <a:prstGeom prst="rect">
            <a:avLst/>
          </a:prstGeom>
          <a:noFill/>
          <a:ln>
            <a:noFill/>
          </a:ln>
        </p:spPr>
        <p:txBody>
          <a:bodyPr spcFirstLastPara="1" wrap="square" lIns="91425" tIns="91425" rIns="91425" bIns="91425" anchor="ctr" anchorCtr="0">
            <a:noAutofit/>
          </a:bodyPr>
          <a:lstStyle>
            <a:lvl1pPr lvl="0" algn="ctr">
              <a:lnSpc>
                <a:spcPct val="100000"/>
              </a:lnSpc>
              <a:spcBef>
                <a:spcPts val="0"/>
              </a:spcBef>
              <a:spcAft>
                <a:spcPts val="0"/>
              </a:spcAft>
              <a:buSzPts val="3600"/>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a:endParaRPr/>
          </a:p>
        </p:txBody>
      </p:sp>
      <p:sp>
        <p:nvSpPr>
          <p:cNvPr id="17" name="Google Shape;17;p27"/>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8"/>
        <p:cNvGrpSpPr/>
        <p:nvPr/>
      </p:nvGrpSpPr>
      <p:grpSpPr>
        <a:xfrm>
          <a:off x="0" y="0"/>
          <a:ext cx="0" cy="0"/>
          <a:chOff x="0" y="0"/>
          <a:chExt cx="0" cy="0"/>
        </a:xfrm>
      </p:grpSpPr>
      <p:sp>
        <p:nvSpPr>
          <p:cNvPr id="19" name="Google Shape;19;p28"/>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0" name="Google Shape;20;p28"/>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algn="l">
              <a:lnSpc>
                <a:spcPct val="115000"/>
              </a:lnSpc>
              <a:spcBef>
                <a:spcPts val="0"/>
              </a:spcBef>
              <a:spcAft>
                <a:spcPts val="0"/>
              </a:spcAft>
              <a:buSzPts val="1800"/>
              <a:buChar char="●"/>
              <a:defRPr/>
            </a:lvl1pPr>
            <a:lvl2pPr marL="914400" lvl="1" indent="-317500" algn="l">
              <a:lnSpc>
                <a:spcPct val="115000"/>
              </a:lnSpc>
              <a:spcBef>
                <a:spcPts val="1600"/>
              </a:spcBef>
              <a:spcAft>
                <a:spcPts val="0"/>
              </a:spcAft>
              <a:buSzPts val="1400"/>
              <a:buChar char="○"/>
              <a:defRPr/>
            </a:lvl2pPr>
            <a:lvl3pPr marL="1371600" lvl="2" indent="-317500" algn="l">
              <a:lnSpc>
                <a:spcPct val="115000"/>
              </a:lnSpc>
              <a:spcBef>
                <a:spcPts val="1600"/>
              </a:spcBef>
              <a:spcAft>
                <a:spcPts val="0"/>
              </a:spcAft>
              <a:buSzPts val="1400"/>
              <a:buChar char="■"/>
              <a:defRPr/>
            </a:lvl3pPr>
            <a:lvl4pPr marL="1828800" lvl="3" indent="-317500" algn="l">
              <a:lnSpc>
                <a:spcPct val="115000"/>
              </a:lnSpc>
              <a:spcBef>
                <a:spcPts val="1600"/>
              </a:spcBef>
              <a:spcAft>
                <a:spcPts val="0"/>
              </a:spcAft>
              <a:buSzPts val="1400"/>
              <a:buChar char="●"/>
              <a:defRPr/>
            </a:lvl4pPr>
            <a:lvl5pPr marL="2286000" lvl="4" indent="-317500" algn="l">
              <a:lnSpc>
                <a:spcPct val="115000"/>
              </a:lnSpc>
              <a:spcBef>
                <a:spcPts val="1600"/>
              </a:spcBef>
              <a:spcAft>
                <a:spcPts val="0"/>
              </a:spcAft>
              <a:buSzPts val="1400"/>
              <a:buChar char="○"/>
              <a:defRPr/>
            </a:lvl5pPr>
            <a:lvl6pPr marL="2743200" lvl="5" indent="-317500" algn="l">
              <a:lnSpc>
                <a:spcPct val="115000"/>
              </a:lnSpc>
              <a:spcBef>
                <a:spcPts val="1600"/>
              </a:spcBef>
              <a:spcAft>
                <a:spcPts val="0"/>
              </a:spcAft>
              <a:buSzPts val="1400"/>
              <a:buChar char="■"/>
              <a:defRPr/>
            </a:lvl6pPr>
            <a:lvl7pPr marL="3200400" lvl="6" indent="-317500" algn="l">
              <a:lnSpc>
                <a:spcPct val="115000"/>
              </a:lnSpc>
              <a:spcBef>
                <a:spcPts val="1600"/>
              </a:spcBef>
              <a:spcAft>
                <a:spcPts val="0"/>
              </a:spcAft>
              <a:buSzPts val="1400"/>
              <a:buChar char="●"/>
              <a:defRPr/>
            </a:lvl7pPr>
            <a:lvl8pPr marL="3657600" lvl="7" indent="-317500" algn="l">
              <a:lnSpc>
                <a:spcPct val="115000"/>
              </a:lnSpc>
              <a:spcBef>
                <a:spcPts val="1600"/>
              </a:spcBef>
              <a:spcAft>
                <a:spcPts val="0"/>
              </a:spcAft>
              <a:buSzPts val="1400"/>
              <a:buChar char="○"/>
              <a:defRPr/>
            </a:lvl8pPr>
            <a:lvl9pPr marL="4114800" lvl="8" indent="-317500" algn="l">
              <a:lnSpc>
                <a:spcPct val="115000"/>
              </a:lnSpc>
              <a:spcBef>
                <a:spcPts val="1600"/>
              </a:spcBef>
              <a:spcAft>
                <a:spcPts val="1600"/>
              </a:spcAft>
              <a:buSzPts val="1400"/>
              <a:buChar char="■"/>
              <a:defRPr/>
            </a:lvl9pPr>
          </a:lstStyle>
          <a:p>
            <a:endParaRPr/>
          </a:p>
        </p:txBody>
      </p:sp>
      <p:sp>
        <p:nvSpPr>
          <p:cNvPr id="21" name="Google Shape;21;p28"/>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2"/>
        <p:cNvGrpSpPr/>
        <p:nvPr/>
      </p:nvGrpSpPr>
      <p:grpSpPr>
        <a:xfrm>
          <a:off x="0" y="0"/>
          <a:ext cx="0" cy="0"/>
          <a:chOff x="0" y="0"/>
          <a:chExt cx="0" cy="0"/>
        </a:xfrm>
      </p:grpSpPr>
      <p:sp>
        <p:nvSpPr>
          <p:cNvPr id="23" name="Google Shape;23;p29"/>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4" name="Google Shape;24;p29"/>
          <p:cNvSpPr txBox="1">
            <a:spLocks noGrp="1"/>
          </p:cNvSpPr>
          <p:nvPr>
            <p:ph type="body" idx="1"/>
          </p:nvPr>
        </p:nvSpPr>
        <p:spPr>
          <a:xfrm>
            <a:off x="311700" y="1152475"/>
            <a:ext cx="3999900" cy="3416400"/>
          </a:xfrm>
          <a:prstGeom prst="rect">
            <a:avLst/>
          </a:prstGeom>
          <a:noFill/>
          <a:ln>
            <a:noFill/>
          </a:ln>
        </p:spPr>
        <p:txBody>
          <a:bodyPr spcFirstLastPara="1" wrap="square" lIns="91425" tIns="91425" rIns="91425" bIns="91425" anchor="t" anchorCtr="0">
            <a:noAutofit/>
          </a:bodyPr>
          <a:lstStyle>
            <a:lvl1pPr marL="457200" lvl="0" indent="-317500" algn="l">
              <a:lnSpc>
                <a:spcPct val="115000"/>
              </a:lnSpc>
              <a:spcBef>
                <a:spcPts val="0"/>
              </a:spcBef>
              <a:spcAft>
                <a:spcPts val="0"/>
              </a:spcAft>
              <a:buSzPts val="1400"/>
              <a:buChar char="●"/>
              <a:defRPr sz="1400"/>
            </a:lvl1pPr>
            <a:lvl2pPr marL="914400" lvl="1" indent="-304800" algn="l">
              <a:lnSpc>
                <a:spcPct val="115000"/>
              </a:lnSpc>
              <a:spcBef>
                <a:spcPts val="1600"/>
              </a:spcBef>
              <a:spcAft>
                <a:spcPts val="0"/>
              </a:spcAft>
              <a:buSzPts val="1200"/>
              <a:buChar char="○"/>
              <a:defRPr sz="1200"/>
            </a:lvl2pPr>
            <a:lvl3pPr marL="1371600" lvl="2" indent="-304800" algn="l">
              <a:lnSpc>
                <a:spcPct val="115000"/>
              </a:lnSpc>
              <a:spcBef>
                <a:spcPts val="1600"/>
              </a:spcBef>
              <a:spcAft>
                <a:spcPts val="0"/>
              </a:spcAft>
              <a:buSzPts val="1200"/>
              <a:buChar char="■"/>
              <a:defRPr sz="1200"/>
            </a:lvl3pPr>
            <a:lvl4pPr marL="1828800" lvl="3" indent="-304800" algn="l">
              <a:lnSpc>
                <a:spcPct val="115000"/>
              </a:lnSpc>
              <a:spcBef>
                <a:spcPts val="1600"/>
              </a:spcBef>
              <a:spcAft>
                <a:spcPts val="0"/>
              </a:spcAft>
              <a:buSzPts val="1200"/>
              <a:buChar char="●"/>
              <a:defRPr sz="1200"/>
            </a:lvl4pPr>
            <a:lvl5pPr marL="2286000" lvl="4" indent="-304800" algn="l">
              <a:lnSpc>
                <a:spcPct val="115000"/>
              </a:lnSpc>
              <a:spcBef>
                <a:spcPts val="1600"/>
              </a:spcBef>
              <a:spcAft>
                <a:spcPts val="0"/>
              </a:spcAft>
              <a:buSzPts val="1200"/>
              <a:buChar char="○"/>
              <a:defRPr sz="1200"/>
            </a:lvl5pPr>
            <a:lvl6pPr marL="2743200" lvl="5" indent="-304800" algn="l">
              <a:lnSpc>
                <a:spcPct val="115000"/>
              </a:lnSpc>
              <a:spcBef>
                <a:spcPts val="1600"/>
              </a:spcBef>
              <a:spcAft>
                <a:spcPts val="0"/>
              </a:spcAft>
              <a:buSzPts val="1200"/>
              <a:buChar char="■"/>
              <a:defRPr sz="1200"/>
            </a:lvl6pPr>
            <a:lvl7pPr marL="3200400" lvl="6" indent="-304800" algn="l">
              <a:lnSpc>
                <a:spcPct val="115000"/>
              </a:lnSpc>
              <a:spcBef>
                <a:spcPts val="1600"/>
              </a:spcBef>
              <a:spcAft>
                <a:spcPts val="0"/>
              </a:spcAft>
              <a:buSzPts val="1200"/>
              <a:buChar char="●"/>
              <a:defRPr sz="1200"/>
            </a:lvl7pPr>
            <a:lvl8pPr marL="3657600" lvl="7" indent="-304800" algn="l">
              <a:lnSpc>
                <a:spcPct val="115000"/>
              </a:lnSpc>
              <a:spcBef>
                <a:spcPts val="1600"/>
              </a:spcBef>
              <a:spcAft>
                <a:spcPts val="0"/>
              </a:spcAft>
              <a:buSzPts val="1200"/>
              <a:buChar char="○"/>
              <a:defRPr sz="1200"/>
            </a:lvl8pPr>
            <a:lvl9pPr marL="4114800" lvl="8" indent="-304800" algn="l">
              <a:lnSpc>
                <a:spcPct val="115000"/>
              </a:lnSpc>
              <a:spcBef>
                <a:spcPts val="1600"/>
              </a:spcBef>
              <a:spcAft>
                <a:spcPts val="1600"/>
              </a:spcAft>
              <a:buSzPts val="1200"/>
              <a:buChar char="■"/>
              <a:defRPr sz="1200"/>
            </a:lvl9pPr>
          </a:lstStyle>
          <a:p>
            <a:endParaRPr/>
          </a:p>
        </p:txBody>
      </p:sp>
      <p:sp>
        <p:nvSpPr>
          <p:cNvPr id="25" name="Google Shape;25;p29"/>
          <p:cNvSpPr txBox="1">
            <a:spLocks noGrp="1"/>
          </p:cNvSpPr>
          <p:nvPr>
            <p:ph type="body" idx="2"/>
          </p:nvPr>
        </p:nvSpPr>
        <p:spPr>
          <a:xfrm>
            <a:off x="4832400" y="1152475"/>
            <a:ext cx="3999900" cy="3416400"/>
          </a:xfrm>
          <a:prstGeom prst="rect">
            <a:avLst/>
          </a:prstGeom>
          <a:noFill/>
          <a:ln>
            <a:noFill/>
          </a:ln>
        </p:spPr>
        <p:txBody>
          <a:bodyPr spcFirstLastPara="1" wrap="square" lIns="91425" tIns="91425" rIns="91425" bIns="91425" anchor="t" anchorCtr="0">
            <a:noAutofit/>
          </a:bodyPr>
          <a:lstStyle>
            <a:lvl1pPr marL="457200" lvl="0" indent="-317500" algn="l">
              <a:lnSpc>
                <a:spcPct val="115000"/>
              </a:lnSpc>
              <a:spcBef>
                <a:spcPts val="0"/>
              </a:spcBef>
              <a:spcAft>
                <a:spcPts val="0"/>
              </a:spcAft>
              <a:buSzPts val="1400"/>
              <a:buChar char="●"/>
              <a:defRPr sz="1400"/>
            </a:lvl1pPr>
            <a:lvl2pPr marL="914400" lvl="1" indent="-304800" algn="l">
              <a:lnSpc>
                <a:spcPct val="115000"/>
              </a:lnSpc>
              <a:spcBef>
                <a:spcPts val="1600"/>
              </a:spcBef>
              <a:spcAft>
                <a:spcPts val="0"/>
              </a:spcAft>
              <a:buSzPts val="1200"/>
              <a:buChar char="○"/>
              <a:defRPr sz="1200"/>
            </a:lvl2pPr>
            <a:lvl3pPr marL="1371600" lvl="2" indent="-304800" algn="l">
              <a:lnSpc>
                <a:spcPct val="115000"/>
              </a:lnSpc>
              <a:spcBef>
                <a:spcPts val="1600"/>
              </a:spcBef>
              <a:spcAft>
                <a:spcPts val="0"/>
              </a:spcAft>
              <a:buSzPts val="1200"/>
              <a:buChar char="■"/>
              <a:defRPr sz="1200"/>
            </a:lvl3pPr>
            <a:lvl4pPr marL="1828800" lvl="3" indent="-304800" algn="l">
              <a:lnSpc>
                <a:spcPct val="115000"/>
              </a:lnSpc>
              <a:spcBef>
                <a:spcPts val="1600"/>
              </a:spcBef>
              <a:spcAft>
                <a:spcPts val="0"/>
              </a:spcAft>
              <a:buSzPts val="1200"/>
              <a:buChar char="●"/>
              <a:defRPr sz="1200"/>
            </a:lvl4pPr>
            <a:lvl5pPr marL="2286000" lvl="4" indent="-304800" algn="l">
              <a:lnSpc>
                <a:spcPct val="115000"/>
              </a:lnSpc>
              <a:spcBef>
                <a:spcPts val="1600"/>
              </a:spcBef>
              <a:spcAft>
                <a:spcPts val="0"/>
              </a:spcAft>
              <a:buSzPts val="1200"/>
              <a:buChar char="○"/>
              <a:defRPr sz="1200"/>
            </a:lvl5pPr>
            <a:lvl6pPr marL="2743200" lvl="5" indent="-304800" algn="l">
              <a:lnSpc>
                <a:spcPct val="115000"/>
              </a:lnSpc>
              <a:spcBef>
                <a:spcPts val="1600"/>
              </a:spcBef>
              <a:spcAft>
                <a:spcPts val="0"/>
              </a:spcAft>
              <a:buSzPts val="1200"/>
              <a:buChar char="■"/>
              <a:defRPr sz="1200"/>
            </a:lvl6pPr>
            <a:lvl7pPr marL="3200400" lvl="6" indent="-304800" algn="l">
              <a:lnSpc>
                <a:spcPct val="115000"/>
              </a:lnSpc>
              <a:spcBef>
                <a:spcPts val="1600"/>
              </a:spcBef>
              <a:spcAft>
                <a:spcPts val="0"/>
              </a:spcAft>
              <a:buSzPts val="1200"/>
              <a:buChar char="●"/>
              <a:defRPr sz="1200"/>
            </a:lvl7pPr>
            <a:lvl8pPr marL="3657600" lvl="7" indent="-304800" algn="l">
              <a:lnSpc>
                <a:spcPct val="115000"/>
              </a:lnSpc>
              <a:spcBef>
                <a:spcPts val="1600"/>
              </a:spcBef>
              <a:spcAft>
                <a:spcPts val="0"/>
              </a:spcAft>
              <a:buSzPts val="1200"/>
              <a:buChar char="○"/>
              <a:defRPr sz="1200"/>
            </a:lvl8pPr>
            <a:lvl9pPr marL="4114800" lvl="8" indent="-304800" algn="l">
              <a:lnSpc>
                <a:spcPct val="115000"/>
              </a:lnSpc>
              <a:spcBef>
                <a:spcPts val="1600"/>
              </a:spcBef>
              <a:spcAft>
                <a:spcPts val="1600"/>
              </a:spcAft>
              <a:buSzPts val="1200"/>
              <a:buChar char="■"/>
              <a:defRPr sz="1200"/>
            </a:lvl9pPr>
          </a:lstStyle>
          <a:p>
            <a:endParaRPr/>
          </a:p>
        </p:txBody>
      </p:sp>
      <p:sp>
        <p:nvSpPr>
          <p:cNvPr id="26" name="Google Shape;26;p29"/>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7"/>
        <p:cNvGrpSpPr/>
        <p:nvPr/>
      </p:nvGrpSpPr>
      <p:grpSpPr>
        <a:xfrm>
          <a:off x="0" y="0"/>
          <a:ext cx="0" cy="0"/>
          <a:chOff x="0" y="0"/>
          <a:chExt cx="0" cy="0"/>
        </a:xfrm>
      </p:grpSpPr>
      <p:sp>
        <p:nvSpPr>
          <p:cNvPr id="28" name="Google Shape;28;p30"/>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9" name="Google Shape;29;p30"/>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30"/>
        <p:cNvGrpSpPr/>
        <p:nvPr/>
      </p:nvGrpSpPr>
      <p:grpSpPr>
        <a:xfrm>
          <a:off x="0" y="0"/>
          <a:ext cx="0" cy="0"/>
          <a:chOff x="0" y="0"/>
          <a:chExt cx="0" cy="0"/>
        </a:xfrm>
      </p:grpSpPr>
      <p:sp>
        <p:nvSpPr>
          <p:cNvPr id="31" name="Google Shape;31;p31"/>
          <p:cNvSpPr txBox="1">
            <a:spLocks noGrp="1"/>
          </p:cNvSpPr>
          <p:nvPr>
            <p:ph type="title"/>
          </p:nvPr>
        </p:nvSpPr>
        <p:spPr>
          <a:xfrm>
            <a:off x="311700" y="555600"/>
            <a:ext cx="2808000" cy="755700"/>
          </a:xfrm>
          <a:prstGeom prst="rect">
            <a:avLst/>
          </a:prstGeom>
          <a:noFill/>
          <a:ln>
            <a:noFill/>
          </a:ln>
        </p:spPr>
        <p:txBody>
          <a:bodyPr spcFirstLastPara="1" wrap="square" lIns="91425" tIns="91425" rIns="91425" bIns="91425" anchor="b" anchorCtr="0">
            <a:noAutofit/>
          </a:bodyPr>
          <a:lstStyle>
            <a:lvl1pPr lvl="0" algn="l">
              <a:lnSpc>
                <a:spcPct val="100000"/>
              </a:lnSpc>
              <a:spcBef>
                <a:spcPts val="0"/>
              </a:spcBef>
              <a:spcAft>
                <a:spcPts val="0"/>
              </a:spcAft>
              <a:buSzPts val="2400"/>
              <a:buNone/>
              <a:defRPr sz="24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a:endParaRPr/>
          </a:p>
        </p:txBody>
      </p:sp>
      <p:sp>
        <p:nvSpPr>
          <p:cNvPr id="32" name="Google Shape;32;p31"/>
          <p:cNvSpPr txBox="1">
            <a:spLocks noGrp="1"/>
          </p:cNvSpPr>
          <p:nvPr>
            <p:ph type="body" idx="1"/>
          </p:nvPr>
        </p:nvSpPr>
        <p:spPr>
          <a:xfrm>
            <a:off x="311700" y="1389600"/>
            <a:ext cx="2808000" cy="3179400"/>
          </a:xfrm>
          <a:prstGeom prst="rect">
            <a:avLst/>
          </a:prstGeom>
          <a:noFill/>
          <a:ln>
            <a:noFill/>
          </a:ln>
        </p:spPr>
        <p:txBody>
          <a:bodyPr spcFirstLastPara="1" wrap="square" lIns="91425" tIns="91425" rIns="91425" bIns="91425" anchor="t" anchorCtr="0">
            <a:noAutofit/>
          </a:bodyPr>
          <a:lstStyle>
            <a:lvl1pPr marL="457200" lvl="0" indent="-304800" algn="l">
              <a:lnSpc>
                <a:spcPct val="115000"/>
              </a:lnSpc>
              <a:spcBef>
                <a:spcPts val="0"/>
              </a:spcBef>
              <a:spcAft>
                <a:spcPts val="0"/>
              </a:spcAft>
              <a:buSzPts val="1200"/>
              <a:buChar char="●"/>
              <a:defRPr sz="1200"/>
            </a:lvl1pPr>
            <a:lvl2pPr marL="914400" lvl="1" indent="-304800" algn="l">
              <a:lnSpc>
                <a:spcPct val="115000"/>
              </a:lnSpc>
              <a:spcBef>
                <a:spcPts val="1600"/>
              </a:spcBef>
              <a:spcAft>
                <a:spcPts val="0"/>
              </a:spcAft>
              <a:buSzPts val="1200"/>
              <a:buChar char="○"/>
              <a:defRPr sz="1200"/>
            </a:lvl2pPr>
            <a:lvl3pPr marL="1371600" lvl="2" indent="-304800" algn="l">
              <a:lnSpc>
                <a:spcPct val="115000"/>
              </a:lnSpc>
              <a:spcBef>
                <a:spcPts val="1600"/>
              </a:spcBef>
              <a:spcAft>
                <a:spcPts val="0"/>
              </a:spcAft>
              <a:buSzPts val="1200"/>
              <a:buChar char="■"/>
              <a:defRPr sz="1200"/>
            </a:lvl3pPr>
            <a:lvl4pPr marL="1828800" lvl="3" indent="-304800" algn="l">
              <a:lnSpc>
                <a:spcPct val="115000"/>
              </a:lnSpc>
              <a:spcBef>
                <a:spcPts val="1600"/>
              </a:spcBef>
              <a:spcAft>
                <a:spcPts val="0"/>
              </a:spcAft>
              <a:buSzPts val="1200"/>
              <a:buChar char="●"/>
              <a:defRPr sz="1200"/>
            </a:lvl4pPr>
            <a:lvl5pPr marL="2286000" lvl="4" indent="-304800" algn="l">
              <a:lnSpc>
                <a:spcPct val="115000"/>
              </a:lnSpc>
              <a:spcBef>
                <a:spcPts val="1600"/>
              </a:spcBef>
              <a:spcAft>
                <a:spcPts val="0"/>
              </a:spcAft>
              <a:buSzPts val="1200"/>
              <a:buChar char="○"/>
              <a:defRPr sz="1200"/>
            </a:lvl5pPr>
            <a:lvl6pPr marL="2743200" lvl="5" indent="-304800" algn="l">
              <a:lnSpc>
                <a:spcPct val="115000"/>
              </a:lnSpc>
              <a:spcBef>
                <a:spcPts val="1600"/>
              </a:spcBef>
              <a:spcAft>
                <a:spcPts val="0"/>
              </a:spcAft>
              <a:buSzPts val="1200"/>
              <a:buChar char="■"/>
              <a:defRPr sz="1200"/>
            </a:lvl6pPr>
            <a:lvl7pPr marL="3200400" lvl="6" indent="-304800" algn="l">
              <a:lnSpc>
                <a:spcPct val="115000"/>
              </a:lnSpc>
              <a:spcBef>
                <a:spcPts val="1600"/>
              </a:spcBef>
              <a:spcAft>
                <a:spcPts val="0"/>
              </a:spcAft>
              <a:buSzPts val="1200"/>
              <a:buChar char="●"/>
              <a:defRPr sz="1200"/>
            </a:lvl7pPr>
            <a:lvl8pPr marL="3657600" lvl="7" indent="-304800" algn="l">
              <a:lnSpc>
                <a:spcPct val="115000"/>
              </a:lnSpc>
              <a:spcBef>
                <a:spcPts val="1600"/>
              </a:spcBef>
              <a:spcAft>
                <a:spcPts val="0"/>
              </a:spcAft>
              <a:buSzPts val="1200"/>
              <a:buChar char="○"/>
              <a:defRPr sz="1200"/>
            </a:lvl8pPr>
            <a:lvl9pPr marL="4114800" lvl="8" indent="-304800" algn="l">
              <a:lnSpc>
                <a:spcPct val="115000"/>
              </a:lnSpc>
              <a:spcBef>
                <a:spcPts val="1600"/>
              </a:spcBef>
              <a:spcAft>
                <a:spcPts val="1600"/>
              </a:spcAft>
              <a:buSzPts val="1200"/>
              <a:buChar char="■"/>
              <a:defRPr sz="1200"/>
            </a:lvl9pPr>
          </a:lstStyle>
          <a:p>
            <a:endParaRPr/>
          </a:p>
        </p:txBody>
      </p:sp>
      <p:sp>
        <p:nvSpPr>
          <p:cNvPr id="33" name="Google Shape;33;p3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4"/>
        <p:cNvGrpSpPr/>
        <p:nvPr/>
      </p:nvGrpSpPr>
      <p:grpSpPr>
        <a:xfrm>
          <a:off x="0" y="0"/>
          <a:ext cx="0" cy="0"/>
          <a:chOff x="0" y="0"/>
          <a:chExt cx="0" cy="0"/>
        </a:xfrm>
      </p:grpSpPr>
      <p:sp>
        <p:nvSpPr>
          <p:cNvPr id="35" name="Google Shape;35;p32"/>
          <p:cNvSpPr txBox="1">
            <a:spLocks noGrp="1"/>
          </p:cNvSpPr>
          <p:nvPr>
            <p:ph type="title"/>
          </p:nvPr>
        </p:nvSpPr>
        <p:spPr>
          <a:xfrm>
            <a:off x="490250" y="450150"/>
            <a:ext cx="6367800" cy="4090800"/>
          </a:xfrm>
          <a:prstGeom prst="rect">
            <a:avLst/>
          </a:prstGeom>
          <a:noFill/>
          <a:ln>
            <a:noFill/>
          </a:ln>
        </p:spPr>
        <p:txBody>
          <a:bodyPr spcFirstLastPara="1" wrap="square" lIns="91425" tIns="91425" rIns="91425" bIns="91425" anchor="ctr" anchorCtr="0">
            <a:noAutofit/>
          </a:bodyPr>
          <a:lstStyle>
            <a:lvl1pPr lvl="0" algn="l">
              <a:lnSpc>
                <a:spcPct val="100000"/>
              </a:lnSpc>
              <a:spcBef>
                <a:spcPts val="0"/>
              </a:spcBef>
              <a:spcAft>
                <a:spcPts val="0"/>
              </a:spcAft>
              <a:buSzPts val="4800"/>
              <a:buNone/>
              <a:defRPr sz="4800"/>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a:endParaRPr/>
          </a:p>
        </p:txBody>
      </p:sp>
      <p:sp>
        <p:nvSpPr>
          <p:cNvPr id="36" name="Google Shape;36;p3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7"/>
        <p:cNvGrpSpPr/>
        <p:nvPr/>
      </p:nvGrpSpPr>
      <p:grpSpPr>
        <a:xfrm>
          <a:off x="0" y="0"/>
          <a:ext cx="0" cy="0"/>
          <a:chOff x="0" y="0"/>
          <a:chExt cx="0" cy="0"/>
        </a:xfrm>
      </p:grpSpPr>
      <p:sp>
        <p:nvSpPr>
          <p:cNvPr id="38" name="Google Shape;38;p33"/>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9" name="Google Shape;39;p33"/>
          <p:cNvSpPr txBox="1">
            <a:spLocks noGrp="1"/>
          </p:cNvSpPr>
          <p:nvPr>
            <p:ph type="title"/>
          </p:nvPr>
        </p:nvSpPr>
        <p:spPr>
          <a:xfrm>
            <a:off x="265500" y="1233175"/>
            <a:ext cx="4045200" cy="14823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4200"/>
              <a:buNone/>
              <a:defRPr sz="4200"/>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a:endParaRPr/>
          </a:p>
        </p:txBody>
      </p:sp>
      <p:sp>
        <p:nvSpPr>
          <p:cNvPr id="40" name="Google Shape;40;p33"/>
          <p:cNvSpPr txBox="1">
            <a:spLocks noGrp="1"/>
          </p:cNvSpPr>
          <p:nvPr>
            <p:ph type="subTitle" idx="1"/>
          </p:nvPr>
        </p:nvSpPr>
        <p:spPr>
          <a:xfrm>
            <a:off x="265500" y="2803075"/>
            <a:ext cx="4045200" cy="1235100"/>
          </a:xfrm>
          <a:prstGeom prst="rect">
            <a:avLst/>
          </a:prstGeom>
          <a:noFill/>
          <a:ln>
            <a:noFill/>
          </a:ln>
        </p:spPr>
        <p:txBody>
          <a:bodyPr spcFirstLastPara="1" wrap="square" lIns="91425" tIns="91425" rIns="91425" bIns="91425" anchor="t" anchorCtr="0">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41" name="Google Shape;41;p33"/>
          <p:cNvSpPr txBox="1">
            <a:spLocks noGrp="1"/>
          </p:cNvSpPr>
          <p:nvPr>
            <p:ph type="body" idx="2"/>
          </p:nvPr>
        </p:nvSpPr>
        <p:spPr>
          <a:xfrm>
            <a:off x="4939500" y="724075"/>
            <a:ext cx="3837000" cy="3695100"/>
          </a:xfrm>
          <a:prstGeom prst="rect">
            <a:avLst/>
          </a:prstGeom>
          <a:noFill/>
          <a:ln>
            <a:noFill/>
          </a:ln>
        </p:spPr>
        <p:txBody>
          <a:bodyPr spcFirstLastPara="1" wrap="square" lIns="91425" tIns="91425" rIns="91425" bIns="91425" anchor="ctr" anchorCtr="0">
            <a:noAutofit/>
          </a:bodyPr>
          <a:lstStyle>
            <a:lvl1pPr marL="457200" lvl="0" indent="-342900" algn="l">
              <a:lnSpc>
                <a:spcPct val="115000"/>
              </a:lnSpc>
              <a:spcBef>
                <a:spcPts val="0"/>
              </a:spcBef>
              <a:spcAft>
                <a:spcPts val="0"/>
              </a:spcAft>
              <a:buSzPts val="1800"/>
              <a:buChar char="●"/>
              <a:defRPr/>
            </a:lvl1pPr>
            <a:lvl2pPr marL="914400" lvl="1" indent="-317500" algn="l">
              <a:lnSpc>
                <a:spcPct val="115000"/>
              </a:lnSpc>
              <a:spcBef>
                <a:spcPts val="1600"/>
              </a:spcBef>
              <a:spcAft>
                <a:spcPts val="0"/>
              </a:spcAft>
              <a:buSzPts val="1400"/>
              <a:buChar char="○"/>
              <a:defRPr/>
            </a:lvl2pPr>
            <a:lvl3pPr marL="1371600" lvl="2" indent="-317500" algn="l">
              <a:lnSpc>
                <a:spcPct val="115000"/>
              </a:lnSpc>
              <a:spcBef>
                <a:spcPts val="1600"/>
              </a:spcBef>
              <a:spcAft>
                <a:spcPts val="0"/>
              </a:spcAft>
              <a:buSzPts val="1400"/>
              <a:buChar char="■"/>
              <a:defRPr/>
            </a:lvl3pPr>
            <a:lvl4pPr marL="1828800" lvl="3" indent="-317500" algn="l">
              <a:lnSpc>
                <a:spcPct val="115000"/>
              </a:lnSpc>
              <a:spcBef>
                <a:spcPts val="1600"/>
              </a:spcBef>
              <a:spcAft>
                <a:spcPts val="0"/>
              </a:spcAft>
              <a:buSzPts val="1400"/>
              <a:buChar char="●"/>
              <a:defRPr/>
            </a:lvl4pPr>
            <a:lvl5pPr marL="2286000" lvl="4" indent="-317500" algn="l">
              <a:lnSpc>
                <a:spcPct val="115000"/>
              </a:lnSpc>
              <a:spcBef>
                <a:spcPts val="1600"/>
              </a:spcBef>
              <a:spcAft>
                <a:spcPts val="0"/>
              </a:spcAft>
              <a:buSzPts val="1400"/>
              <a:buChar char="○"/>
              <a:defRPr/>
            </a:lvl5pPr>
            <a:lvl6pPr marL="2743200" lvl="5" indent="-317500" algn="l">
              <a:lnSpc>
                <a:spcPct val="115000"/>
              </a:lnSpc>
              <a:spcBef>
                <a:spcPts val="1600"/>
              </a:spcBef>
              <a:spcAft>
                <a:spcPts val="0"/>
              </a:spcAft>
              <a:buSzPts val="1400"/>
              <a:buChar char="■"/>
              <a:defRPr/>
            </a:lvl6pPr>
            <a:lvl7pPr marL="3200400" lvl="6" indent="-317500" algn="l">
              <a:lnSpc>
                <a:spcPct val="115000"/>
              </a:lnSpc>
              <a:spcBef>
                <a:spcPts val="1600"/>
              </a:spcBef>
              <a:spcAft>
                <a:spcPts val="0"/>
              </a:spcAft>
              <a:buSzPts val="1400"/>
              <a:buChar char="●"/>
              <a:defRPr/>
            </a:lvl7pPr>
            <a:lvl8pPr marL="3657600" lvl="7" indent="-317500" algn="l">
              <a:lnSpc>
                <a:spcPct val="115000"/>
              </a:lnSpc>
              <a:spcBef>
                <a:spcPts val="1600"/>
              </a:spcBef>
              <a:spcAft>
                <a:spcPts val="0"/>
              </a:spcAft>
              <a:buSzPts val="1400"/>
              <a:buChar char="○"/>
              <a:defRPr/>
            </a:lvl8pPr>
            <a:lvl9pPr marL="4114800" lvl="8" indent="-317500" algn="l">
              <a:lnSpc>
                <a:spcPct val="115000"/>
              </a:lnSpc>
              <a:spcBef>
                <a:spcPts val="1600"/>
              </a:spcBef>
              <a:spcAft>
                <a:spcPts val="1600"/>
              </a:spcAft>
              <a:buSzPts val="1400"/>
              <a:buChar char="■"/>
              <a:defRPr/>
            </a:lvl9pPr>
          </a:lstStyle>
          <a:p>
            <a:endParaRPr/>
          </a:p>
        </p:txBody>
      </p:sp>
      <p:sp>
        <p:nvSpPr>
          <p:cNvPr id="42" name="Google Shape;42;p3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3"/>
        <p:cNvGrpSpPr/>
        <p:nvPr/>
      </p:nvGrpSpPr>
      <p:grpSpPr>
        <a:xfrm>
          <a:off x="0" y="0"/>
          <a:ext cx="0" cy="0"/>
          <a:chOff x="0" y="0"/>
          <a:chExt cx="0" cy="0"/>
        </a:xfrm>
      </p:grpSpPr>
      <p:sp>
        <p:nvSpPr>
          <p:cNvPr id="44" name="Google Shape;44;p34"/>
          <p:cNvSpPr txBox="1">
            <a:spLocks noGrp="1"/>
          </p:cNvSpPr>
          <p:nvPr>
            <p:ph type="body" idx="1"/>
          </p:nvPr>
        </p:nvSpPr>
        <p:spPr>
          <a:xfrm>
            <a:off x="311700" y="4230575"/>
            <a:ext cx="5998800" cy="605100"/>
          </a:xfrm>
          <a:prstGeom prst="rect">
            <a:avLst/>
          </a:prstGeom>
          <a:noFill/>
          <a:ln>
            <a:noFill/>
          </a:ln>
        </p:spPr>
        <p:txBody>
          <a:bodyPr spcFirstLastPara="1" wrap="square" lIns="91425" tIns="91425" rIns="91425" bIns="91425" anchor="ctr" anchorCtr="0">
            <a:noAutofit/>
          </a:bodyPr>
          <a:lstStyle>
            <a:lvl1pPr marL="457200" lvl="0" indent="-228600" algn="l">
              <a:lnSpc>
                <a:spcPct val="100000"/>
              </a:lnSpc>
              <a:spcBef>
                <a:spcPts val="0"/>
              </a:spcBef>
              <a:spcAft>
                <a:spcPts val="0"/>
              </a:spcAft>
              <a:buSzPts val="1800"/>
              <a:buNone/>
              <a:defRPr/>
            </a:lvl1pPr>
          </a:lstStyle>
          <a:p>
            <a:endParaRPr/>
          </a:p>
        </p:txBody>
      </p:sp>
      <p:sp>
        <p:nvSpPr>
          <p:cNvPr id="45" name="Google Shape;45;p3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6"/>
        <p:cNvGrpSpPr/>
        <p:nvPr/>
      </p:nvGrpSpPr>
      <p:grpSpPr>
        <a:xfrm>
          <a:off x="0" y="0"/>
          <a:ext cx="0" cy="0"/>
          <a:chOff x="0" y="0"/>
          <a:chExt cx="0" cy="0"/>
        </a:xfrm>
      </p:grpSpPr>
      <p:sp>
        <p:nvSpPr>
          <p:cNvPr id="47" name="Google Shape;47;p35"/>
          <p:cNvSpPr txBox="1">
            <a:spLocks noGrp="1"/>
          </p:cNvSpPr>
          <p:nvPr>
            <p:ph type="title" hasCustomPrompt="1"/>
          </p:nvPr>
        </p:nvSpPr>
        <p:spPr>
          <a:xfrm>
            <a:off x="311700" y="1106125"/>
            <a:ext cx="8520600" cy="1963500"/>
          </a:xfrm>
          <a:prstGeom prst="rect">
            <a:avLst/>
          </a:prstGeom>
          <a:noFill/>
          <a:ln>
            <a:noFill/>
          </a:ln>
        </p:spPr>
        <p:txBody>
          <a:bodyPr spcFirstLastPara="1" wrap="square" lIns="91425" tIns="91425" rIns="91425" bIns="91425" anchor="b" anchorCtr="0">
            <a:noAutofit/>
          </a:bodyPr>
          <a:lstStyle>
            <a:lvl1pPr lvl="0" algn="ctr">
              <a:lnSpc>
                <a:spcPct val="100000"/>
              </a:lnSpc>
              <a:spcBef>
                <a:spcPts val="0"/>
              </a:spcBef>
              <a:spcAft>
                <a:spcPts val="0"/>
              </a:spcAft>
              <a:buSzPts val="12000"/>
              <a:buNone/>
              <a:defRPr sz="12000"/>
            </a:lvl1pPr>
            <a:lvl2pPr lvl="1" algn="ctr">
              <a:lnSpc>
                <a:spcPct val="100000"/>
              </a:lnSpc>
              <a:spcBef>
                <a:spcPts val="0"/>
              </a:spcBef>
              <a:spcAft>
                <a:spcPts val="0"/>
              </a:spcAft>
              <a:buSzPts val="12000"/>
              <a:buNone/>
              <a:defRPr sz="12000"/>
            </a:lvl2pPr>
            <a:lvl3pPr lvl="2" algn="ctr">
              <a:lnSpc>
                <a:spcPct val="100000"/>
              </a:lnSpc>
              <a:spcBef>
                <a:spcPts val="0"/>
              </a:spcBef>
              <a:spcAft>
                <a:spcPts val="0"/>
              </a:spcAft>
              <a:buSzPts val="12000"/>
              <a:buNone/>
              <a:defRPr sz="12000"/>
            </a:lvl3pPr>
            <a:lvl4pPr lvl="3" algn="ctr">
              <a:lnSpc>
                <a:spcPct val="100000"/>
              </a:lnSpc>
              <a:spcBef>
                <a:spcPts val="0"/>
              </a:spcBef>
              <a:spcAft>
                <a:spcPts val="0"/>
              </a:spcAft>
              <a:buSzPts val="12000"/>
              <a:buNone/>
              <a:defRPr sz="12000"/>
            </a:lvl4pPr>
            <a:lvl5pPr lvl="4" algn="ctr">
              <a:lnSpc>
                <a:spcPct val="100000"/>
              </a:lnSpc>
              <a:spcBef>
                <a:spcPts val="0"/>
              </a:spcBef>
              <a:spcAft>
                <a:spcPts val="0"/>
              </a:spcAft>
              <a:buSzPts val="12000"/>
              <a:buNone/>
              <a:defRPr sz="12000"/>
            </a:lvl5pPr>
            <a:lvl6pPr lvl="5" algn="ctr">
              <a:lnSpc>
                <a:spcPct val="100000"/>
              </a:lnSpc>
              <a:spcBef>
                <a:spcPts val="0"/>
              </a:spcBef>
              <a:spcAft>
                <a:spcPts val="0"/>
              </a:spcAft>
              <a:buSzPts val="12000"/>
              <a:buNone/>
              <a:defRPr sz="12000"/>
            </a:lvl6pPr>
            <a:lvl7pPr lvl="6" algn="ctr">
              <a:lnSpc>
                <a:spcPct val="100000"/>
              </a:lnSpc>
              <a:spcBef>
                <a:spcPts val="0"/>
              </a:spcBef>
              <a:spcAft>
                <a:spcPts val="0"/>
              </a:spcAft>
              <a:buSzPts val="12000"/>
              <a:buNone/>
              <a:defRPr sz="12000"/>
            </a:lvl7pPr>
            <a:lvl8pPr lvl="7" algn="ctr">
              <a:lnSpc>
                <a:spcPct val="100000"/>
              </a:lnSpc>
              <a:spcBef>
                <a:spcPts val="0"/>
              </a:spcBef>
              <a:spcAft>
                <a:spcPts val="0"/>
              </a:spcAft>
              <a:buSzPts val="12000"/>
              <a:buNone/>
              <a:defRPr sz="12000"/>
            </a:lvl8pPr>
            <a:lvl9pPr lvl="8" algn="ctr">
              <a:lnSpc>
                <a:spcPct val="100000"/>
              </a:lnSpc>
              <a:spcBef>
                <a:spcPts val="0"/>
              </a:spcBef>
              <a:spcAft>
                <a:spcPts val="0"/>
              </a:spcAft>
              <a:buSzPts val="12000"/>
              <a:buNone/>
              <a:defRPr sz="12000"/>
            </a:lvl9pPr>
          </a:lstStyle>
          <a:p>
            <a:r>
              <a:t>xx%</a:t>
            </a:r>
          </a:p>
        </p:txBody>
      </p:sp>
      <p:sp>
        <p:nvSpPr>
          <p:cNvPr id="48" name="Google Shape;48;p35"/>
          <p:cNvSpPr txBox="1">
            <a:spLocks noGrp="1"/>
          </p:cNvSpPr>
          <p:nvPr>
            <p:ph type="body" idx="1"/>
          </p:nvPr>
        </p:nvSpPr>
        <p:spPr>
          <a:xfrm>
            <a:off x="311700" y="3152225"/>
            <a:ext cx="8520600" cy="1300800"/>
          </a:xfrm>
          <a:prstGeom prst="rect">
            <a:avLst/>
          </a:prstGeom>
          <a:noFill/>
          <a:ln>
            <a:noFill/>
          </a:ln>
        </p:spPr>
        <p:txBody>
          <a:bodyPr spcFirstLastPara="1" wrap="square" lIns="91425" tIns="91425" rIns="91425" bIns="91425" anchor="t" anchorCtr="0">
            <a:noAutofit/>
          </a:bodyPr>
          <a:lstStyle>
            <a:lvl1pPr marL="457200" lvl="0" indent="-342900" algn="ctr">
              <a:lnSpc>
                <a:spcPct val="115000"/>
              </a:lnSpc>
              <a:spcBef>
                <a:spcPts val="0"/>
              </a:spcBef>
              <a:spcAft>
                <a:spcPts val="0"/>
              </a:spcAft>
              <a:buSzPts val="1800"/>
              <a:buChar char="●"/>
              <a:defRPr/>
            </a:lvl1pPr>
            <a:lvl2pPr marL="914400" lvl="1" indent="-317500" algn="ctr">
              <a:lnSpc>
                <a:spcPct val="115000"/>
              </a:lnSpc>
              <a:spcBef>
                <a:spcPts val="1600"/>
              </a:spcBef>
              <a:spcAft>
                <a:spcPts val="0"/>
              </a:spcAft>
              <a:buSzPts val="1400"/>
              <a:buChar char="○"/>
              <a:defRPr/>
            </a:lvl2pPr>
            <a:lvl3pPr marL="1371600" lvl="2" indent="-317500" algn="ctr">
              <a:lnSpc>
                <a:spcPct val="115000"/>
              </a:lnSpc>
              <a:spcBef>
                <a:spcPts val="1600"/>
              </a:spcBef>
              <a:spcAft>
                <a:spcPts val="0"/>
              </a:spcAft>
              <a:buSzPts val="1400"/>
              <a:buChar char="■"/>
              <a:defRPr/>
            </a:lvl3pPr>
            <a:lvl4pPr marL="1828800" lvl="3" indent="-317500" algn="ctr">
              <a:lnSpc>
                <a:spcPct val="115000"/>
              </a:lnSpc>
              <a:spcBef>
                <a:spcPts val="1600"/>
              </a:spcBef>
              <a:spcAft>
                <a:spcPts val="0"/>
              </a:spcAft>
              <a:buSzPts val="1400"/>
              <a:buChar char="●"/>
              <a:defRPr/>
            </a:lvl4pPr>
            <a:lvl5pPr marL="2286000" lvl="4" indent="-317500" algn="ctr">
              <a:lnSpc>
                <a:spcPct val="115000"/>
              </a:lnSpc>
              <a:spcBef>
                <a:spcPts val="1600"/>
              </a:spcBef>
              <a:spcAft>
                <a:spcPts val="0"/>
              </a:spcAft>
              <a:buSzPts val="1400"/>
              <a:buChar char="○"/>
              <a:defRPr/>
            </a:lvl5pPr>
            <a:lvl6pPr marL="2743200" lvl="5" indent="-317500" algn="ctr">
              <a:lnSpc>
                <a:spcPct val="115000"/>
              </a:lnSpc>
              <a:spcBef>
                <a:spcPts val="1600"/>
              </a:spcBef>
              <a:spcAft>
                <a:spcPts val="0"/>
              </a:spcAft>
              <a:buSzPts val="1400"/>
              <a:buChar char="■"/>
              <a:defRPr/>
            </a:lvl6pPr>
            <a:lvl7pPr marL="3200400" lvl="6" indent="-317500" algn="ctr">
              <a:lnSpc>
                <a:spcPct val="115000"/>
              </a:lnSpc>
              <a:spcBef>
                <a:spcPts val="1600"/>
              </a:spcBef>
              <a:spcAft>
                <a:spcPts val="0"/>
              </a:spcAft>
              <a:buSzPts val="1400"/>
              <a:buChar char="●"/>
              <a:defRPr/>
            </a:lvl7pPr>
            <a:lvl8pPr marL="3657600" lvl="7" indent="-317500" algn="ctr">
              <a:lnSpc>
                <a:spcPct val="115000"/>
              </a:lnSpc>
              <a:spcBef>
                <a:spcPts val="1600"/>
              </a:spcBef>
              <a:spcAft>
                <a:spcPts val="0"/>
              </a:spcAft>
              <a:buSzPts val="1400"/>
              <a:buChar char="○"/>
              <a:defRPr/>
            </a:lvl8pPr>
            <a:lvl9pPr marL="4114800" lvl="8" indent="-317500" algn="ctr">
              <a:lnSpc>
                <a:spcPct val="115000"/>
              </a:lnSpc>
              <a:spcBef>
                <a:spcPts val="1600"/>
              </a:spcBef>
              <a:spcAft>
                <a:spcPts val="1600"/>
              </a:spcAft>
              <a:buSzPts val="1400"/>
              <a:buChar char="■"/>
              <a:defRPr/>
            </a:lvl9pPr>
          </a:lstStyle>
          <a:p>
            <a:endParaRPr/>
          </a:p>
        </p:txBody>
      </p:sp>
      <p:sp>
        <p:nvSpPr>
          <p:cNvPr id="49" name="Google Shape;49;p35"/>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24"/>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7" name="Google Shape;7;p24"/>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1600"/>
              </a:spcBef>
              <a:spcAft>
                <a:spcPts val="160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8" name="Google Shape;8;p2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29.xml"/><Relationship Id="rId1" Type="http://schemas.openxmlformats.org/officeDocument/2006/relationships/slideLayout" Target="../slideLayouts/slideLayout1.xml"/><Relationship Id="rId4" Type="http://schemas.microsoft.com/office/2007/relationships/hdphoto" Target="../media/hdphoto1.wdp"/></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sp>
        <p:nvSpPr>
          <p:cNvPr id="54" name="Google Shape;54;p1"/>
          <p:cNvSpPr txBox="1">
            <a:spLocks noGrp="1"/>
          </p:cNvSpPr>
          <p:nvPr>
            <p:ph type="ctrTitle"/>
          </p:nvPr>
        </p:nvSpPr>
        <p:spPr>
          <a:xfrm>
            <a:off x="311700" y="2072989"/>
            <a:ext cx="8520600" cy="2052600"/>
          </a:xfrm>
          <a:prstGeom prst="rect">
            <a:avLst/>
          </a:prstGeom>
          <a:noFill/>
          <a:ln>
            <a:noFill/>
          </a:ln>
        </p:spPr>
        <p:txBody>
          <a:bodyPr spcFirstLastPara="1" wrap="square" lIns="91425" tIns="91425" rIns="91425" bIns="91425" anchor="b" anchorCtr="0">
            <a:noAutofit/>
          </a:bodyPr>
          <a:lstStyle/>
          <a:p>
            <a:pPr marL="0" lvl="0" indent="0" algn="ctr" rtl="0">
              <a:lnSpc>
                <a:spcPct val="100000"/>
              </a:lnSpc>
              <a:spcBef>
                <a:spcPts val="0"/>
              </a:spcBef>
              <a:spcAft>
                <a:spcPts val="0"/>
              </a:spcAft>
              <a:buSzPts val="5200"/>
              <a:buNone/>
            </a:pPr>
            <a:r>
              <a:rPr lang="en-GB" dirty="0">
                <a:latin typeface="Source Sans Pro"/>
                <a:ea typeface="Source Sans Pro"/>
                <a:cs typeface="Source Sans Pro"/>
                <a:sym typeface="Source Sans Pro"/>
              </a:rPr>
              <a:t>Year 1</a:t>
            </a:r>
            <a:endParaRPr dirty="0">
              <a:latin typeface="Source Sans Pro"/>
              <a:ea typeface="Source Sans Pro"/>
              <a:cs typeface="Source Sans Pro"/>
              <a:sym typeface="Source Sans Pro"/>
            </a:endParaRPr>
          </a:p>
          <a:p>
            <a:pPr marL="0" lvl="0" indent="0" algn="ctr" rtl="0">
              <a:lnSpc>
                <a:spcPct val="100000"/>
              </a:lnSpc>
              <a:spcBef>
                <a:spcPts val="0"/>
              </a:spcBef>
              <a:spcAft>
                <a:spcPts val="0"/>
              </a:spcAft>
              <a:buSzPts val="5200"/>
              <a:buNone/>
            </a:pPr>
            <a:r>
              <a:rPr lang="en-GB" dirty="0">
                <a:latin typeface="Source Sans Pro"/>
                <a:ea typeface="Source Sans Pro"/>
                <a:cs typeface="Source Sans Pro"/>
                <a:sym typeface="Source Sans Pro"/>
              </a:rPr>
              <a:t>PSHE &amp; RSE Curriculum </a:t>
            </a:r>
            <a:br>
              <a:rPr lang="en-GB" dirty="0">
                <a:latin typeface="Source Sans Pro"/>
                <a:ea typeface="Source Sans Pro"/>
                <a:cs typeface="Source Sans Pro"/>
                <a:sym typeface="Source Sans Pro"/>
              </a:rPr>
            </a:br>
            <a:endParaRPr dirty="0">
              <a:latin typeface="Source Sans Pro"/>
              <a:ea typeface="Source Sans Pro"/>
              <a:cs typeface="Source Sans Pro"/>
              <a:sym typeface="Source Sans Pro"/>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58"/>
        <p:cNvGrpSpPr/>
        <p:nvPr/>
      </p:nvGrpSpPr>
      <p:grpSpPr>
        <a:xfrm>
          <a:off x="0" y="0"/>
          <a:ext cx="0" cy="0"/>
          <a:chOff x="0" y="0"/>
          <a:chExt cx="0" cy="0"/>
        </a:xfrm>
      </p:grpSpPr>
      <p:graphicFrame>
        <p:nvGraphicFramePr>
          <p:cNvPr id="59" name="Google Shape;59;p2"/>
          <p:cNvGraphicFramePr/>
          <p:nvPr>
            <p:extLst>
              <p:ext uri="{D42A27DB-BD31-4B8C-83A1-F6EECF244321}">
                <p14:modId xmlns:p14="http://schemas.microsoft.com/office/powerpoint/2010/main" val="4105692806"/>
              </p:ext>
            </p:extLst>
          </p:nvPr>
        </p:nvGraphicFramePr>
        <p:xfrm>
          <a:off x="253838" y="1022350"/>
          <a:ext cx="8636325" cy="2647700"/>
        </p:xfrm>
        <a:graphic>
          <a:graphicData uri="http://schemas.openxmlformats.org/drawingml/2006/table">
            <a:tbl>
              <a:tblPr>
                <a:noFill/>
                <a:tableStyleId>{46087CFC-5693-468C-86B8-8A44AA509D65}</a:tableStyleId>
              </a:tblPr>
              <a:tblGrid>
                <a:gridCol w="8636325">
                  <a:extLst>
                    <a:ext uri="{9D8B030D-6E8A-4147-A177-3AD203B41FA5}">
                      <a16:colId xmlns:a16="http://schemas.microsoft.com/office/drawing/2014/main" val="20000"/>
                    </a:ext>
                  </a:extLst>
                </a:gridCol>
              </a:tblGrid>
              <a:tr h="845950">
                <a:tc>
                  <a:txBody>
                    <a:bodyPr/>
                    <a:lstStyle/>
                    <a:p>
                      <a:pPr marL="0" marR="0" lvl="0" indent="0" algn="ctr" rtl="0">
                        <a:lnSpc>
                          <a:spcPct val="100000"/>
                        </a:lnSpc>
                        <a:spcBef>
                          <a:spcPts val="0"/>
                        </a:spcBef>
                        <a:spcAft>
                          <a:spcPts val="0"/>
                        </a:spcAft>
                        <a:buClr>
                          <a:srgbClr val="000000"/>
                        </a:buClr>
                        <a:buSzPts val="2200"/>
                        <a:buFont typeface="Arial"/>
                        <a:buNone/>
                      </a:pPr>
                      <a:r>
                        <a:rPr lang="en-GB" sz="2200" u="none" strike="noStrike" cap="none" dirty="0">
                          <a:latin typeface="Source Sans Pro"/>
                          <a:ea typeface="Source Sans Pro"/>
                          <a:cs typeface="Source Sans Pro"/>
                          <a:sym typeface="Source Sans Pro"/>
                        </a:rPr>
                        <a:t>Whole-school definition of PSHE</a:t>
                      </a:r>
                      <a:endParaRPr sz="2200" u="none" strike="noStrike" cap="none" dirty="0">
                        <a:latin typeface="Source Sans Pro"/>
                        <a:ea typeface="Source Sans Pro"/>
                        <a:cs typeface="Source Sans Pro"/>
                        <a:sym typeface="Source Sans Pro"/>
                      </a:endParaRPr>
                    </a:p>
                  </a:txBody>
                  <a:tcPr marL="91425" marR="91425" marT="91425" marB="91425" anchor="ctr">
                    <a:lnL w="19050" cap="flat" cmpd="sng">
                      <a:solidFill>
                        <a:srgbClr val="000000"/>
                      </a:solidFill>
                      <a:prstDash val="solid"/>
                      <a:round/>
                      <a:headEnd type="none" w="sm" len="sm"/>
                      <a:tailEnd type="none" w="sm" len="sm"/>
                    </a:lnL>
                    <a:lnR w="19050" cap="flat" cmpd="sng">
                      <a:solidFill>
                        <a:srgbClr val="000000"/>
                      </a:solidFill>
                      <a:prstDash val="solid"/>
                      <a:round/>
                      <a:headEnd type="none" w="sm" len="sm"/>
                      <a:tailEnd type="none" w="sm" len="sm"/>
                    </a:lnR>
                    <a:lnT w="19050" cap="flat" cmpd="sng">
                      <a:solidFill>
                        <a:srgbClr val="000000"/>
                      </a:solidFill>
                      <a:prstDash val="solid"/>
                      <a:round/>
                      <a:headEnd type="none" w="sm" len="sm"/>
                      <a:tailEnd type="none" w="sm" len="sm"/>
                    </a:lnT>
                    <a:lnB w="19050" cap="flat" cmpd="sng">
                      <a:solidFill>
                        <a:srgbClr val="000000"/>
                      </a:solidFill>
                      <a:prstDash val="solid"/>
                      <a:round/>
                      <a:headEnd type="none" w="sm" len="sm"/>
                      <a:tailEnd type="none" w="sm" len="sm"/>
                    </a:lnB>
                  </a:tcPr>
                </a:tc>
                <a:extLst>
                  <a:ext uri="{0D108BD9-81ED-4DB2-BD59-A6C34878D82A}">
                    <a16:rowId xmlns:a16="http://schemas.microsoft.com/office/drawing/2014/main" val="10000"/>
                  </a:ext>
                </a:extLst>
              </a:tr>
              <a:tr h="1801750">
                <a:tc>
                  <a:txBody>
                    <a:bodyPr/>
                    <a:lstStyle/>
                    <a:p>
                      <a:pPr lvl="0" algn="ctr">
                        <a:lnSpc>
                          <a:spcPct val="107916"/>
                        </a:lnSpc>
                        <a:buClr>
                          <a:srgbClr val="000000"/>
                        </a:buClr>
                        <a:buSzPts val="1700"/>
                      </a:pPr>
                      <a:r>
                        <a:rPr lang="en-GB" sz="2000" b="1" dirty="0">
                          <a:solidFill>
                            <a:schemeClr val="dk1"/>
                          </a:solidFill>
                          <a:highlight>
                            <a:srgbClr val="FFFFFF"/>
                          </a:highlight>
                          <a:latin typeface="Source Sans Pro" panose="020B0503030403020204" pitchFamily="34" charset="0"/>
                          <a:ea typeface="Source Sans Pro" panose="020B0503030403020204" pitchFamily="34" charset="0"/>
                          <a:cs typeface="Source Sans Pro"/>
                          <a:sym typeface="Source Sans Pro"/>
                        </a:rPr>
                        <a:t>PSHE</a:t>
                      </a:r>
                      <a:r>
                        <a:rPr lang="en-GB" sz="2000" dirty="0">
                          <a:solidFill>
                            <a:schemeClr val="dk1"/>
                          </a:solidFill>
                          <a:highlight>
                            <a:srgbClr val="FFFFFF"/>
                          </a:highlight>
                          <a:latin typeface="Source Sans Pro" panose="020B0503030403020204" pitchFamily="34" charset="0"/>
                          <a:ea typeface="Source Sans Pro" panose="020B0503030403020204" pitchFamily="34" charset="0"/>
                          <a:cs typeface="Source Sans Pro"/>
                          <a:sym typeface="Source Sans Pro"/>
                        </a:rPr>
                        <a:t> is the study of how we can learn to stay healthy, safe and prepare for our futures in modern day Britain.</a:t>
                      </a:r>
                      <a:endParaRPr lang="en-US" sz="2000" dirty="0">
                        <a:highlight>
                          <a:srgbClr val="FFFFFF"/>
                        </a:highlight>
                        <a:latin typeface="Source Sans Pro" panose="020B0503030403020204" pitchFamily="34" charset="0"/>
                        <a:ea typeface="Source Sans Pro" panose="020B0503030403020204" pitchFamily="34" charset="0"/>
                      </a:endParaRPr>
                    </a:p>
                  </a:txBody>
                  <a:tcPr marL="91425" marR="91425" marT="91425" marB="91425" anchor="ctr">
                    <a:lnL w="19050" cap="flat" cmpd="sng">
                      <a:solidFill>
                        <a:srgbClr val="000000"/>
                      </a:solidFill>
                      <a:prstDash val="solid"/>
                      <a:round/>
                      <a:headEnd type="none" w="sm" len="sm"/>
                      <a:tailEnd type="none" w="sm" len="sm"/>
                    </a:lnL>
                    <a:lnR w="19050" cap="flat" cmpd="sng">
                      <a:solidFill>
                        <a:srgbClr val="000000"/>
                      </a:solidFill>
                      <a:prstDash val="solid"/>
                      <a:round/>
                      <a:headEnd type="none" w="sm" len="sm"/>
                      <a:tailEnd type="none" w="sm" len="sm"/>
                    </a:lnR>
                    <a:lnT w="19050" cap="flat" cmpd="sng">
                      <a:solidFill>
                        <a:srgbClr val="000000"/>
                      </a:solidFill>
                      <a:prstDash val="solid"/>
                      <a:round/>
                      <a:headEnd type="none" w="sm" len="sm"/>
                      <a:tailEnd type="none" w="sm" len="sm"/>
                    </a:lnT>
                    <a:lnB w="19050" cap="flat" cmpd="sng">
                      <a:solidFill>
                        <a:srgbClr val="000000"/>
                      </a:solidFill>
                      <a:prstDash val="solid"/>
                      <a:round/>
                      <a:headEnd type="none" w="sm" len="sm"/>
                      <a:tailEnd type="none" w="sm" len="sm"/>
                    </a:lnB>
                  </a:tcPr>
                </a:tc>
                <a:extLst>
                  <a:ext uri="{0D108BD9-81ED-4DB2-BD59-A6C34878D82A}">
                    <a16:rowId xmlns:a16="http://schemas.microsoft.com/office/drawing/2014/main" val="10001"/>
                  </a:ext>
                </a:extLst>
              </a:tr>
            </a:tbl>
          </a:graphicData>
        </a:graphic>
      </p:graphicFrame>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63"/>
        <p:cNvGrpSpPr/>
        <p:nvPr/>
      </p:nvGrpSpPr>
      <p:grpSpPr>
        <a:xfrm>
          <a:off x="0" y="0"/>
          <a:ext cx="0" cy="0"/>
          <a:chOff x="0" y="0"/>
          <a:chExt cx="0" cy="0"/>
        </a:xfrm>
      </p:grpSpPr>
      <p:graphicFrame>
        <p:nvGraphicFramePr>
          <p:cNvPr id="64" name="Google Shape;64;p3"/>
          <p:cNvGraphicFramePr/>
          <p:nvPr>
            <p:extLst>
              <p:ext uri="{D42A27DB-BD31-4B8C-83A1-F6EECF244321}">
                <p14:modId xmlns:p14="http://schemas.microsoft.com/office/powerpoint/2010/main" val="199169006"/>
              </p:ext>
            </p:extLst>
          </p:nvPr>
        </p:nvGraphicFramePr>
        <p:xfrm>
          <a:off x="417986" y="419240"/>
          <a:ext cx="8308027" cy="3544400"/>
        </p:xfrm>
        <a:graphic>
          <a:graphicData uri="http://schemas.openxmlformats.org/drawingml/2006/table">
            <a:tbl>
              <a:tblPr>
                <a:noFill/>
                <a:tableStyleId>{46087CFC-5693-468C-86B8-8A44AA509D65}</a:tableStyleId>
              </a:tblPr>
              <a:tblGrid>
                <a:gridCol w="1221400">
                  <a:extLst>
                    <a:ext uri="{9D8B030D-6E8A-4147-A177-3AD203B41FA5}">
                      <a16:colId xmlns:a16="http://schemas.microsoft.com/office/drawing/2014/main" val="20000"/>
                    </a:ext>
                  </a:extLst>
                </a:gridCol>
                <a:gridCol w="2928798">
                  <a:extLst>
                    <a:ext uri="{9D8B030D-6E8A-4147-A177-3AD203B41FA5}">
                      <a16:colId xmlns:a16="http://schemas.microsoft.com/office/drawing/2014/main" val="20001"/>
                    </a:ext>
                  </a:extLst>
                </a:gridCol>
                <a:gridCol w="1669011">
                  <a:extLst>
                    <a:ext uri="{9D8B030D-6E8A-4147-A177-3AD203B41FA5}">
                      <a16:colId xmlns:a16="http://schemas.microsoft.com/office/drawing/2014/main" val="3507464728"/>
                    </a:ext>
                  </a:extLst>
                </a:gridCol>
                <a:gridCol w="2488818">
                  <a:extLst>
                    <a:ext uri="{9D8B030D-6E8A-4147-A177-3AD203B41FA5}">
                      <a16:colId xmlns:a16="http://schemas.microsoft.com/office/drawing/2014/main" val="978649585"/>
                    </a:ext>
                  </a:extLst>
                </a:gridCol>
              </a:tblGrid>
              <a:tr h="882200">
                <a:tc gridSpan="4">
                  <a:txBody>
                    <a:bodyPr/>
                    <a:lstStyle/>
                    <a:p>
                      <a:pPr marL="0" marR="0" lvl="0" indent="0" algn="ctr" rtl="0">
                        <a:lnSpc>
                          <a:spcPct val="100000"/>
                        </a:lnSpc>
                        <a:spcBef>
                          <a:spcPts val="0"/>
                        </a:spcBef>
                        <a:spcAft>
                          <a:spcPts val="0"/>
                        </a:spcAft>
                        <a:buClr>
                          <a:srgbClr val="000000"/>
                        </a:buClr>
                        <a:buSzPts val="2100"/>
                        <a:buFont typeface="Arial"/>
                        <a:buNone/>
                      </a:pPr>
                      <a:r>
                        <a:rPr lang="en-GB" sz="2100" u="none" strike="noStrike" cap="none" dirty="0">
                          <a:solidFill>
                            <a:schemeClr val="dk1"/>
                          </a:solidFill>
                          <a:latin typeface="Source Sans Pro"/>
                          <a:ea typeface="Source Sans Pro"/>
                          <a:cs typeface="Source Sans Pro"/>
                          <a:sym typeface="Source Sans Pro"/>
                        </a:rPr>
                        <a:t>Year 1 Overview </a:t>
                      </a:r>
                      <a:endParaRPr sz="2100" u="none" strike="noStrike" cap="none" dirty="0">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887400">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latin typeface="Source Sans Pro"/>
                          <a:ea typeface="Source Sans Pro"/>
                          <a:cs typeface="Source Sans Pro"/>
                          <a:sym typeface="Source Sans Pro"/>
                        </a:rPr>
                        <a:t>Block 1 </a:t>
                      </a:r>
                      <a:endParaRPr sz="1400" u="none" strike="noStrike" cap="none" dirty="0">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r>
                        <a:rPr lang="en-GB" sz="1400" u="none" strike="noStrike" cap="none" dirty="0">
                          <a:latin typeface="Source Sans Pro"/>
                          <a:ea typeface="Source Sans Pro"/>
                          <a:cs typeface="Source Sans Pro"/>
                          <a:sym typeface="Source Sans Pro"/>
                        </a:rPr>
                        <a:t>Family and Relationships</a:t>
                      </a:r>
                      <a:endParaRPr sz="1400" u="none" strike="noStrike" cap="none" dirty="0">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defTabSz="914400" rtl="0" eaLnBrk="1" fontAlgn="auto" latinLnBrk="0" hangingPunct="1">
                        <a:lnSpc>
                          <a:spcPct val="100000"/>
                        </a:lnSpc>
                        <a:spcBef>
                          <a:spcPts val="0"/>
                        </a:spcBef>
                        <a:spcAft>
                          <a:spcPts val="0"/>
                        </a:spcAft>
                        <a:buClr>
                          <a:srgbClr val="000000"/>
                        </a:buClr>
                        <a:buSzPts val="1400"/>
                        <a:buFont typeface="Arial"/>
                        <a:buNone/>
                        <a:tabLst/>
                        <a:defRPr/>
                      </a:pPr>
                      <a:r>
                        <a:rPr lang="en-GB" sz="1400" u="none" strike="noStrike" cap="none" dirty="0">
                          <a:latin typeface="Source Sans Pro"/>
                          <a:ea typeface="Source Sans Pro"/>
                          <a:cs typeface="Source Sans Pro"/>
                          <a:sym typeface="Source Sans Pro"/>
                        </a:rPr>
                        <a:t>Block 4</a:t>
                      </a:r>
                    </a:p>
                  </a:txBody>
                  <a:tcPr marL="91425" marR="91425" marT="91425" marB="91425" anchor="ctr">
                    <a:lnL w="9525" cap="flat" cmpd="sng" algn="ctr">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r>
                        <a:rPr lang="en-GB" sz="1400" u="none" strike="noStrike" cap="none" dirty="0">
                          <a:latin typeface="Source Sans Pro"/>
                          <a:ea typeface="Source Sans Pro"/>
                          <a:cs typeface="Source Sans Pro"/>
                          <a:sym typeface="Source Sans Pro"/>
                        </a:rPr>
                        <a:t>Citizenship</a:t>
                      </a:r>
                      <a:endParaRPr sz="1400" u="none" strike="noStrike" cap="none" dirty="0">
                        <a:latin typeface="Source Sans Pro"/>
                        <a:ea typeface="Source Sans Pro"/>
                        <a:cs typeface="Source Sans Pro"/>
                        <a:sym typeface="Source Sans Pro"/>
                      </a:endParaRPr>
                    </a:p>
                  </a:txBody>
                  <a:tcPr marL="91425" marR="91425" marT="91425" marB="91425" anchor="ctr">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extLst>
                  <a:ext uri="{0D108BD9-81ED-4DB2-BD59-A6C34878D82A}">
                    <a16:rowId xmlns:a16="http://schemas.microsoft.com/office/drawing/2014/main" val="10001"/>
                  </a:ext>
                </a:extLst>
              </a:tr>
              <a:tr h="887400">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latin typeface="Source Sans Pro"/>
                          <a:ea typeface="Source Sans Pro"/>
                          <a:cs typeface="Source Sans Pro"/>
                          <a:sym typeface="Source Sans Pro"/>
                        </a:rPr>
                        <a:t>Block 2</a:t>
                      </a:r>
                      <a:endParaRPr sz="1400" u="none" strike="noStrike" cap="none" dirty="0">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r>
                        <a:rPr lang="en-GB" sz="1400" u="none" strike="noStrike" cap="none" dirty="0">
                          <a:latin typeface="Source Sans Pro"/>
                          <a:ea typeface="Source Sans Pro"/>
                          <a:cs typeface="Source Sans Pro"/>
                          <a:sym typeface="Source Sans Pro"/>
                        </a:rPr>
                        <a:t>Health and Wellbeing</a:t>
                      </a:r>
                      <a:endParaRPr sz="1400" u="none" strike="noStrike" cap="none" dirty="0">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defTabSz="914400" rtl="0" eaLnBrk="1" fontAlgn="auto" latinLnBrk="0" hangingPunct="1">
                        <a:lnSpc>
                          <a:spcPct val="100000"/>
                        </a:lnSpc>
                        <a:spcBef>
                          <a:spcPts val="0"/>
                        </a:spcBef>
                        <a:spcAft>
                          <a:spcPts val="0"/>
                        </a:spcAft>
                        <a:buClr>
                          <a:srgbClr val="000000"/>
                        </a:buClr>
                        <a:buSzPts val="1400"/>
                        <a:buFont typeface="Arial"/>
                        <a:buNone/>
                        <a:tabLst/>
                        <a:defRPr/>
                      </a:pPr>
                      <a:r>
                        <a:rPr lang="en-GB" sz="1400" u="none" strike="noStrike" cap="none" dirty="0">
                          <a:latin typeface="Source Sans Pro"/>
                          <a:ea typeface="Source Sans Pro"/>
                          <a:cs typeface="Source Sans Pro"/>
                          <a:sym typeface="Source Sans Pro"/>
                        </a:rPr>
                        <a:t>Block 5</a:t>
                      </a:r>
                    </a:p>
                  </a:txBody>
                  <a:tcPr marL="91425" marR="91425" marT="91425" marB="91425" anchor="ctr">
                    <a:lnL w="9525" cap="flat" cmpd="sng" algn="ctr">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r>
                        <a:rPr lang="en-GB" sz="1400" u="none" strike="noStrike" cap="none" dirty="0">
                          <a:latin typeface="Source Sans Pro"/>
                          <a:ea typeface="Source Sans Pro"/>
                          <a:cs typeface="Source Sans Pro"/>
                          <a:sym typeface="Source Sans Pro"/>
                        </a:rPr>
                        <a:t>Economic Wellbeing</a:t>
                      </a:r>
                      <a:endParaRPr sz="1400" u="none" strike="noStrike" cap="none" dirty="0">
                        <a:latin typeface="Source Sans Pro"/>
                        <a:ea typeface="Source Sans Pro"/>
                        <a:cs typeface="Source Sans Pro"/>
                        <a:sym typeface="Source Sans Pro"/>
                      </a:endParaRPr>
                    </a:p>
                  </a:txBody>
                  <a:tcPr marL="91425" marR="91425" marT="91425" marB="91425" anchor="ctr">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extLst>
                  <a:ext uri="{0D108BD9-81ED-4DB2-BD59-A6C34878D82A}">
                    <a16:rowId xmlns:a16="http://schemas.microsoft.com/office/drawing/2014/main" val="10002"/>
                  </a:ext>
                </a:extLst>
              </a:tr>
              <a:tr h="887400">
                <a:tc>
                  <a:txBody>
                    <a:bodyPr/>
                    <a:lstStyle/>
                    <a:p>
                      <a:pPr marL="0" marR="0" lvl="0" indent="0" algn="ctr" defTabSz="914400" rtl="0" eaLnBrk="1" fontAlgn="auto" latinLnBrk="0" hangingPunct="1">
                        <a:lnSpc>
                          <a:spcPct val="100000"/>
                        </a:lnSpc>
                        <a:spcBef>
                          <a:spcPts val="0"/>
                        </a:spcBef>
                        <a:spcAft>
                          <a:spcPts val="0"/>
                        </a:spcAft>
                        <a:buClr>
                          <a:srgbClr val="000000"/>
                        </a:buClr>
                        <a:buSzPts val="1400"/>
                        <a:buFont typeface="Arial"/>
                        <a:buNone/>
                        <a:tabLst/>
                        <a:defRPr/>
                      </a:pPr>
                      <a:r>
                        <a:rPr lang="en-GB" sz="1400" u="none" strike="noStrike" cap="none" dirty="0">
                          <a:latin typeface="Source Sans Pro"/>
                          <a:ea typeface="Source Sans Pro"/>
                          <a:cs typeface="Source Sans Pro"/>
                          <a:sym typeface="Source Sans Pro"/>
                        </a:rPr>
                        <a:t>Block 3</a:t>
                      </a: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r>
                        <a:rPr lang="en-GB" sz="1400" u="none" strike="noStrike" cap="none" dirty="0">
                          <a:latin typeface="Source Sans Pro"/>
                          <a:ea typeface="Source Sans Pro"/>
                          <a:cs typeface="Source Sans Pro"/>
                          <a:sym typeface="Source Sans Pro"/>
                        </a:rPr>
                        <a:t>Safety and the Changing Body</a:t>
                      </a:r>
                      <a:endParaRPr sz="1400" u="none" strike="noStrike" cap="none" dirty="0">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ctr" defTabSz="914400" rtl="0" eaLnBrk="1" fontAlgn="auto" latinLnBrk="0" hangingPunct="1">
                        <a:lnSpc>
                          <a:spcPct val="100000"/>
                        </a:lnSpc>
                        <a:spcBef>
                          <a:spcPts val="0"/>
                        </a:spcBef>
                        <a:spcAft>
                          <a:spcPts val="0"/>
                        </a:spcAft>
                        <a:buClr>
                          <a:srgbClr val="000000"/>
                        </a:buClr>
                        <a:buSzPts val="1400"/>
                        <a:buFont typeface="Arial"/>
                        <a:buNone/>
                        <a:tabLst/>
                        <a:defRPr/>
                      </a:pPr>
                      <a:r>
                        <a:rPr lang="en-GB" sz="1400" u="none" strike="noStrike" cap="none" dirty="0">
                          <a:latin typeface="Source Sans Pro"/>
                          <a:ea typeface="Source Sans Pro"/>
                          <a:cs typeface="Source Sans Pro"/>
                          <a:sym typeface="Source Sans Pro"/>
                        </a:rPr>
                        <a:t>Block 6</a:t>
                      </a:r>
                    </a:p>
                  </a:txBody>
                  <a:tcPr marL="91425" marR="91425" marT="91425" marB="91425" anchor="ctr">
                    <a:lnL w="9525" cap="flat" cmpd="sng" algn="ctr">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400"/>
                        <a:buFont typeface="Arial"/>
                        <a:buNone/>
                      </a:pPr>
                      <a:r>
                        <a:rPr lang="en-GB" sz="1400" u="none" strike="noStrike" cap="none" dirty="0">
                          <a:latin typeface="Source Sans Pro"/>
                          <a:ea typeface="Source Sans Pro"/>
                          <a:cs typeface="Source Sans Pro"/>
                          <a:sym typeface="Source Sans Pro"/>
                        </a:rPr>
                        <a:t>Transition &amp; Emotional Literacy</a:t>
                      </a:r>
                      <a:endParaRPr sz="1400" u="none" strike="noStrike" cap="none" dirty="0">
                        <a:latin typeface="Source Sans Pro"/>
                        <a:ea typeface="Source Sans Pro"/>
                        <a:cs typeface="Source Sans Pro"/>
                        <a:sym typeface="Source Sans Pro"/>
                      </a:endParaRPr>
                    </a:p>
                  </a:txBody>
                  <a:tcPr marL="91425" marR="91425" marT="91425" marB="91425" anchor="ctr">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extLst>
                  <a:ext uri="{0D108BD9-81ED-4DB2-BD59-A6C34878D82A}">
                    <a16:rowId xmlns:a16="http://schemas.microsoft.com/office/drawing/2014/main" val="10003"/>
                  </a:ext>
                </a:extLst>
              </a:tr>
            </a:tbl>
          </a:graphicData>
        </a:graphic>
      </p:graphicFrame>
      <p:sp>
        <p:nvSpPr>
          <p:cNvPr id="2" name="TextBox 1">
            <a:extLst>
              <a:ext uri="{FF2B5EF4-FFF2-40B4-BE49-F238E27FC236}">
                <a16:creationId xmlns:a16="http://schemas.microsoft.com/office/drawing/2014/main" id="{2645A650-C24E-4F09-82A8-E179E385A32F}"/>
              </a:ext>
            </a:extLst>
          </p:cNvPr>
          <p:cNvSpPr txBox="1"/>
          <p:nvPr/>
        </p:nvSpPr>
        <p:spPr>
          <a:xfrm>
            <a:off x="408791" y="4538182"/>
            <a:ext cx="5809129" cy="307777"/>
          </a:xfrm>
          <a:prstGeom prst="rect">
            <a:avLst/>
          </a:prstGeom>
          <a:noFill/>
        </p:spPr>
        <p:txBody>
          <a:bodyPr wrap="square" rtlCol="0">
            <a:spAutoFit/>
          </a:bodyPr>
          <a:lstStyle/>
          <a:p>
            <a:r>
              <a:rPr lang="en-GB" b="1" dirty="0">
                <a:latin typeface="Source Sans Pro" panose="020B0503030403020204" pitchFamily="34" charset="0"/>
                <a:ea typeface="Source Sans Pro" panose="020B0503030403020204" pitchFamily="34" charset="0"/>
              </a:rPr>
              <a:t>Please note, anything highlighted in </a:t>
            </a:r>
            <a:r>
              <a:rPr lang="en-GB" b="1" dirty="0">
                <a:solidFill>
                  <a:srgbClr val="FF0000"/>
                </a:solidFill>
                <a:latin typeface="Source Sans Pro" panose="020B0503030403020204" pitchFamily="34" charset="0"/>
                <a:ea typeface="Source Sans Pro" panose="020B0503030403020204" pitchFamily="34" charset="0"/>
              </a:rPr>
              <a:t>red </a:t>
            </a:r>
            <a:r>
              <a:rPr lang="en-GB" b="1" dirty="0">
                <a:solidFill>
                  <a:schemeClr val="tx1"/>
                </a:solidFill>
                <a:latin typeface="Source Sans Pro" panose="020B0503030403020204" pitchFamily="34" charset="0"/>
                <a:ea typeface="Source Sans Pro" panose="020B0503030403020204" pitchFamily="34" charset="0"/>
              </a:rPr>
              <a:t>is statutory guidance.</a:t>
            </a:r>
            <a:endParaRPr lang="en-US" b="1" dirty="0">
              <a:solidFill>
                <a:srgbClr val="FF0000"/>
              </a:solidFill>
              <a:latin typeface="Source Sans Pro" panose="020B0503030403020204" pitchFamily="34" charset="0"/>
              <a:ea typeface="Source Sans Pro" panose="020B0503030403020204" pitchFamily="34"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CCCCCC"/>
        </a:solidFill>
        <a:effectLst/>
      </p:bgPr>
    </p:bg>
    <p:spTree>
      <p:nvGrpSpPr>
        <p:cNvPr id="1" name="Shape 68"/>
        <p:cNvGrpSpPr/>
        <p:nvPr/>
      </p:nvGrpSpPr>
      <p:grpSpPr>
        <a:xfrm>
          <a:off x="0" y="0"/>
          <a:ext cx="0" cy="0"/>
          <a:chOff x="0" y="0"/>
          <a:chExt cx="0" cy="0"/>
        </a:xfrm>
      </p:grpSpPr>
      <p:sp>
        <p:nvSpPr>
          <p:cNvPr id="69" name="Google Shape;69;p4"/>
          <p:cNvSpPr txBox="1">
            <a:spLocks noGrp="1"/>
          </p:cNvSpPr>
          <p:nvPr>
            <p:ph type="ctrTitle"/>
          </p:nvPr>
        </p:nvSpPr>
        <p:spPr>
          <a:xfrm>
            <a:off x="311700" y="1130850"/>
            <a:ext cx="8520600" cy="2881800"/>
          </a:xfrm>
          <a:prstGeom prst="rect">
            <a:avLst/>
          </a:prstGeom>
          <a:solidFill>
            <a:srgbClr val="FFFFFF"/>
          </a:solidFill>
          <a:ln w="19050"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lnSpc>
                <a:spcPct val="100000"/>
              </a:lnSpc>
              <a:spcBef>
                <a:spcPts val="0"/>
              </a:spcBef>
              <a:spcAft>
                <a:spcPts val="0"/>
              </a:spcAft>
              <a:buSzPts val="5200"/>
              <a:buNone/>
            </a:pPr>
            <a:r>
              <a:rPr lang="en-GB" sz="3600" dirty="0">
                <a:latin typeface="Source Sans Pro"/>
                <a:ea typeface="Source Sans Pro"/>
                <a:cs typeface="Source Sans Pro"/>
                <a:sym typeface="Source Sans Pro"/>
              </a:rPr>
              <a:t>Block 1</a:t>
            </a:r>
            <a:br>
              <a:rPr lang="en-GB" sz="3600" dirty="0">
                <a:latin typeface="Source Sans Pro"/>
                <a:ea typeface="Source Sans Pro"/>
                <a:cs typeface="Source Sans Pro"/>
                <a:sym typeface="Source Sans Pro"/>
              </a:rPr>
            </a:br>
            <a:r>
              <a:rPr lang="en-GB" sz="3600" dirty="0">
                <a:solidFill>
                  <a:schemeClr val="bg1">
                    <a:lumMod val="50000"/>
                  </a:schemeClr>
                </a:solidFill>
                <a:latin typeface="Source Sans Pro"/>
                <a:ea typeface="Source Sans Pro"/>
                <a:cs typeface="Source Sans Pro"/>
                <a:sym typeface="Source Sans Pro"/>
              </a:rPr>
              <a:t>Family and Relationships</a:t>
            </a:r>
            <a:endParaRPr sz="3600" dirty="0">
              <a:solidFill>
                <a:schemeClr val="bg1">
                  <a:lumMod val="50000"/>
                </a:schemeClr>
              </a:solidFill>
              <a:latin typeface="Source Sans Pro"/>
              <a:ea typeface="Source Sans Pro"/>
              <a:cs typeface="Source Sans Pro"/>
              <a:sym typeface="Source Sans Pro"/>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256"/>
        <p:cNvGrpSpPr/>
        <p:nvPr/>
      </p:nvGrpSpPr>
      <p:grpSpPr>
        <a:xfrm>
          <a:off x="0" y="0"/>
          <a:ext cx="0" cy="0"/>
          <a:chOff x="0" y="0"/>
          <a:chExt cx="0" cy="0"/>
        </a:xfrm>
      </p:grpSpPr>
      <p:sp>
        <p:nvSpPr>
          <p:cNvPr id="257" name="Google Shape;257;p16"/>
          <p:cNvSpPr txBox="1">
            <a:spLocks noGrp="1"/>
          </p:cNvSpPr>
          <p:nvPr>
            <p:ph type="ctrTitle"/>
          </p:nvPr>
        </p:nvSpPr>
        <p:spPr>
          <a:xfrm>
            <a:off x="370316" y="811609"/>
            <a:ext cx="5631900" cy="3520281"/>
          </a:xfrm>
          <a:prstGeom prst="rect">
            <a:avLst/>
          </a:prstGeom>
          <a:solidFill>
            <a:srgbClr val="FFFFFF"/>
          </a:solidFill>
          <a:ln w="19050"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lnSpc>
                <a:spcPct val="100000"/>
              </a:lnSpc>
              <a:spcBef>
                <a:spcPts val="0"/>
              </a:spcBef>
              <a:spcAft>
                <a:spcPts val="0"/>
              </a:spcAft>
              <a:buSzPts val="5200"/>
              <a:buNone/>
            </a:pPr>
            <a:r>
              <a:rPr lang="en-GB" sz="3600" b="1" u="sng" dirty="0">
                <a:latin typeface="Source Sans Pro"/>
                <a:ea typeface="Source Sans Pro"/>
                <a:cs typeface="Source Sans Pro"/>
                <a:sym typeface="Source Sans Pro"/>
              </a:rPr>
              <a:t>The Big Ideas of PSHE:</a:t>
            </a:r>
            <a:br>
              <a:rPr lang="en-GB" sz="3600" dirty="0">
                <a:latin typeface="Source Sans Pro"/>
                <a:ea typeface="Source Sans Pro"/>
                <a:cs typeface="Source Sans Pro"/>
                <a:sym typeface="Source Sans Pro"/>
              </a:rPr>
            </a:br>
            <a:br>
              <a:rPr lang="en-GB" sz="3600" dirty="0">
                <a:latin typeface="Source Sans Pro"/>
                <a:ea typeface="Source Sans Pro"/>
                <a:cs typeface="Source Sans Pro"/>
                <a:sym typeface="Source Sans Pro"/>
              </a:rPr>
            </a:br>
            <a:r>
              <a:rPr lang="en-GB" sz="3600" u="sng" dirty="0">
                <a:latin typeface="Source Sans Pro"/>
                <a:ea typeface="Source Sans Pro"/>
                <a:cs typeface="Source Sans Pro"/>
                <a:sym typeface="Source Sans Pro"/>
              </a:rPr>
              <a:t>Family and Relationships</a:t>
            </a:r>
            <a:endParaRPr sz="3600" u="sng" dirty="0">
              <a:latin typeface="Source Sans Pro"/>
              <a:ea typeface="Source Sans Pro"/>
              <a:cs typeface="Source Sans Pro"/>
              <a:sym typeface="Source Sans Pro"/>
            </a:endParaRPr>
          </a:p>
          <a:p>
            <a:r>
              <a:rPr lang="en-GB" sz="2400" kern="1200" dirty="0">
                <a:solidFill>
                  <a:schemeClr val="tx1"/>
                </a:solidFill>
                <a:latin typeface="Source Sans Pro" panose="020B0503030403020204" pitchFamily="34" charset="0"/>
                <a:ea typeface="Source Sans Pro" panose="020B0503030403020204" pitchFamily="34" charset="0"/>
              </a:rPr>
              <a:t>To know the importance of strong and healthy relationships within our families and friendship groups and how we can develop and nurture those relationships.</a:t>
            </a:r>
            <a:br>
              <a:rPr lang="en-GB" sz="2800" kern="1200" dirty="0">
                <a:solidFill>
                  <a:schemeClr val="tx1"/>
                </a:solidFill>
              </a:rPr>
            </a:br>
            <a:endParaRPr lang="en-GB" sz="2800" kern="1200" dirty="0">
              <a:solidFill>
                <a:schemeClr val="tx1"/>
              </a:solidFill>
            </a:endParaRPr>
          </a:p>
        </p:txBody>
      </p:sp>
      <p:pic>
        <p:nvPicPr>
          <p:cNvPr id="4" name="Picture 3">
            <a:extLst>
              <a:ext uri="{FF2B5EF4-FFF2-40B4-BE49-F238E27FC236}">
                <a16:creationId xmlns:a16="http://schemas.microsoft.com/office/drawing/2014/main" id="{8E59D28F-76C8-4D21-8BA2-6E8FD305BD49}"/>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6275705" y="1208363"/>
            <a:ext cx="2688590" cy="2726771"/>
          </a:xfrm>
          <a:prstGeom prst="rect">
            <a:avLst/>
          </a:prstGeom>
        </p:spPr>
      </p:pic>
    </p:spTree>
    <p:extLst>
      <p:ext uri="{BB962C8B-B14F-4D97-AF65-F5344CB8AC3E}">
        <p14:creationId xmlns:p14="http://schemas.microsoft.com/office/powerpoint/2010/main" val="4250699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73"/>
        <p:cNvGrpSpPr/>
        <p:nvPr/>
      </p:nvGrpSpPr>
      <p:grpSpPr>
        <a:xfrm>
          <a:off x="0" y="0"/>
          <a:ext cx="0" cy="0"/>
          <a:chOff x="0" y="0"/>
          <a:chExt cx="0" cy="0"/>
        </a:xfrm>
      </p:grpSpPr>
      <p:graphicFrame>
        <p:nvGraphicFramePr>
          <p:cNvPr id="74" name="Google Shape;74;p5"/>
          <p:cNvGraphicFramePr/>
          <p:nvPr>
            <p:extLst>
              <p:ext uri="{D42A27DB-BD31-4B8C-83A1-F6EECF244321}">
                <p14:modId xmlns:p14="http://schemas.microsoft.com/office/powerpoint/2010/main" val="2616825596"/>
              </p:ext>
            </p:extLst>
          </p:nvPr>
        </p:nvGraphicFramePr>
        <p:xfrm>
          <a:off x="290850" y="317150"/>
          <a:ext cx="8642850" cy="3840395"/>
        </p:xfrm>
        <a:graphic>
          <a:graphicData uri="http://schemas.openxmlformats.org/drawingml/2006/table">
            <a:tbl>
              <a:tblPr>
                <a:noFill/>
                <a:tableStyleId>{46087CFC-5693-468C-86B8-8A44AA509D65}</a:tableStyleId>
              </a:tblPr>
              <a:tblGrid>
                <a:gridCol w="1477150">
                  <a:extLst>
                    <a:ext uri="{9D8B030D-6E8A-4147-A177-3AD203B41FA5}">
                      <a16:colId xmlns:a16="http://schemas.microsoft.com/office/drawing/2014/main" val="20000"/>
                    </a:ext>
                  </a:extLst>
                </a:gridCol>
                <a:gridCol w="7165700">
                  <a:extLst>
                    <a:ext uri="{9D8B030D-6E8A-4147-A177-3AD203B41FA5}">
                      <a16:colId xmlns:a16="http://schemas.microsoft.com/office/drawing/2014/main" val="20001"/>
                    </a:ext>
                  </a:extLst>
                </a:gridCol>
              </a:tblGrid>
              <a:tr h="914375">
                <a:tc>
                  <a:txBody>
                    <a:bodyPr/>
                    <a:lstStyle/>
                    <a:p>
                      <a:pPr marL="0" marR="0" lvl="0" indent="0" algn="ctr" rtl="0">
                        <a:lnSpc>
                          <a:spcPct val="100000"/>
                        </a:lnSpc>
                        <a:spcBef>
                          <a:spcPts val="0"/>
                        </a:spcBef>
                        <a:spcAft>
                          <a:spcPts val="0"/>
                        </a:spcAft>
                        <a:buClr>
                          <a:srgbClr val="000000"/>
                        </a:buClr>
                        <a:buSzPts val="1200"/>
                        <a:buFont typeface="Arial"/>
                        <a:buNone/>
                      </a:pPr>
                      <a:r>
                        <a:rPr lang="en-GB" sz="1200" b="1" u="none" strike="noStrike" cap="none" dirty="0">
                          <a:solidFill>
                            <a:srgbClr val="999999"/>
                          </a:solidFill>
                          <a:latin typeface="Source Sans Pro"/>
                          <a:ea typeface="Source Sans Pro"/>
                          <a:cs typeface="Source Sans Pro"/>
                          <a:sym typeface="Source Sans Pro"/>
                        </a:rPr>
                        <a:t>Year 1 Block 1</a:t>
                      </a:r>
                      <a:endParaRPr sz="1200" b="1" u="none" strike="noStrike" cap="none" dirty="0">
                        <a:solidFill>
                          <a:srgbClr val="999999"/>
                        </a:solidFill>
                        <a:latin typeface="Source Sans Pro"/>
                        <a:ea typeface="Source Sans Pro"/>
                        <a:cs typeface="Source Sans Pro"/>
                        <a:sym typeface="Source Sans Pro"/>
                      </a:endParaRPr>
                    </a:p>
                    <a:p>
                      <a:pPr marL="0" marR="0" lvl="0" indent="0" algn="ctr" rtl="0">
                        <a:lnSpc>
                          <a:spcPct val="100000"/>
                        </a:lnSpc>
                        <a:spcBef>
                          <a:spcPts val="0"/>
                        </a:spcBef>
                        <a:spcAft>
                          <a:spcPts val="0"/>
                        </a:spcAft>
                        <a:buClr>
                          <a:srgbClr val="000000"/>
                        </a:buClr>
                        <a:buSzPts val="1200"/>
                        <a:buFont typeface="Arial"/>
                        <a:buNone/>
                      </a:pPr>
                      <a:r>
                        <a:rPr lang="en-GB" sz="1200" u="none" strike="noStrike" cap="none" dirty="0">
                          <a:solidFill>
                            <a:srgbClr val="999999"/>
                          </a:solidFill>
                          <a:latin typeface="Source Sans Pro"/>
                          <a:ea typeface="Source Sans Pro"/>
                          <a:cs typeface="Source Sans Pro"/>
                          <a:sym typeface="Source Sans Pro"/>
                        </a:rPr>
                        <a:t>Family and Relationships</a:t>
                      </a:r>
                      <a:endParaRPr sz="1200" u="none" strike="noStrike" cap="none" dirty="0">
                        <a:solidFill>
                          <a:srgbClr val="999999"/>
                        </a:solidFill>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800"/>
                        <a:buFont typeface="Arial"/>
                        <a:buNone/>
                      </a:pPr>
                      <a:r>
                        <a:rPr lang="en-GB" sz="800" b="1" u="none" strike="noStrike" cap="none" dirty="0">
                          <a:solidFill>
                            <a:schemeClr val="tx1"/>
                          </a:solidFill>
                          <a:latin typeface="Source Sans Pro"/>
                          <a:ea typeface="Source Sans Pro"/>
                          <a:cs typeface="Source Sans Pro"/>
                          <a:sym typeface="Source Sans Pro"/>
                        </a:rPr>
                        <a:t>New vocab: </a:t>
                      </a:r>
                      <a:r>
                        <a:rPr lang="en-GB" sz="800" b="0" u="none" strike="noStrike" cap="none" dirty="0">
                          <a:solidFill>
                            <a:schemeClr val="tx1"/>
                          </a:solidFill>
                          <a:latin typeface="Source Sans Pro"/>
                          <a:ea typeface="Source Sans Pro"/>
                          <a:cs typeface="Source Sans Pro"/>
                          <a:sym typeface="Source Sans Pro"/>
                        </a:rPr>
                        <a:t>behaviour, care, friendly, problem, stereotype, relation, mum, dad, parent, grandparent, cousin, respect, considerate, kind, trust, generous, fun, helpful, include, co-operate, falling out, solution, problem, communication, welcome, stereotype, favourite, boy, girl</a:t>
                      </a:r>
                    </a:p>
                    <a:p>
                      <a:pPr marL="0" marR="0" lvl="0" indent="0" algn="l" rtl="0">
                        <a:lnSpc>
                          <a:spcPct val="100000"/>
                        </a:lnSpc>
                        <a:spcBef>
                          <a:spcPts val="0"/>
                        </a:spcBef>
                        <a:spcAft>
                          <a:spcPts val="0"/>
                        </a:spcAft>
                        <a:buClr>
                          <a:srgbClr val="000000"/>
                        </a:buClr>
                        <a:buSzPts val="800"/>
                        <a:buFont typeface="Arial"/>
                        <a:buNone/>
                      </a:pPr>
                      <a:endParaRPr lang="en-GB" sz="800" b="0" u="none" strike="noStrike" cap="none" dirty="0">
                        <a:solidFill>
                          <a:schemeClr val="tx1"/>
                        </a:solidFill>
                        <a:latin typeface="Source Sans Pro"/>
                        <a:ea typeface="Source Sans Pro"/>
                        <a:cs typeface="Source Sans Pro"/>
                        <a:sym typeface="Source Sans Pro"/>
                      </a:endParaRPr>
                    </a:p>
                    <a:p>
                      <a:pPr marL="0" marR="0" lvl="0" indent="0" algn="l" defTabSz="914400" rtl="0" eaLnBrk="1" fontAlgn="auto" latinLnBrk="0" hangingPunct="1">
                        <a:lnSpc>
                          <a:spcPct val="100000"/>
                        </a:lnSpc>
                        <a:spcBef>
                          <a:spcPts val="0"/>
                        </a:spcBef>
                        <a:spcAft>
                          <a:spcPts val="0"/>
                        </a:spcAft>
                        <a:buClr>
                          <a:srgbClr val="000000"/>
                        </a:buClr>
                        <a:buSzPts val="800"/>
                        <a:buFont typeface="Arial"/>
                        <a:buNone/>
                        <a:tabLst/>
                        <a:defRPr/>
                      </a:pPr>
                      <a:r>
                        <a:rPr lang="en-GB" sz="800" b="1" u="none" strike="noStrike" cap="none" dirty="0">
                          <a:solidFill>
                            <a:schemeClr val="tx1"/>
                          </a:solidFill>
                          <a:latin typeface="Source Sans Pro"/>
                          <a:ea typeface="Source Sans Pro"/>
                          <a:cs typeface="Source Sans Pro"/>
                          <a:sym typeface="Source Sans Pro"/>
                        </a:rPr>
                        <a:t>Retrieval vocab: </a:t>
                      </a:r>
                      <a:r>
                        <a:rPr lang="en-GB" sz="800" b="0" u="none" strike="noStrike" cap="none" dirty="0">
                          <a:solidFill>
                            <a:schemeClr val="tx1"/>
                          </a:solidFill>
                          <a:latin typeface="Source Sans Pro"/>
                          <a:ea typeface="Source Sans Pro"/>
                          <a:cs typeface="Source Sans Pro"/>
                          <a:sym typeface="Source Sans Pro"/>
                        </a:rPr>
                        <a:t>emotions, family, feelings, friend, sister, brother, grandad, grandma, auntie, uncle, love, care, truth, listen, share, relationship, listen, sad, worried, challenge, team </a:t>
                      </a:r>
                      <a:endParaRPr lang="en-GB" sz="800" b="1" u="none" strike="noStrike" cap="none" dirty="0">
                        <a:solidFill>
                          <a:schemeClr val="tx1"/>
                        </a:solidFill>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extLst>
                  <a:ext uri="{0D108BD9-81ED-4DB2-BD59-A6C34878D82A}">
                    <a16:rowId xmlns:a16="http://schemas.microsoft.com/office/drawing/2014/main" val="10000"/>
                  </a:ext>
                </a:extLst>
              </a:tr>
              <a:tr h="793495">
                <a:tc>
                  <a:txBody>
                    <a:bodyPr/>
                    <a:lstStyle/>
                    <a:p>
                      <a:pPr marL="0" marR="0" lvl="0" indent="0" algn="ctr" rtl="0">
                        <a:lnSpc>
                          <a:spcPct val="100000"/>
                        </a:lnSpc>
                        <a:spcBef>
                          <a:spcPts val="0"/>
                        </a:spcBef>
                        <a:spcAft>
                          <a:spcPts val="0"/>
                        </a:spcAft>
                        <a:buClr>
                          <a:srgbClr val="000000"/>
                        </a:buClr>
                        <a:buSzPts val="1200"/>
                        <a:buFont typeface="Arial"/>
                        <a:buNone/>
                      </a:pPr>
                      <a:r>
                        <a:rPr lang="en-GB" sz="1200" b="1" u="none" strike="noStrike" cap="none">
                          <a:latin typeface="Source Sans Pro"/>
                          <a:ea typeface="Source Sans Pro"/>
                          <a:cs typeface="Source Sans Pro"/>
                          <a:sym typeface="Source Sans Pro"/>
                        </a:rPr>
                        <a:t>Week 1</a:t>
                      </a:r>
                      <a:endParaRPr sz="1200" b="1" u="none" strike="noStrike" cap="none">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457200" marR="0" lvl="0" indent="0" algn="l" rtl="0">
                        <a:lnSpc>
                          <a:spcPct val="100000"/>
                        </a:lnSpc>
                        <a:spcBef>
                          <a:spcPts val="0"/>
                        </a:spcBef>
                        <a:spcAft>
                          <a:spcPts val="0"/>
                        </a:spcAft>
                        <a:buClr>
                          <a:srgbClr val="000000"/>
                        </a:buClr>
                        <a:buSzPts val="800"/>
                        <a:buFont typeface="Arial" panose="020B0604020202020204" pitchFamily="34" charset="0"/>
                        <a:buNone/>
                      </a:pPr>
                      <a:r>
                        <a:rPr lang="en-GB" sz="800" b="0" i="0" u="sng" strike="noStrike" cap="none" dirty="0">
                          <a:solidFill>
                            <a:schemeClr val="tx1"/>
                          </a:solidFill>
                          <a:effectLst/>
                          <a:latin typeface="Source Sans Pro" panose="020B0503030403020204" pitchFamily="34" charset="0"/>
                          <a:ea typeface="Source Sans Pro" panose="020B0503030403020204" pitchFamily="34" charset="0"/>
                          <a:cs typeface="Arial"/>
                          <a:sym typeface="Arial"/>
                        </a:rPr>
                        <a:t>What is family?</a:t>
                      </a:r>
                      <a:endParaRPr lang="en-US" sz="800" b="0" i="0" u="sng" strike="noStrike" cap="none" dirty="0">
                        <a:solidFill>
                          <a:schemeClr val="tx1"/>
                        </a:solidFill>
                        <a:effectLst/>
                        <a:latin typeface="Source Sans Pro" panose="020B0503030403020204" pitchFamily="34" charset="0"/>
                        <a:ea typeface="Source Sans Pro" panose="020B0503030403020204" pitchFamily="34" charset="0"/>
                        <a:cs typeface="Arial"/>
                        <a:sym typeface="Arial"/>
                      </a:endParaRP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endParaRPr lang="en-US" sz="800" b="0" i="0" u="none" strike="noStrike" cap="none" dirty="0">
                        <a:solidFill>
                          <a:srgbClr val="FF0000"/>
                        </a:solidFill>
                        <a:effectLst/>
                        <a:latin typeface="Source Sans Pro" panose="020B0503030403020204" pitchFamily="34" charset="0"/>
                        <a:ea typeface="Source Sans Pro" panose="020B0503030403020204" pitchFamily="34" charset="0"/>
                        <a:cs typeface="Arial"/>
                        <a:sym typeface="Arial"/>
                      </a:endParaRP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US" sz="800" b="0" i="0" u="none" strike="noStrike" cap="none" dirty="0">
                          <a:solidFill>
                            <a:srgbClr val="FF0000"/>
                          </a:solidFill>
                          <a:effectLst/>
                          <a:latin typeface="Source Sans Pro" panose="020B0503030403020204" pitchFamily="34" charset="0"/>
                          <a:ea typeface="Source Sans Pro" panose="020B0503030403020204" pitchFamily="34" charset="0"/>
                          <a:cs typeface="Arial"/>
                          <a:sym typeface="Arial"/>
                        </a:rPr>
                        <a:t>Know that families are important for children growing up because they can give love, security and stability.</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b="0" i="0" u="none" strike="noStrike" cap="none" dirty="0">
                          <a:solidFill>
                            <a:srgbClr val="FF0000"/>
                          </a:solidFill>
                          <a:effectLst/>
                          <a:latin typeface="Source Sans Pro" panose="020B0503030403020204" pitchFamily="34" charset="0"/>
                          <a:ea typeface="Source Sans Pro" panose="020B0503030403020204" pitchFamily="34" charset="0"/>
                          <a:cs typeface="Arial"/>
                          <a:sym typeface="Arial"/>
                        </a:rPr>
                        <a:t>K</a:t>
                      </a:r>
                      <a:r>
                        <a:rPr lang="en-US" sz="800" b="0" i="0" u="none" strike="noStrike" cap="none" dirty="0">
                          <a:solidFill>
                            <a:srgbClr val="FF0000"/>
                          </a:solidFill>
                          <a:effectLst/>
                          <a:latin typeface="Source Sans Pro" panose="020B0503030403020204" pitchFamily="34" charset="0"/>
                          <a:ea typeface="Source Sans Pro" panose="020B0503030403020204" pitchFamily="34" charset="0"/>
                          <a:cs typeface="Arial"/>
                          <a:sym typeface="Arial"/>
                        </a:rPr>
                        <a:t>now that the characteristics of healthy family life include commitment to each other (including in times of difficulty), protection and care for children and other family members.</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b="0" i="0" u="none" strike="noStrike" cap="none" dirty="0">
                          <a:solidFill>
                            <a:srgbClr val="FF0000"/>
                          </a:solidFill>
                          <a:effectLst/>
                          <a:latin typeface="Source Sans Pro" panose="020B0503030403020204" pitchFamily="34" charset="0"/>
                          <a:ea typeface="Source Sans Pro" panose="020B0503030403020204" pitchFamily="34" charset="0"/>
                          <a:cs typeface="Arial"/>
                          <a:sym typeface="Arial"/>
                        </a:rPr>
                        <a:t>K</a:t>
                      </a:r>
                      <a:r>
                        <a:rPr lang="en-US" sz="800" b="0" i="0" u="none" strike="noStrike" cap="none" dirty="0">
                          <a:solidFill>
                            <a:srgbClr val="FF0000"/>
                          </a:solidFill>
                          <a:effectLst/>
                          <a:latin typeface="Source Sans Pro" panose="020B0503030403020204" pitchFamily="34" charset="0"/>
                          <a:ea typeface="Source Sans Pro" panose="020B0503030403020204" pitchFamily="34" charset="0"/>
                          <a:cs typeface="Arial"/>
                          <a:sym typeface="Arial"/>
                        </a:rPr>
                        <a:t>now that spending time together and sharing each other’s lives is important.</a:t>
                      </a:r>
                      <a:endParaRPr lang="en-GB" sz="800" dirty="0">
                        <a:latin typeface="Source Sans Pro" panose="020B0503030403020204" pitchFamily="34" charset="0"/>
                        <a:ea typeface="Source Sans Pro" panose="020B0503030403020204" pitchFamily="34" charset="0"/>
                      </a:endParaRP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dirty="0">
                          <a:latin typeface="Source Sans Pro" panose="020B0503030403020204" pitchFamily="34" charset="0"/>
                          <a:ea typeface="Source Sans Pro" panose="020B0503030403020204" pitchFamily="34" charset="0"/>
                        </a:rPr>
                        <a:t>Know that families look after us.</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dirty="0">
                          <a:latin typeface="Source Sans Pro" panose="020B0503030403020204" pitchFamily="34" charset="0"/>
                          <a:ea typeface="Source Sans Pro" panose="020B0503030403020204" pitchFamily="34" charset="0"/>
                        </a:rPr>
                        <a:t>Know that families can include different people.</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dirty="0">
                          <a:latin typeface="Source Sans Pro" panose="020B0503030403020204" pitchFamily="34" charset="0"/>
                          <a:ea typeface="Source Sans Pro" panose="020B0503030403020204" pitchFamily="34" charset="0"/>
                        </a:rPr>
                        <a:t>Know that families can look different to each other.</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dirty="0">
                          <a:latin typeface="Source Sans Pro" panose="020B0503030403020204" pitchFamily="34" charset="0"/>
                          <a:ea typeface="Source Sans Pro" panose="020B0503030403020204" pitchFamily="34" charset="0"/>
                        </a:rPr>
                        <a:t>Know that the correct names for different relations, e.g. auntie, uncle, cousin etc.</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dirty="0">
                          <a:latin typeface="Source Sans Pro" panose="020B0503030403020204" pitchFamily="34" charset="0"/>
                          <a:ea typeface="Source Sans Pro" panose="020B0503030403020204" pitchFamily="34" charset="0"/>
                        </a:rPr>
                        <a:t>Know that certain information about me and my family is personal.</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dirty="0">
                          <a:latin typeface="Source Sans Pro" panose="020B0503030403020204" pitchFamily="34" charset="0"/>
                          <a:ea typeface="Source Sans Pro" panose="020B0503030403020204" pitchFamily="34" charset="0"/>
                        </a:rPr>
                        <a:t>Know that members of a family show respect to each other in different ways.</a:t>
                      </a:r>
                      <a:endParaRPr lang="en-US" sz="800" dirty="0">
                        <a:latin typeface="Source Sans Pro" panose="020B0503030403020204" pitchFamily="34" charset="0"/>
                        <a:ea typeface="Source Sans Pro" panose="020B0503030403020204" pitchFamily="34" charset="0"/>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extLst>
                  <a:ext uri="{0D108BD9-81ED-4DB2-BD59-A6C34878D82A}">
                    <a16:rowId xmlns:a16="http://schemas.microsoft.com/office/drawing/2014/main" val="10001"/>
                  </a:ext>
                </a:extLst>
              </a:tr>
              <a:tr h="914375">
                <a:tc>
                  <a:txBody>
                    <a:bodyPr/>
                    <a:lstStyle/>
                    <a:p>
                      <a:pPr marL="0" marR="0" lvl="0" indent="0" algn="ctr" rtl="0">
                        <a:lnSpc>
                          <a:spcPct val="100000"/>
                        </a:lnSpc>
                        <a:spcBef>
                          <a:spcPts val="0"/>
                        </a:spcBef>
                        <a:spcAft>
                          <a:spcPts val="0"/>
                        </a:spcAft>
                        <a:buClr>
                          <a:schemeClr val="dk1"/>
                        </a:buClr>
                        <a:buSzPts val="1100"/>
                        <a:buFont typeface="Arial"/>
                        <a:buNone/>
                      </a:pPr>
                      <a:r>
                        <a:rPr lang="en-GB" sz="1200" b="1" u="none" strike="noStrike" cap="none">
                          <a:solidFill>
                            <a:schemeClr val="dk1"/>
                          </a:solidFill>
                          <a:latin typeface="Source Sans Pro"/>
                          <a:ea typeface="Source Sans Pro"/>
                          <a:cs typeface="Source Sans Pro"/>
                          <a:sym typeface="Source Sans Pro"/>
                        </a:rPr>
                        <a:t>Week 2</a:t>
                      </a:r>
                      <a:endParaRPr sz="1200" b="1" u="none" strike="noStrike" cap="none">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457200" marR="0" lvl="0" indent="0" algn="l" rtl="0">
                        <a:lnSpc>
                          <a:spcPct val="100000"/>
                        </a:lnSpc>
                        <a:spcBef>
                          <a:spcPts val="0"/>
                        </a:spcBef>
                        <a:spcAft>
                          <a:spcPts val="0"/>
                        </a:spcAft>
                        <a:buClr>
                          <a:schemeClr val="dk1"/>
                        </a:buClr>
                        <a:buSzPts val="1100"/>
                        <a:buFont typeface="Arial"/>
                        <a:buNone/>
                      </a:pPr>
                      <a:r>
                        <a:rPr lang="en-GB" sz="800" u="sng" strike="noStrike" cap="none" dirty="0">
                          <a:solidFill>
                            <a:schemeClr val="dk1"/>
                          </a:solidFill>
                          <a:latin typeface="Source Sans Pro"/>
                          <a:ea typeface="Source Sans Pro"/>
                          <a:cs typeface="Source Sans Pro"/>
                          <a:sym typeface="Source Sans Pro"/>
                        </a:rPr>
                        <a:t>What are friendships?</a:t>
                      </a:r>
                      <a:endParaRPr lang="en-US" sz="800" b="0" i="0" u="none" strike="noStrike" cap="none" dirty="0">
                        <a:solidFill>
                          <a:srgbClr val="FF0000"/>
                        </a:solidFill>
                        <a:effectLst/>
                        <a:latin typeface="Source Sans Pro" panose="020B0503030403020204" pitchFamily="34" charset="0"/>
                        <a:ea typeface="Source Sans Pro" panose="020B0503030403020204" pitchFamily="34" charset="0"/>
                        <a:cs typeface="Arial"/>
                        <a:sym typeface="Arial"/>
                      </a:endParaRP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endParaRPr lang="en-US" sz="800" b="0" i="0" u="none" strike="noStrike" cap="none" dirty="0">
                        <a:solidFill>
                          <a:srgbClr val="FF0000"/>
                        </a:solidFill>
                        <a:effectLst/>
                        <a:latin typeface="Source Sans Pro" panose="020B0503030403020204" pitchFamily="34" charset="0"/>
                        <a:ea typeface="Source Sans Pro" panose="020B0503030403020204" pitchFamily="34" charset="0"/>
                        <a:cs typeface="Arial"/>
                        <a:sym typeface="Arial"/>
                      </a:endParaRP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US" sz="800" b="0" i="0" u="none" strike="noStrike" cap="none" dirty="0">
                          <a:solidFill>
                            <a:srgbClr val="FF0000"/>
                          </a:solidFill>
                          <a:effectLst/>
                          <a:latin typeface="Source Sans Pro" panose="020B0503030403020204" pitchFamily="34" charset="0"/>
                          <a:ea typeface="Source Sans Pro" panose="020B0503030403020204" pitchFamily="34" charset="0"/>
                          <a:cs typeface="Arial"/>
                          <a:sym typeface="Arial"/>
                        </a:rPr>
                        <a:t>Know that  friendships are an important part of making us feel happy and secure.</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b="0" i="0" u="none" strike="noStrike" cap="none" dirty="0">
                          <a:solidFill>
                            <a:srgbClr val="FF0000"/>
                          </a:solidFill>
                          <a:effectLst/>
                          <a:latin typeface="Source Sans Pro" panose="020B0503030403020204" pitchFamily="34" charset="0"/>
                          <a:ea typeface="Source Sans Pro" panose="020B0503030403020204" pitchFamily="34" charset="0"/>
                          <a:cs typeface="Arial"/>
                          <a:sym typeface="Arial"/>
                        </a:rPr>
                        <a:t>K</a:t>
                      </a:r>
                      <a:r>
                        <a:rPr lang="en-US" sz="800" b="0" i="0" u="none" strike="noStrike" cap="none" dirty="0">
                          <a:solidFill>
                            <a:srgbClr val="FF0000"/>
                          </a:solidFill>
                          <a:effectLst/>
                          <a:latin typeface="Source Sans Pro" panose="020B0503030403020204" pitchFamily="34" charset="0"/>
                          <a:ea typeface="Source Sans Pro" panose="020B0503030403020204" pitchFamily="34" charset="0"/>
                          <a:cs typeface="Arial"/>
                          <a:sym typeface="Arial"/>
                        </a:rPr>
                        <a:t>now that people choose and make friends (in comparison to families which we often do not choose).</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b="0" i="0" u="none" strike="noStrike" cap="none" dirty="0">
                          <a:solidFill>
                            <a:srgbClr val="FF0000"/>
                          </a:solidFill>
                          <a:effectLst/>
                          <a:latin typeface="Source Sans Pro" panose="020B0503030403020204" pitchFamily="34" charset="0"/>
                          <a:ea typeface="Source Sans Pro" panose="020B0503030403020204" pitchFamily="34" charset="0"/>
                          <a:cs typeface="Arial"/>
                          <a:sym typeface="Arial"/>
                        </a:rPr>
                        <a:t>K</a:t>
                      </a:r>
                      <a:r>
                        <a:rPr lang="en-US" sz="800" b="0" i="0" u="none" strike="noStrike" cap="none" dirty="0">
                          <a:solidFill>
                            <a:srgbClr val="FF0000"/>
                          </a:solidFill>
                          <a:effectLst/>
                          <a:latin typeface="Source Sans Pro" panose="020B0503030403020204" pitchFamily="34" charset="0"/>
                          <a:ea typeface="Source Sans Pro" panose="020B0503030403020204" pitchFamily="34" charset="0"/>
                          <a:cs typeface="Arial"/>
                          <a:sym typeface="Arial"/>
                        </a:rPr>
                        <a:t>now that the characteristics of friendship include mutual respect, truthfulness, trustworthiness, loyalty, kindness, generosity, trust, sharing interests and experiences and supporting each other with problems and difficulties. </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dirty="0">
                          <a:latin typeface="Source Sans Pro" panose="020B0503030403020204" pitchFamily="34" charset="0"/>
                          <a:ea typeface="Source Sans Pro" panose="020B0503030403020204" pitchFamily="34" charset="0"/>
                        </a:rPr>
                        <a:t>Know that positive friendships are important.</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dirty="0">
                          <a:latin typeface="Source Sans Pro" panose="020B0503030403020204" pitchFamily="34" charset="0"/>
                          <a:ea typeface="Source Sans Pro" panose="020B0503030403020204" pitchFamily="34" charset="0"/>
                        </a:rPr>
                        <a:t>Know that there are characteristics and behaviours that make a positive friendship.</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dirty="0">
                          <a:latin typeface="Source Sans Pro" panose="020B0503030403020204" pitchFamily="34" charset="0"/>
                          <a:ea typeface="Source Sans Pro" panose="020B0503030403020204" pitchFamily="34" charset="0"/>
                        </a:rPr>
                        <a:t>Know that there are things we like about our friends.</a:t>
                      </a:r>
                      <a:endParaRPr lang="en-US" sz="800" dirty="0">
                        <a:latin typeface="Source Sans Pro" panose="020B0503030403020204" pitchFamily="34" charset="0"/>
                        <a:ea typeface="Source Sans Pro" panose="020B0503030403020204" pitchFamily="34" charset="0"/>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extLst>
                  <a:ext uri="{0D108BD9-81ED-4DB2-BD59-A6C34878D82A}">
                    <a16:rowId xmlns:a16="http://schemas.microsoft.com/office/drawing/2014/main" val="10002"/>
                  </a:ext>
                </a:extLst>
              </a:tr>
            </a:tbl>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73"/>
        <p:cNvGrpSpPr/>
        <p:nvPr/>
      </p:nvGrpSpPr>
      <p:grpSpPr>
        <a:xfrm>
          <a:off x="0" y="0"/>
          <a:ext cx="0" cy="0"/>
          <a:chOff x="0" y="0"/>
          <a:chExt cx="0" cy="0"/>
        </a:xfrm>
      </p:grpSpPr>
      <p:graphicFrame>
        <p:nvGraphicFramePr>
          <p:cNvPr id="74" name="Google Shape;74;p5"/>
          <p:cNvGraphicFramePr/>
          <p:nvPr>
            <p:extLst>
              <p:ext uri="{D42A27DB-BD31-4B8C-83A1-F6EECF244321}">
                <p14:modId xmlns:p14="http://schemas.microsoft.com/office/powerpoint/2010/main" val="54693427"/>
              </p:ext>
            </p:extLst>
          </p:nvPr>
        </p:nvGraphicFramePr>
        <p:xfrm>
          <a:off x="290850" y="317150"/>
          <a:ext cx="8642850" cy="4571910"/>
        </p:xfrm>
        <a:graphic>
          <a:graphicData uri="http://schemas.openxmlformats.org/drawingml/2006/table">
            <a:tbl>
              <a:tblPr>
                <a:noFill/>
                <a:tableStyleId>{46087CFC-5693-468C-86B8-8A44AA509D65}</a:tableStyleId>
              </a:tblPr>
              <a:tblGrid>
                <a:gridCol w="1477150">
                  <a:extLst>
                    <a:ext uri="{9D8B030D-6E8A-4147-A177-3AD203B41FA5}">
                      <a16:colId xmlns:a16="http://schemas.microsoft.com/office/drawing/2014/main" val="20000"/>
                    </a:ext>
                  </a:extLst>
                </a:gridCol>
                <a:gridCol w="7165700">
                  <a:extLst>
                    <a:ext uri="{9D8B030D-6E8A-4147-A177-3AD203B41FA5}">
                      <a16:colId xmlns:a16="http://schemas.microsoft.com/office/drawing/2014/main" val="20001"/>
                    </a:ext>
                  </a:extLst>
                </a:gridCol>
              </a:tblGrid>
              <a:tr h="914375">
                <a:tc>
                  <a:txBody>
                    <a:bodyPr/>
                    <a:lstStyle/>
                    <a:p>
                      <a:pPr marL="0" marR="0" lvl="0" indent="0" algn="ctr" rtl="0">
                        <a:lnSpc>
                          <a:spcPct val="100000"/>
                        </a:lnSpc>
                        <a:spcBef>
                          <a:spcPts val="0"/>
                        </a:spcBef>
                        <a:spcAft>
                          <a:spcPts val="0"/>
                        </a:spcAft>
                        <a:buClr>
                          <a:srgbClr val="000000"/>
                        </a:buClr>
                        <a:buSzPts val="1200"/>
                        <a:buFont typeface="Arial"/>
                        <a:buNone/>
                      </a:pPr>
                      <a:r>
                        <a:rPr lang="en-GB" sz="1200" b="1" u="none" strike="noStrike" cap="none" dirty="0">
                          <a:latin typeface="Source Sans Pro"/>
                          <a:ea typeface="Source Sans Pro"/>
                          <a:cs typeface="Source Sans Pro"/>
                          <a:sym typeface="Source Sans Pro"/>
                        </a:rPr>
                        <a:t>Week 3</a:t>
                      </a:r>
                      <a:endParaRPr sz="1200" b="1" u="none" strike="noStrike" cap="none" dirty="0">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457200" marR="0" lvl="0" indent="0" algn="l" rtl="0">
                        <a:lnSpc>
                          <a:spcPct val="100000"/>
                        </a:lnSpc>
                        <a:spcBef>
                          <a:spcPts val="0"/>
                        </a:spcBef>
                        <a:spcAft>
                          <a:spcPts val="0"/>
                        </a:spcAft>
                        <a:buClr>
                          <a:srgbClr val="000000"/>
                        </a:buClr>
                        <a:buSzPts val="800"/>
                        <a:buFont typeface="Arial" panose="020B0604020202020204" pitchFamily="34" charset="0"/>
                        <a:buNone/>
                      </a:pPr>
                      <a:r>
                        <a:rPr lang="en-GB" sz="800" b="0" i="0" u="sng" strike="noStrike" cap="none" dirty="0">
                          <a:solidFill>
                            <a:schemeClr val="tx1"/>
                          </a:solidFill>
                          <a:effectLst/>
                          <a:latin typeface="Source Sans Pro" panose="020B0503030403020204" pitchFamily="34" charset="0"/>
                          <a:ea typeface="Source Sans Pro" panose="020B0503030403020204" pitchFamily="34" charset="0"/>
                          <a:cs typeface="Arial"/>
                          <a:sym typeface="Arial"/>
                        </a:rPr>
                        <a:t>How do we recognise other people’s feelings?</a:t>
                      </a:r>
                      <a:endParaRPr lang="en-US" sz="800" b="0" i="0" u="sng" strike="noStrike" cap="none" dirty="0">
                        <a:solidFill>
                          <a:schemeClr val="tx1"/>
                        </a:solidFill>
                        <a:effectLst/>
                        <a:latin typeface="Source Sans Pro" panose="020B0503030403020204" pitchFamily="34" charset="0"/>
                        <a:ea typeface="Source Sans Pro" panose="020B0503030403020204" pitchFamily="34" charset="0"/>
                        <a:cs typeface="Arial"/>
                        <a:sym typeface="Arial"/>
                      </a:endParaRP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endParaRPr lang="en-US" sz="800" b="0" i="0" u="none" strike="noStrike" cap="none" dirty="0">
                        <a:solidFill>
                          <a:srgbClr val="FF0000"/>
                        </a:solidFill>
                        <a:effectLst/>
                        <a:latin typeface="Source Sans Pro" panose="020B0503030403020204" pitchFamily="34" charset="0"/>
                        <a:ea typeface="Source Sans Pro" panose="020B0503030403020204" pitchFamily="34" charset="0"/>
                        <a:cs typeface="Arial"/>
                        <a:sym typeface="Arial"/>
                      </a:endParaRP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b="0" i="0" u="none" strike="noStrike" cap="none" dirty="0">
                          <a:solidFill>
                            <a:srgbClr val="FF0000"/>
                          </a:solidFill>
                          <a:effectLst/>
                          <a:latin typeface="Source Sans Pro" panose="020B0503030403020204" pitchFamily="34" charset="0"/>
                          <a:ea typeface="Source Sans Pro" panose="020B0503030403020204" pitchFamily="34" charset="0"/>
                          <a:cs typeface="Arial"/>
                          <a:sym typeface="Arial"/>
                        </a:rPr>
                        <a:t>K</a:t>
                      </a:r>
                      <a:r>
                        <a:rPr lang="en-US" sz="800" b="0" i="0" u="none" strike="noStrike" cap="none" dirty="0">
                          <a:solidFill>
                            <a:srgbClr val="FF0000"/>
                          </a:solidFill>
                          <a:effectLst/>
                          <a:latin typeface="Source Sans Pro" panose="020B0503030403020204" pitchFamily="34" charset="0"/>
                          <a:ea typeface="Source Sans Pro" panose="020B0503030403020204" pitchFamily="34" charset="0"/>
                          <a:cs typeface="Arial"/>
                          <a:sym typeface="Arial"/>
                        </a:rPr>
                        <a:t>now that the characteristics of friendship include mutual respect, truthfulness, trustworthiness, loyalty, kindness, generosity, trust, sharing interests and experiences and supporting each other with problems and difficulties. </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b="0" i="0" u="none" strike="noStrike" cap="none" dirty="0">
                          <a:solidFill>
                            <a:srgbClr val="FF0000"/>
                          </a:solidFill>
                          <a:effectLst/>
                          <a:latin typeface="Source Sans Pro" panose="020B0503030403020204" pitchFamily="34" charset="0"/>
                          <a:ea typeface="Source Sans Pro" panose="020B0503030403020204" pitchFamily="34" charset="0"/>
                          <a:cs typeface="Arial"/>
                          <a:sym typeface="Arial"/>
                        </a:rPr>
                        <a:t>K</a:t>
                      </a:r>
                      <a:r>
                        <a:rPr lang="en-US" sz="800" b="0" i="0" u="none" strike="noStrike" cap="none" dirty="0">
                          <a:solidFill>
                            <a:srgbClr val="FF0000"/>
                          </a:solidFill>
                          <a:effectLst/>
                          <a:latin typeface="Source Sans Pro" panose="020B0503030403020204" pitchFamily="34" charset="0"/>
                          <a:ea typeface="Source Sans Pro" panose="020B0503030403020204" pitchFamily="34" charset="0"/>
                          <a:cs typeface="Arial"/>
                          <a:sym typeface="Arial"/>
                        </a:rPr>
                        <a:t>now that there are steps that can be taken in a range of different contexts to improve or support respectful relationships.</a:t>
                      </a:r>
                      <a:endParaRPr lang="en-GB" sz="800" dirty="0">
                        <a:latin typeface="Source Sans Pro" panose="020B0503030403020204" pitchFamily="34" charset="0"/>
                        <a:ea typeface="Source Sans Pro" panose="020B0503030403020204" pitchFamily="34" charset="0"/>
                      </a:endParaRP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dirty="0">
                          <a:latin typeface="Source Sans Pro" panose="020B0503030403020204" pitchFamily="34" charset="0"/>
                          <a:ea typeface="Source Sans Pro" panose="020B0503030403020204" pitchFamily="34" charset="0"/>
                        </a:rPr>
                        <a:t>Know that other people have feelings and how we can recognise and respond to them.</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dirty="0">
                          <a:latin typeface="Source Sans Pro" panose="020B0503030403020204" pitchFamily="34" charset="0"/>
                          <a:ea typeface="Source Sans Pro" panose="020B0503030403020204" pitchFamily="34" charset="0"/>
                        </a:rPr>
                        <a:t>Know that there are times when other people might feel sad, worried or angry and when that might be.</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dirty="0">
                          <a:latin typeface="Source Sans Pro" panose="020B0503030403020204" pitchFamily="34" charset="0"/>
                          <a:ea typeface="Source Sans Pro" panose="020B0503030403020204" pitchFamily="34" charset="0"/>
                        </a:rPr>
                        <a:t>Know that there are ways to show that we care by listening and thinking about what has been said.</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dirty="0">
                          <a:latin typeface="Source Sans Pro" panose="020B0503030403020204" pitchFamily="34" charset="0"/>
                          <a:ea typeface="Source Sans Pro" panose="020B0503030403020204" pitchFamily="34" charset="0"/>
                        </a:rPr>
                        <a:t>Know that we can offer advice to others.</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dirty="0">
                          <a:latin typeface="Source Sans Pro" panose="020B0503030403020204" pitchFamily="34" charset="0"/>
                          <a:ea typeface="Source Sans Pro" panose="020B0503030403020204" pitchFamily="34" charset="0"/>
                        </a:rPr>
                        <a:t>Know that sometimes people feel differently to me and that is okay.</a:t>
                      </a:r>
                      <a:endParaRPr lang="en-US" sz="800" dirty="0">
                        <a:latin typeface="Source Sans Pro" panose="020B0503030403020204" pitchFamily="34" charset="0"/>
                        <a:ea typeface="Source Sans Pro" panose="020B0503030403020204" pitchFamily="34" charset="0"/>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extLst>
                  <a:ext uri="{0D108BD9-81ED-4DB2-BD59-A6C34878D82A}">
                    <a16:rowId xmlns:a16="http://schemas.microsoft.com/office/drawing/2014/main" val="10000"/>
                  </a:ext>
                </a:extLst>
              </a:tr>
              <a:tr h="793495">
                <a:tc>
                  <a:txBody>
                    <a:bodyPr/>
                    <a:lstStyle/>
                    <a:p>
                      <a:pPr marL="0" marR="0" lvl="0" indent="0" algn="ctr" rtl="0">
                        <a:lnSpc>
                          <a:spcPct val="100000"/>
                        </a:lnSpc>
                        <a:spcBef>
                          <a:spcPts val="0"/>
                        </a:spcBef>
                        <a:spcAft>
                          <a:spcPts val="0"/>
                        </a:spcAft>
                        <a:buClr>
                          <a:srgbClr val="000000"/>
                        </a:buClr>
                        <a:buSzPts val="1200"/>
                        <a:buFont typeface="Arial"/>
                        <a:buNone/>
                      </a:pPr>
                      <a:r>
                        <a:rPr lang="en-GB" sz="1200" b="1" u="none" strike="noStrike" cap="none" dirty="0">
                          <a:latin typeface="Source Sans Pro"/>
                          <a:ea typeface="Source Sans Pro"/>
                          <a:cs typeface="Source Sans Pro"/>
                          <a:sym typeface="Source Sans Pro"/>
                        </a:rPr>
                        <a:t>Week 4</a:t>
                      </a:r>
                      <a:endParaRPr sz="1200" b="1" u="none" strike="noStrike" cap="none" dirty="0">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457200" marR="0" lvl="0" indent="0" algn="l" rtl="0">
                        <a:lnSpc>
                          <a:spcPct val="100000"/>
                        </a:lnSpc>
                        <a:spcBef>
                          <a:spcPts val="0"/>
                        </a:spcBef>
                        <a:spcAft>
                          <a:spcPts val="0"/>
                        </a:spcAft>
                        <a:buClr>
                          <a:srgbClr val="000000"/>
                        </a:buClr>
                        <a:buSzPts val="800"/>
                        <a:buFont typeface="Arial" panose="020B0604020202020204" pitchFamily="34" charset="0"/>
                        <a:buNone/>
                      </a:pPr>
                      <a:r>
                        <a:rPr lang="en-GB" sz="800" b="0" i="0" u="sng" strike="noStrike" cap="none" dirty="0">
                          <a:solidFill>
                            <a:schemeClr val="tx1"/>
                          </a:solidFill>
                          <a:effectLst/>
                          <a:latin typeface="Source Sans Pro" panose="020B0503030403020204" pitchFamily="34" charset="0"/>
                          <a:ea typeface="Source Sans Pro" panose="020B0503030403020204" pitchFamily="34" charset="0"/>
                          <a:cs typeface="Arial"/>
                          <a:sym typeface="Arial"/>
                        </a:rPr>
                        <a:t>How do we successfully work with others?</a:t>
                      </a:r>
                      <a:endParaRPr lang="en-US" sz="800" b="0" i="0" u="sng" strike="noStrike" cap="none" dirty="0">
                        <a:solidFill>
                          <a:schemeClr val="tx1"/>
                        </a:solidFill>
                        <a:effectLst/>
                        <a:latin typeface="Source Sans Pro" panose="020B0503030403020204" pitchFamily="34" charset="0"/>
                        <a:ea typeface="Source Sans Pro" panose="020B0503030403020204" pitchFamily="34" charset="0"/>
                        <a:cs typeface="Arial"/>
                        <a:sym typeface="Arial"/>
                      </a:endParaRP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endParaRPr lang="en-US" sz="800" b="0" i="0" u="none" strike="noStrike" cap="none" dirty="0">
                        <a:solidFill>
                          <a:srgbClr val="FF0000"/>
                        </a:solidFill>
                        <a:effectLst/>
                        <a:latin typeface="Source Sans Pro" panose="020B0503030403020204" pitchFamily="34" charset="0"/>
                        <a:ea typeface="Source Sans Pro" panose="020B0503030403020204" pitchFamily="34" charset="0"/>
                        <a:cs typeface="Arial"/>
                        <a:sym typeface="Arial"/>
                      </a:endParaRP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US" sz="800" b="0" i="0" u="none" strike="noStrike" cap="none" dirty="0">
                          <a:solidFill>
                            <a:srgbClr val="FF0000"/>
                          </a:solidFill>
                          <a:effectLst/>
                          <a:latin typeface="Source Sans Pro" panose="020B0503030403020204" pitchFamily="34" charset="0"/>
                          <a:ea typeface="Source Sans Pro" panose="020B0503030403020204" pitchFamily="34" charset="0"/>
                          <a:cs typeface="Arial"/>
                          <a:sym typeface="Arial"/>
                        </a:rPr>
                        <a:t>Know that  friendships are an important part of making us feel happy and secure.</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b="0" i="0" u="none" strike="noStrike" cap="none" dirty="0">
                          <a:solidFill>
                            <a:srgbClr val="FF0000"/>
                          </a:solidFill>
                          <a:effectLst/>
                          <a:latin typeface="Source Sans Pro" panose="020B0503030403020204" pitchFamily="34" charset="0"/>
                          <a:ea typeface="Source Sans Pro" panose="020B0503030403020204" pitchFamily="34" charset="0"/>
                          <a:cs typeface="Arial"/>
                          <a:sym typeface="Arial"/>
                        </a:rPr>
                        <a:t>K</a:t>
                      </a:r>
                      <a:r>
                        <a:rPr lang="en-US" sz="800" b="0" i="0" u="none" strike="noStrike" cap="none" dirty="0">
                          <a:solidFill>
                            <a:srgbClr val="FF0000"/>
                          </a:solidFill>
                          <a:effectLst/>
                          <a:latin typeface="Source Sans Pro" panose="020B0503030403020204" pitchFamily="34" charset="0"/>
                          <a:ea typeface="Source Sans Pro" panose="020B0503030403020204" pitchFamily="34" charset="0"/>
                          <a:cs typeface="Arial"/>
                          <a:sym typeface="Arial"/>
                        </a:rPr>
                        <a:t>now that the characteristics of friendship include mutual respect, truthfulness, trustworthiness, loyalty, kindness, generosity, trust, sharing interests and experiences and supporting each other with problems and difficulties.</a:t>
                      </a:r>
                      <a:r>
                        <a:rPr lang="en-US" sz="800" dirty="0"/>
                        <a:t> </a:t>
                      </a:r>
                      <a:endParaRPr lang="en-GB" sz="800" dirty="0">
                        <a:latin typeface="Source Sans Pro" panose="020B0503030403020204" pitchFamily="34" charset="0"/>
                        <a:ea typeface="Source Sans Pro" panose="020B0503030403020204" pitchFamily="34" charset="0"/>
                      </a:endParaRP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dirty="0">
                          <a:latin typeface="Source Sans Pro" panose="020B0503030403020204" pitchFamily="34" charset="0"/>
                          <a:ea typeface="Source Sans Pro" panose="020B0503030403020204" pitchFamily="34" charset="0"/>
                        </a:rPr>
                        <a:t>Know that friendships should make us feel positive emotions.</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dirty="0">
                          <a:latin typeface="Source Sans Pro" panose="020B0503030403020204" pitchFamily="34" charset="0"/>
                          <a:ea typeface="Source Sans Pro" panose="020B0503030403020204" pitchFamily="34" charset="0"/>
                        </a:rPr>
                        <a:t>Know that we may develop more unfamiliar feelings when working with different people, e.g. nervous/anxious etc.</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dirty="0">
                          <a:latin typeface="Source Sans Pro" panose="020B0503030403020204" pitchFamily="34" charset="0"/>
                          <a:ea typeface="Source Sans Pro" panose="020B0503030403020204" pitchFamily="34" charset="0"/>
                        </a:rPr>
                        <a:t>Know that we sometimes have to work with people we don’t know very well.</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dirty="0">
                          <a:latin typeface="Source Sans Pro" panose="020B0503030403020204" pitchFamily="34" charset="0"/>
                          <a:ea typeface="Source Sans Pro" panose="020B0503030403020204" pitchFamily="34" charset="0"/>
                        </a:rPr>
                        <a:t>Know that there are ways we can successfully work with different people.</a:t>
                      </a: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extLst>
                  <a:ext uri="{0D108BD9-81ED-4DB2-BD59-A6C34878D82A}">
                    <a16:rowId xmlns:a16="http://schemas.microsoft.com/office/drawing/2014/main" val="10001"/>
                  </a:ext>
                </a:extLst>
              </a:tr>
              <a:tr h="914375">
                <a:tc>
                  <a:txBody>
                    <a:bodyPr/>
                    <a:lstStyle/>
                    <a:p>
                      <a:pPr marL="0" marR="0" lvl="0" indent="0" algn="ctr" rtl="0">
                        <a:lnSpc>
                          <a:spcPct val="100000"/>
                        </a:lnSpc>
                        <a:spcBef>
                          <a:spcPts val="0"/>
                        </a:spcBef>
                        <a:spcAft>
                          <a:spcPts val="0"/>
                        </a:spcAft>
                        <a:buClr>
                          <a:schemeClr val="dk1"/>
                        </a:buClr>
                        <a:buSzPts val="1100"/>
                        <a:buFont typeface="Arial"/>
                        <a:buNone/>
                      </a:pPr>
                      <a:r>
                        <a:rPr lang="en-GB" sz="1200" b="1" u="none" strike="noStrike" cap="none" dirty="0">
                          <a:solidFill>
                            <a:schemeClr val="dk1"/>
                          </a:solidFill>
                          <a:latin typeface="Source Sans Pro"/>
                          <a:ea typeface="Source Sans Pro"/>
                          <a:cs typeface="Source Sans Pro"/>
                          <a:sym typeface="Source Sans Pro"/>
                        </a:rPr>
                        <a:t>Week 5</a:t>
                      </a:r>
                      <a:endParaRPr sz="1200" b="1" u="none" strike="noStrike" cap="none" dirty="0">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457200" marR="0" lvl="0" indent="0" algn="l" rtl="0">
                        <a:lnSpc>
                          <a:spcPct val="100000"/>
                        </a:lnSpc>
                        <a:spcBef>
                          <a:spcPts val="0"/>
                        </a:spcBef>
                        <a:spcAft>
                          <a:spcPts val="0"/>
                        </a:spcAft>
                        <a:buClr>
                          <a:schemeClr val="dk1"/>
                        </a:buClr>
                        <a:buSzPts val="1100"/>
                        <a:buFont typeface="Arial"/>
                        <a:buNone/>
                      </a:pPr>
                      <a:r>
                        <a:rPr lang="en-GB" sz="800" u="sng" strike="noStrike" cap="none" dirty="0">
                          <a:solidFill>
                            <a:schemeClr val="dk1"/>
                          </a:solidFill>
                          <a:latin typeface="Source Sans Pro"/>
                          <a:ea typeface="Source Sans Pro"/>
                          <a:cs typeface="Source Sans Pro"/>
                          <a:sym typeface="Source Sans Pro"/>
                        </a:rPr>
                        <a:t>How do we form healthy friendships?</a:t>
                      </a:r>
                    </a:p>
                    <a:p>
                      <a:pPr marL="457200" marR="0" lvl="0" indent="0" algn="l" rtl="0">
                        <a:lnSpc>
                          <a:spcPct val="100000"/>
                        </a:lnSpc>
                        <a:spcBef>
                          <a:spcPts val="0"/>
                        </a:spcBef>
                        <a:spcAft>
                          <a:spcPts val="0"/>
                        </a:spcAft>
                        <a:buClr>
                          <a:schemeClr val="dk1"/>
                        </a:buClr>
                        <a:buSzPts val="1100"/>
                        <a:buFont typeface="Arial"/>
                        <a:buNone/>
                      </a:pPr>
                      <a:endParaRPr lang="en-GB" sz="800" b="0" i="0" u="sng" strike="noStrike" cap="none" dirty="0">
                        <a:solidFill>
                          <a:schemeClr val="dk1"/>
                        </a:solidFill>
                        <a:effectLst/>
                        <a:latin typeface="Source Sans Pro"/>
                        <a:ea typeface="Source Sans Pro"/>
                        <a:cs typeface="Arial"/>
                        <a:sym typeface="Source Sans Pro"/>
                      </a:endParaRPr>
                    </a:p>
                    <a:p>
                      <a:pPr marL="457200" marR="0" lvl="0" indent="0" algn="l" rtl="0">
                        <a:lnSpc>
                          <a:spcPct val="100000"/>
                        </a:lnSpc>
                        <a:spcBef>
                          <a:spcPts val="0"/>
                        </a:spcBef>
                        <a:spcAft>
                          <a:spcPts val="0"/>
                        </a:spcAft>
                        <a:buClr>
                          <a:schemeClr val="dk1"/>
                        </a:buClr>
                        <a:buSzPts val="1100"/>
                        <a:buFont typeface="Arial"/>
                        <a:buNone/>
                      </a:pPr>
                      <a:r>
                        <a:rPr lang="en-GB" sz="800" b="0" i="0" u="none" strike="noStrike" cap="none" dirty="0">
                          <a:solidFill>
                            <a:schemeClr val="dk1"/>
                          </a:solidFill>
                          <a:effectLst/>
                          <a:latin typeface="Source Sans Pro"/>
                          <a:ea typeface="Source Sans Pro"/>
                          <a:cs typeface="Arial"/>
                          <a:sym typeface="Source Sans Pro"/>
                        </a:rPr>
                        <a:t>(Lesson Note- This is a combined session using Lessons 5 and 6 of Kapow’s Family and Relationships unit).</a:t>
                      </a:r>
                      <a:endParaRPr lang="en-US" sz="800" b="0" i="0" u="none" strike="noStrike" cap="none" dirty="0">
                        <a:solidFill>
                          <a:srgbClr val="FF0000"/>
                        </a:solidFill>
                        <a:effectLst/>
                        <a:latin typeface="Source Sans Pro" panose="020B0503030403020204" pitchFamily="34" charset="0"/>
                        <a:ea typeface="Source Sans Pro" panose="020B0503030403020204" pitchFamily="34" charset="0"/>
                        <a:cs typeface="Arial"/>
                        <a:sym typeface="Arial"/>
                      </a:endParaRP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endParaRPr lang="en-US" sz="800" b="0" i="0" u="none" strike="noStrike" cap="none" dirty="0">
                        <a:solidFill>
                          <a:srgbClr val="FF0000"/>
                        </a:solidFill>
                        <a:effectLst/>
                        <a:latin typeface="Source Sans Pro" panose="020B0503030403020204" pitchFamily="34" charset="0"/>
                        <a:ea typeface="Source Sans Pro" panose="020B0503030403020204" pitchFamily="34" charset="0"/>
                        <a:cs typeface="Arial"/>
                        <a:sym typeface="Arial"/>
                      </a:endParaRP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b="0" i="0" u="none" strike="noStrike" cap="none" dirty="0">
                          <a:solidFill>
                            <a:srgbClr val="FF0000"/>
                          </a:solidFill>
                          <a:effectLst/>
                          <a:latin typeface="Source Sans Pro" panose="020B0503030403020204" pitchFamily="34" charset="0"/>
                          <a:ea typeface="Source Sans Pro" panose="020B0503030403020204" pitchFamily="34" charset="0"/>
                          <a:cs typeface="Arial"/>
                          <a:sym typeface="Arial"/>
                        </a:rPr>
                        <a:t>K</a:t>
                      </a:r>
                      <a:r>
                        <a:rPr lang="en-US" sz="800" b="0" i="0" u="none" strike="noStrike" cap="none" dirty="0">
                          <a:solidFill>
                            <a:srgbClr val="FF0000"/>
                          </a:solidFill>
                          <a:effectLst/>
                          <a:latin typeface="Source Sans Pro" panose="020B0503030403020204" pitchFamily="34" charset="0"/>
                          <a:ea typeface="Source Sans Pro" panose="020B0503030403020204" pitchFamily="34" charset="0"/>
                          <a:cs typeface="Arial"/>
                          <a:sym typeface="Arial"/>
                        </a:rPr>
                        <a:t>now that there are steps that can be taken in a range of different contexts to improve or support respectful relationships.</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b="0" i="0" u="none" strike="noStrike" cap="none" dirty="0">
                          <a:solidFill>
                            <a:srgbClr val="FF0000"/>
                          </a:solidFill>
                          <a:effectLst/>
                          <a:latin typeface="Source Sans Pro" panose="020B0503030403020204" pitchFamily="34" charset="0"/>
                          <a:ea typeface="Source Sans Pro" panose="020B0503030403020204" pitchFamily="34" charset="0"/>
                          <a:cs typeface="Arial"/>
                          <a:sym typeface="Arial"/>
                        </a:rPr>
                        <a:t>K</a:t>
                      </a:r>
                      <a:r>
                        <a:rPr lang="en-US" sz="800" b="0" i="0" u="none" strike="noStrike" cap="none" dirty="0">
                          <a:solidFill>
                            <a:srgbClr val="FF0000"/>
                          </a:solidFill>
                          <a:effectLst/>
                          <a:latin typeface="Source Sans Pro" panose="020B0503030403020204" pitchFamily="34" charset="0"/>
                          <a:ea typeface="Source Sans Pro" panose="020B0503030403020204" pitchFamily="34" charset="0"/>
                          <a:cs typeface="Arial"/>
                          <a:sym typeface="Arial"/>
                        </a:rPr>
                        <a:t>now that healthy friendships are positive and welcoming towards others, and do not make other feel lonely or excluded.</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dirty="0">
                          <a:latin typeface="Source Sans Pro" panose="020B0503030403020204" pitchFamily="34" charset="0"/>
                          <a:ea typeface="Source Sans Pro" panose="020B0503030403020204" pitchFamily="34" charset="0"/>
                        </a:rPr>
                        <a:t>Know that friendships can have problems, but we can overcome them.</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dirty="0">
                          <a:latin typeface="Source Sans Pro" panose="020B0503030403020204" pitchFamily="34" charset="0"/>
                          <a:ea typeface="Source Sans Pro" panose="020B0503030403020204" pitchFamily="34" charset="0"/>
                        </a:rPr>
                        <a:t>Know that friends can sometimes fall out.</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dirty="0">
                          <a:latin typeface="Source Sans Pro" panose="020B0503030403020204" pitchFamily="34" charset="0"/>
                          <a:ea typeface="Source Sans Pro" panose="020B0503030403020204" pitchFamily="34" charset="0"/>
                        </a:rPr>
                        <a:t>Know that there are ways we can overcome problems with our friends.</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dirty="0">
                          <a:latin typeface="Source Sans Pro" panose="020B0503030403020204" pitchFamily="34" charset="0"/>
                          <a:ea typeface="Source Sans Pro" panose="020B0503030403020204" pitchFamily="34" charset="0"/>
                        </a:rPr>
                        <a:t>Know that sometimes we might need an adult to help solve a friendship problem.</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dirty="0">
                          <a:latin typeface="Source Sans Pro" panose="020B0503030403020204" pitchFamily="34" charset="0"/>
                          <a:ea typeface="Source Sans Pro" panose="020B0503030403020204" pitchFamily="34" charset="0"/>
                        </a:rPr>
                        <a:t>Know that being friendly to others makes them feel welcome and included.</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dirty="0">
                          <a:latin typeface="Source Sans Pro" panose="020B0503030403020204" pitchFamily="34" charset="0"/>
                          <a:ea typeface="Source Sans Pro" panose="020B0503030403020204" pitchFamily="34" charset="0"/>
                        </a:rPr>
                        <a:t>Know that there is a difference between a friend and someone who displays friendly behaviour.</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dirty="0">
                          <a:latin typeface="Source Sans Pro" panose="020B0503030403020204" pitchFamily="34" charset="0"/>
                          <a:ea typeface="Source Sans Pro" panose="020B0503030403020204" pitchFamily="34" charset="0"/>
                        </a:rPr>
                        <a:t>Know that there are different ways someone might display friendship behaviour.</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dirty="0">
                          <a:latin typeface="Source Sans Pro" panose="020B0503030403020204" pitchFamily="34" charset="0"/>
                          <a:ea typeface="Source Sans Pro" panose="020B0503030403020204" pitchFamily="34" charset="0"/>
                        </a:rPr>
                        <a:t>Know that being unfriendly can affect other people in a negative way.</a:t>
                      </a:r>
                      <a:endParaRPr lang="en-US" sz="800" dirty="0">
                        <a:latin typeface="Source Sans Pro" panose="020B0503030403020204" pitchFamily="34" charset="0"/>
                        <a:ea typeface="Source Sans Pro" panose="020B0503030403020204" pitchFamily="34" charset="0"/>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26004668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73"/>
        <p:cNvGrpSpPr/>
        <p:nvPr/>
      </p:nvGrpSpPr>
      <p:grpSpPr>
        <a:xfrm>
          <a:off x="0" y="0"/>
          <a:ext cx="0" cy="0"/>
          <a:chOff x="0" y="0"/>
          <a:chExt cx="0" cy="0"/>
        </a:xfrm>
      </p:grpSpPr>
      <p:graphicFrame>
        <p:nvGraphicFramePr>
          <p:cNvPr id="74" name="Google Shape;74;p5"/>
          <p:cNvGraphicFramePr/>
          <p:nvPr>
            <p:extLst>
              <p:ext uri="{D42A27DB-BD31-4B8C-83A1-F6EECF244321}">
                <p14:modId xmlns:p14="http://schemas.microsoft.com/office/powerpoint/2010/main" val="1089602984"/>
              </p:ext>
            </p:extLst>
          </p:nvPr>
        </p:nvGraphicFramePr>
        <p:xfrm>
          <a:off x="290850" y="317150"/>
          <a:ext cx="8642850" cy="1280130"/>
        </p:xfrm>
        <a:graphic>
          <a:graphicData uri="http://schemas.openxmlformats.org/drawingml/2006/table">
            <a:tbl>
              <a:tblPr>
                <a:noFill/>
                <a:tableStyleId>{46087CFC-5693-468C-86B8-8A44AA509D65}</a:tableStyleId>
              </a:tblPr>
              <a:tblGrid>
                <a:gridCol w="1477150">
                  <a:extLst>
                    <a:ext uri="{9D8B030D-6E8A-4147-A177-3AD203B41FA5}">
                      <a16:colId xmlns:a16="http://schemas.microsoft.com/office/drawing/2014/main" val="20000"/>
                    </a:ext>
                  </a:extLst>
                </a:gridCol>
                <a:gridCol w="7165700">
                  <a:extLst>
                    <a:ext uri="{9D8B030D-6E8A-4147-A177-3AD203B41FA5}">
                      <a16:colId xmlns:a16="http://schemas.microsoft.com/office/drawing/2014/main" val="20001"/>
                    </a:ext>
                  </a:extLst>
                </a:gridCol>
              </a:tblGrid>
              <a:tr h="914375">
                <a:tc>
                  <a:txBody>
                    <a:bodyPr/>
                    <a:lstStyle/>
                    <a:p>
                      <a:pPr marL="0" marR="0" lvl="0" indent="0" algn="ctr" rtl="0">
                        <a:lnSpc>
                          <a:spcPct val="100000"/>
                        </a:lnSpc>
                        <a:spcBef>
                          <a:spcPts val="0"/>
                        </a:spcBef>
                        <a:spcAft>
                          <a:spcPts val="0"/>
                        </a:spcAft>
                        <a:buClr>
                          <a:srgbClr val="000000"/>
                        </a:buClr>
                        <a:buSzPts val="1200"/>
                        <a:buFont typeface="Arial"/>
                        <a:buNone/>
                      </a:pPr>
                      <a:r>
                        <a:rPr lang="en-GB" sz="1200" b="1" u="none" strike="noStrike" cap="none" dirty="0">
                          <a:latin typeface="Source Sans Pro"/>
                          <a:ea typeface="Source Sans Pro"/>
                          <a:cs typeface="Source Sans Pro"/>
                          <a:sym typeface="Source Sans Pro"/>
                        </a:rPr>
                        <a:t>Week 6</a:t>
                      </a:r>
                      <a:endParaRPr sz="1200" b="1" u="none" strike="noStrike" cap="none" dirty="0">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457200" marR="0" lvl="0" indent="0" algn="l" rtl="0">
                        <a:lnSpc>
                          <a:spcPct val="100000"/>
                        </a:lnSpc>
                        <a:spcBef>
                          <a:spcPts val="0"/>
                        </a:spcBef>
                        <a:spcAft>
                          <a:spcPts val="0"/>
                        </a:spcAft>
                        <a:buClr>
                          <a:srgbClr val="000000"/>
                        </a:buClr>
                        <a:buSzPts val="800"/>
                        <a:buFont typeface="Arial" panose="020B0604020202020204" pitchFamily="34" charset="0"/>
                        <a:buNone/>
                      </a:pPr>
                      <a:r>
                        <a:rPr lang="en-GB" sz="800" b="0" i="0" u="sng" strike="noStrike" cap="none" dirty="0">
                          <a:solidFill>
                            <a:schemeClr val="tx1"/>
                          </a:solidFill>
                          <a:effectLst/>
                          <a:latin typeface="Source Sans Pro" panose="020B0503030403020204" pitchFamily="34" charset="0"/>
                          <a:ea typeface="Source Sans Pro" panose="020B0503030403020204" pitchFamily="34" charset="0"/>
                          <a:cs typeface="Arial"/>
                          <a:sym typeface="Arial"/>
                        </a:rPr>
                        <a:t>What is a gender stereotype?</a:t>
                      </a:r>
                      <a:endParaRPr lang="en-US" sz="800" b="0" i="0" u="sng" strike="noStrike" cap="none" dirty="0">
                        <a:solidFill>
                          <a:schemeClr val="tx1"/>
                        </a:solidFill>
                        <a:effectLst/>
                        <a:latin typeface="Source Sans Pro" panose="020B0503030403020204" pitchFamily="34" charset="0"/>
                        <a:ea typeface="Source Sans Pro" panose="020B0503030403020204" pitchFamily="34" charset="0"/>
                        <a:cs typeface="Arial"/>
                        <a:sym typeface="Arial"/>
                      </a:endParaRP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endParaRPr lang="en-US" sz="800" b="0" i="0" u="none" strike="noStrike" cap="none" dirty="0">
                        <a:solidFill>
                          <a:srgbClr val="FF0000"/>
                        </a:solidFill>
                        <a:effectLst/>
                        <a:latin typeface="Source Sans Pro" panose="020B0503030403020204" pitchFamily="34" charset="0"/>
                        <a:ea typeface="Source Sans Pro" panose="020B0503030403020204" pitchFamily="34" charset="0"/>
                        <a:cs typeface="Arial"/>
                        <a:sym typeface="Arial"/>
                      </a:endParaRP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b="0" i="0" u="none" strike="noStrike" cap="none" dirty="0">
                          <a:solidFill>
                            <a:srgbClr val="FF0000"/>
                          </a:solidFill>
                          <a:effectLst/>
                          <a:latin typeface="Source Sans Pro" panose="020B0503030403020204" pitchFamily="34" charset="0"/>
                          <a:ea typeface="Source Sans Pro" panose="020B0503030403020204" pitchFamily="34" charset="0"/>
                          <a:cs typeface="Arial"/>
                          <a:sym typeface="Arial"/>
                        </a:rPr>
                        <a:t>K</a:t>
                      </a:r>
                      <a:r>
                        <a:rPr lang="en-US" sz="800" b="0" i="0" u="none" strike="noStrike" cap="none" dirty="0">
                          <a:solidFill>
                            <a:srgbClr val="FF0000"/>
                          </a:solidFill>
                          <a:effectLst/>
                          <a:latin typeface="Source Sans Pro" panose="020B0503030403020204" pitchFamily="34" charset="0"/>
                          <a:ea typeface="Source Sans Pro" panose="020B0503030403020204" pitchFamily="34" charset="0"/>
                          <a:cs typeface="Arial"/>
                          <a:sym typeface="Arial"/>
                        </a:rPr>
                        <a:t>now that stereotypes exist, what they are and how they can be unfair, negative and destructive.</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dirty="0">
                          <a:latin typeface="Source Sans Pro" panose="020B0503030403020204" pitchFamily="34" charset="0"/>
                          <a:ea typeface="Source Sans Pro" panose="020B0503030403020204" pitchFamily="34" charset="0"/>
                        </a:rPr>
                        <a:t>Know that a gender stereotype is when people think of things as being ‘just for boys’ or ‘just for girls’.</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dirty="0">
                          <a:latin typeface="Source Sans Pro" panose="020B0503030403020204" pitchFamily="34" charset="0"/>
                          <a:ea typeface="Source Sans Pro" panose="020B0503030403020204" pitchFamily="34" charset="0"/>
                        </a:rPr>
                        <a:t>Know that stereotypes about boys and girls exist.</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dirty="0">
                          <a:latin typeface="Source Sans Pro" panose="020B0503030403020204" pitchFamily="34" charset="0"/>
                          <a:ea typeface="Source Sans Pro" panose="020B0503030403020204" pitchFamily="34" charset="0"/>
                        </a:rPr>
                        <a:t>Know that and explain why these are often incorrect.</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dirty="0">
                          <a:latin typeface="Source Sans Pro" panose="020B0503030403020204" pitchFamily="34" charset="0"/>
                          <a:ea typeface="Source Sans Pro" panose="020B0503030403020204" pitchFamily="34" charset="0"/>
                        </a:rPr>
                        <a:t>Know that we can challenge these stereotypes.</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endParaRPr lang="en-GB" sz="800" dirty="0">
                        <a:latin typeface="Source Sans Pro" panose="020B0503030403020204" pitchFamily="34" charset="0"/>
                        <a:ea typeface="Source Sans Pro" panose="020B0503030403020204" pitchFamily="34" charset="0"/>
                      </a:endParaRPr>
                    </a:p>
                    <a:p>
                      <a:pPr marL="457200" marR="0" lvl="0" indent="0" algn="l" rtl="0">
                        <a:lnSpc>
                          <a:spcPct val="100000"/>
                        </a:lnSpc>
                        <a:spcBef>
                          <a:spcPts val="0"/>
                        </a:spcBef>
                        <a:spcAft>
                          <a:spcPts val="0"/>
                        </a:spcAft>
                        <a:buClr>
                          <a:srgbClr val="000000"/>
                        </a:buClr>
                        <a:buSzPts val="800"/>
                        <a:buFont typeface="Arial" panose="020B0604020202020204" pitchFamily="34" charset="0"/>
                        <a:buNone/>
                      </a:pPr>
                      <a:r>
                        <a:rPr lang="en-GB" sz="800" b="1" dirty="0">
                          <a:latin typeface="Source Sans Pro" panose="020B0503030403020204" pitchFamily="34" charset="0"/>
                          <a:ea typeface="Source Sans Pro" panose="020B0503030403020204" pitchFamily="34" charset="0"/>
                        </a:rPr>
                        <a:t>COMPLETE ASSESSMENT TASK.</a:t>
                      </a: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extLst>
                  <a:ext uri="{0D108BD9-81ED-4DB2-BD59-A6C34878D82A}">
                    <a16:rowId xmlns:a16="http://schemas.microsoft.com/office/drawing/2014/main" val="10000"/>
                  </a:ext>
                </a:extLst>
              </a:tr>
            </a:tbl>
          </a:graphicData>
        </a:graphic>
      </p:graphicFrame>
    </p:spTree>
    <p:extLst>
      <p:ext uri="{BB962C8B-B14F-4D97-AF65-F5344CB8AC3E}">
        <p14:creationId xmlns:p14="http://schemas.microsoft.com/office/powerpoint/2010/main" val="140864992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CCCCCC"/>
        </a:solidFill>
        <a:effectLst/>
      </p:bgPr>
    </p:bg>
    <p:spTree>
      <p:nvGrpSpPr>
        <p:cNvPr id="1" name="Shape 68"/>
        <p:cNvGrpSpPr/>
        <p:nvPr/>
      </p:nvGrpSpPr>
      <p:grpSpPr>
        <a:xfrm>
          <a:off x="0" y="0"/>
          <a:ext cx="0" cy="0"/>
          <a:chOff x="0" y="0"/>
          <a:chExt cx="0" cy="0"/>
        </a:xfrm>
      </p:grpSpPr>
      <p:sp>
        <p:nvSpPr>
          <p:cNvPr id="69" name="Google Shape;69;p4"/>
          <p:cNvSpPr txBox="1">
            <a:spLocks noGrp="1"/>
          </p:cNvSpPr>
          <p:nvPr>
            <p:ph type="ctrTitle"/>
          </p:nvPr>
        </p:nvSpPr>
        <p:spPr>
          <a:xfrm>
            <a:off x="311700" y="1130850"/>
            <a:ext cx="8520600" cy="2881800"/>
          </a:xfrm>
          <a:prstGeom prst="rect">
            <a:avLst/>
          </a:prstGeom>
          <a:solidFill>
            <a:srgbClr val="FFFFFF"/>
          </a:solidFill>
          <a:ln w="19050"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lnSpc>
                <a:spcPct val="100000"/>
              </a:lnSpc>
              <a:spcBef>
                <a:spcPts val="0"/>
              </a:spcBef>
              <a:spcAft>
                <a:spcPts val="0"/>
              </a:spcAft>
              <a:buSzPts val="5200"/>
              <a:buNone/>
            </a:pPr>
            <a:r>
              <a:rPr lang="en-GB" sz="3600" dirty="0">
                <a:latin typeface="Source Sans Pro"/>
                <a:ea typeface="Source Sans Pro"/>
                <a:cs typeface="Source Sans Pro"/>
                <a:sym typeface="Source Sans Pro"/>
              </a:rPr>
              <a:t>Block 2</a:t>
            </a:r>
            <a:br>
              <a:rPr lang="en-GB" sz="3600" dirty="0">
                <a:latin typeface="Source Sans Pro"/>
                <a:ea typeface="Source Sans Pro"/>
                <a:cs typeface="Source Sans Pro"/>
                <a:sym typeface="Source Sans Pro"/>
              </a:rPr>
            </a:br>
            <a:r>
              <a:rPr lang="en-GB" sz="3600" dirty="0">
                <a:solidFill>
                  <a:schemeClr val="bg1">
                    <a:lumMod val="50000"/>
                  </a:schemeClr>
                </a:solidFill>
                <a:latin typeface="Source Sans Pro"/>
                <a:ea typeface="Source Sans Pro"/>
                <a:cs typeface="Source Sans Pro"/>
                <a:sym typeface="Source Sans Pro"/>
              </a:rPr>
              <a:t>Health and Wellbeing</a:t>
            </a:r>
            <a:endParaRPr sz="3600" dirty="0">
              <a:solidFill>
                <a:schemeClr val="bg1">
                  <a:lumMod val="50000"/>
                </a:schemeClr>
              </a:solidFill>
              <a:latin typeface="Source Sans Pro"/>
              <a:ea typeface="Source Sans Pro"/>
              <a:cs typeface="Source Sans Pro"/>
              <a:sym typeface="Source Sans Pro"/>
            </a:endParaRPr>
          </a:p>
        </p:txBody>
      </p:sp>
    </p:spTree>
    <p:extLst>
      <p:ext uri="{BB962C8B-B14F-4D97-AF65-F5344CB8AC3E}">
        <p14:creationId xmlns:p14="http://schemas.microsoft.com/office/powerpoint/2010/main" val="214996322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56"/>
        <p:cNvGrpSpPr/>
        <p:nvPr/>
      </p:nvGrpSpPr>
      <p:grpSpPr>
        <a:xfrm>
          <a:off x="0" y="0"/>
          <a:ext cx="0" cy="0"/>
          <a:chOff x="0" y="0"/>
          <a:chExt cx="0" cy="0"/>
        </a:xfrm>
      </p:grpSpPr>
      <p:sp>
        <p:nvSpPr>
          <p:cNvPr id="257" name="Google Shape;257;p16"/>
          <p:cNvSpPr txBox="1">
            <a:spLocks noGrp="1"/>
          </p:cNvSpPr>
          <p:nvPr>
            <p:ph type="ctrTitle"/>
          </p:nvPr>
        </p:nvSpPr>
        <p:spPr>
          <a:xfrm>
            <a:off x="370316" y="811609"/>
            <a:ext cx="5631900" cy="3520281"/>
          </a:xfrm>
          <a:prstGeom prst="rect">
            <a:avLst/>
          </a:prstGeom>
          <a:solidFill>
            <a:srgbClr val="FFFFFF"/>
          </a:solidFill>
          <a:ln w="19050"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lnSpc>
                <a:spcPct val="100000"/>
              </a:lnSpc>
              <a:spcBef>
                <a:spcPts val="0"/>
              </a:spcBef>
              <a:spcAft>
                <a:spcPts val="0"/>
              </a:spcAft>
              <a:buSzPts val="5200"/>
              <a:buNone/>
            </a:pPr>
            <a:r>
              <a:rPr lang="en-GB" sz="3600" b="1" u="sng" dirty="0">
                <a:latin typeface="Source Sans Pro"/>
                <a:ea typeface="Source Sans Pro"/>
                <a:cs typeface="Source Sans Pro"/>
                <a:sym typeface="Source Sans Pro"/>
              </a:rPr>
              <a:t>The Big Ideas of PSHE:</a:t>
            </a:r>
            <a:br>
              <a:rPr lang="en-GB" sz="3600" dirty="0">
                <a:latin typeface="Source Sans Pro"/>
                <a:ea typeface="Source Sans Pro"/>
                <a:cs typeface="Source Sans Pro"/>
                <a:sym typeface="Source Sans Pro"/>
              </a:rPr>
            </a:br>
            <a:br>
              <a:rPr lang="en-GB" sz="3600" dirty="0">
                <a:latin typeface="Source Sans Pro"/>
                <a:ea typeface="Source Sans Pro"/>
                <a:cs typeface="Source Sans Pro"/>
                <a:sym typeface="Source Sans Pro"/>
              </a:rPr>
            </a:br>
            <a:r>
              <a:rPr lang="en-GB" sz="3600" u="sng" dirty="0">
                <a:latin typeface="Source Sans Pro"/>
                <a:ea typeface="Source Sans Pro"/>
                <a:cs typeface="Source Sans Pro"/>
                <a:sym typeface="Source Sans Pro"/>
              </a:rPr>
              <a:t>Health and Wellbeing</a:t>
            </a:r>
            <a:endParaRPr sz="3600" u="sng" dirty="0">
              <a:latin typeface="Source Sans Pro"/>
              <a:ea typeface="Source Sans Pro"/>
              <a:cs typeface="Source Sans Pro"/>
              <a:sym typeface="Source Sans Pro"/>
            </a:endParaRPr>
          </a:p>
          <a:p>
            <a:r>
              <a:rPr lang="en-GB" sz="2400" kern="1200" dirty="0">
                <a:solidFill>
                  <a:schemeClr val="tx1"/>
                </a:solidFill>
                <a:latin typeface="Source Sans Pro" panose="020B0503030403020204" pitchFamily="34" charset="0"/>
                <a:ea typeface="Source Sans Pro" panose="020B0503030403020204" pitchFamily="34" charset="0"/>
              </a:rPr>
              <a:t>To know how to look after our bodies and our minds to make sure we feel good and feel healthy. </a:t>
            </a:r>
          </a:p>
        </p:txBody>
      </p:sp>
      <p:pic>
        <p:nvPicPr>
          <p:cNvPr id="5" name="Picture 4">
            <a:extLst>
              <a:ext uri="{FF2B5EF4-FFF2-40B4-BE49-F238E27FC236}">
                <a16:creationId xmlns:a16="http://schemas.microsoft.com/office/drawing/2014/main" id="{3423B1ED-5F9B-413B-AA29-2956CF52B0B7}"/>
              </a:ext>
            </a:extLst>
          </p:cNvPr>
          <p:cNvPicPr/>
          <p:nvPr/>
        </p:nvPicPr>
        <p:blipFill>
          <a:blip r:embed="rId3">
            <a:extLst>
              <a:ext uri="{28A0092B-C50C-407E-A947-70E740481C1C}">
                <a14:useLocalDpi xmlns:a14="http://schemas.microsoft.com/office/drawing/2010/main" val="0"/>
              </a:ext>
            </a:extLst>
          </a:blip>
          <a:stretch>
            <a:fillRect/>
          </a:stretch>
        </p:blipFill>
        <p:spPr>
          <a:xfrm>
            <a:off x="6292379" y="1232660"/>
            <a:ext cx="2617160" cy="2678178"/>
          </a:xfrm>
          <a:prstGeom prst="rect">
            <a:avLst/>
          </a:prstGeom>
        </p:spPr>
      </p:pic>
    </p:spTree>
    <p:extLst>
      <p:ext uri="{BB962C8B-B14F-4D97-AF65-F5344CB8AC3E}">
        <p14:creationId xmlns:p14="http://schemas.microsoft.com/office/powerpoint/2010/main" val="132474295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73"/>
        <p:cNvGrpSpPr/>
        <p:nvPr/>
      </p:nvGrpSpPr>
      <p:grpSpPr>
        <a:xfrm>
          <a:off x="0" y="0"/>
          <a:ext cx="0" cy="0"/>
          <a:chOff x="0" y="0"/>
          <a:chExt cx="0" cy="0"/>
        </a:xfrm>
      </p:grpSpPr>
      <p:graphicFrame>
        <p:nvGraphicFramePr>
          <p:cNvPr id="74" name="Google Shape;74;p5"/>
          <p:cNvGraphicFramePr/>
          <p:nvPr>
            <p:extLst>
              <p:ext uri="{D42A27DB-BD31-4B8C-83A1-F6EECF244321}">
                <p14:modId xmlns:p14="http://schemas.microsoft.com/office/powerpoint/2010/main" val="4189815495"/>
              </p:ext>
            </p:extLst>
          </p:nvPr>
        </p:nvGraphicFramePr>
        <p:xfrm>
          <a:off x="290850" y="317150"/>
          <a:ext cx="8642850" cy="3596555"/>
        </p:xfrm>
        <a:graphic>
          <a:graphicData uri="http://schemas.openxmlformats.org/drawingml/2006/table">
            <a:tbl>
              <a:tblPr>
                <a:noFill/>
                <a:tableStyleId>{46087CFC-5693-468C-86B8-8A44AA509D65}</a:tableStyleId>
              </a:tblPr>
              <a:tblGrid>
                <a:gridCol w="1477150">
                  <a:extLst>
                    <a:ext uri="{9D8B030D-6E8A-4147-A177-3AD203B41FA5}">
                      <a16:colId xmlns:a16="http://schemas.microsoft.com/office/drawing/2014/main" val="20000"/>
                    </a:ext>
                  </a:extLst>
                </a:gridCol>
                <a:gridCol w="7165700">
                  <a:extLst>
                    <a:ext uri="{9D8B030D-6E8A-4147-A177-3AD203B41FA5}">
                      <a16:colId xmlns:a16="http://schemas.microsoft.com/office/drawing/2014/main" val="20001"/>
                    </a:ext>
                  </a:extLst>
                </a:gridCol>
              </a:tblGrid>
              <a:tr h="914375">
                <a:tc>
                  <a:txBody>
                    <a:bodyPr/>
                    <a:lstStyle/>
                    <a:p>
                      <a:pPr marL="0" marR="0" lvl="0" indent="0" algn="ctr" rtl="0">
                        <a:lnSpc>
                          <a:spcPct val="100000"/>
                        </a:lnSpc>
                        <a:spcBef>
                          <a:spcPts val="0"/>
                        </a:spcBef>
                        <a:spcAft>
                          <a:spcPts val="0"/>
                        </a:spcAft>
                        <a:buClr>
                          <a:srgbClr val="000000"/>
                        </a:buClr>
                        <a:buSzPts val="1200"/>
                        <a:buFont typeface="Arial"/>
                        <a:buNone/>
                      </a:pPr>
                      <a:r>
                        <a:rPr lang="en-GB" sz="1200" b="1" u="none" strike="noStrike" cap="none" dirty="0">
                          <a:solidFill>
                            <a:srgbClr val="999999"/>
                          </a:solidFill>
                          <a:latin typeface="Source Sans Pro"/>
                          <a:ea typeface="Source Sans Pro"/>
                          <a:cs typeface="Source Sans Pro"/>
                          <a:sym typeface="Source Sans Pro"/>
                        </a:rPr>
                        <a:t>Year 1 Block 2</a:t>
                      </a:r>
                      <a:endParaRPr sz="1200" b="1" u="none" strike="noStrike" cap="none" dirty="0">
                        <a:solidFill>
                          <a:srgbClr val="999999"/>
                        </a:solidFill>
                        <a:latin typeface="Source Sans Pro"/>
                        <a:ea typeface="Source Sans Pro"/>
                        <a:cs typeface="Source Sans Pro"/>
                        <a:sym typeface="Source Sans Pro"/>
                      </a:endParaRPr>
                    </a:p>
                    <a:p>
                      <a:pPr marL="0" marR="0" lvl="0" indent="0" algn="ctr" rtl="0">
                        <a:lnSpc>
                          <a:spcPct val="100000"/>
                        </a:lnSpc>
                        <a:spcBef>
                          <a:spcPts val="0"/>
                        </a:spcBef>
                        <a:spcAft>
                          <a:spcPts val="0"/>
                        </a:spcAft>
                        <a:buClr>
                          <a:srgbClr val="000000"/>
                        </a:buClr>
                        <a:buSzPts val="1200"/>
                        <a:buFont typeface="Arial"/>
                        <a:buNone/>
                      </a:pPr>
                      <a:r>
                        <a:rPr lang="en-GB" sz="1200" u="none" strike="noStrike" cap="none" dirty="0">
                          <a:solidFill>
                            <a:srgbClr val="999999"/>
                          </a:solidFill>
                          <a:latin typeface="Source Sans Pro"/>
                          <a:ea typeface="Source Sans Pro"/>
                          <a:cs typeface="Source Sans Pro"/>
                          <a:sym typeface="Source Sans Pro"/>
                        </a:rPr>
                        <a:t>Health and Wellbeing</a:t>
                      </a:r>
                      <a:endParaRPr sz="1200" u="none" strike="noStrike" cap="none" dirty="0">
                        <a:solidFill>
                          <a:srgbClr val="999999"/>
                        </a:solidFill>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800"/>
                        <a:buFont typeface="Arial"/>
                        <a:buNone/>
                      </a:pPr>
                      <a:r>
                        <a:rPr lang="en-GB" sz="800" b="1" u="none" strike="noStrike" cap="none" dirty="0">
                          <a:solidFill>
                            <a:schemeClr val="tx1"/>
                          </a:solidFill>
                          <a:latin typeface="Source Sans Pro"/>
                          <a:ea typeface="Source Sans Pro"/>
                          <a:cs typeface="Source Sans Pro"/>
                          <a:sym typeface="Source Sans Pro"/>
                        </a:rPr>
                        <a:t>New vocab: </a:t>
                      </a:r>
                      <a:r>
                        <a:rPr lang="en-GB" sz="800" b="0" u="none" strike="noStrike" cap="none" dirty="0">
                          <a:solidFill>
                            <a:schemeClr val="tx1"/>
                          </a:solidFill>
                          <a:latin typeface="Source Sans Pro"/>
                          <a:ea typeface="Source Sans Pro"/>
                          <a:cs typeface="Source Sans Pro"/>
                          <a:sym typeface="Source Sans Pro"/>
                        </a:rPr>
                        <a:t>allergy, germs, ill (poorly), qualities, relax, strategy, skill, qualities, strengths, sleep, rest,  dirt, hands, wash, soap, scrub, clean, burn, sunscreen, sunglasses, allergen, allergic reaction, paramedic, doctor, nurse, optician, dentist</a:t>
                      </a:r>
                    </a:p>
                    <a:p>
                      <a:pPr marL="0" marR="0" lvl="0" indent="0" algn="l" rtl="0">
                        <a:lnSpc>
                          <a:spcPct val="100000"/>
                        </a:lnSpc>
                        <a:spcBef>
                          <a:spcPts val="0"/>
                        </a:spcBef>
                        <a:spcAft>
                          <a:spcPts val="0"/>
                        </a:spcAft>
                        <a:buClr>
                          <a:srgbClr val="000000"/>
                        </a:buClr>
                        <a:buSzPts val="800"/>
                        <a:buFont typeface="Arial"/>
                        <a:buNone/>
                      </a:pPr>
                      <a:endParaRPr lang="en-GB" sz="800" b="0" u="none" strike="noStrike" cap="none" dirty="0">
                        <a:solidFill>
                          <a:schemeClr val="tx1"/>
                        </a:solidFill>
                        <a:latin typeface="Source Sans Pro"/>
                        <a:ea typeface="Source Sans Pro"/>
                        <a:cs typeface="Source Sans Pro"/>
                        <a:sym typeface="Source Sans Pro"/>
                      </a:endParaRPr>
                    </a:p>
                    <a:p>
                      <a:pPr marL="0" marR="0" lvl="0" indent="0" algn="l" defTabSz="914400" rtl="0" eaLnBrk="1" fontAlgn="auto" latinLnBrk="0" hangingPunct="1">
                        <a:lnSpc>
                          <a:spcPct val="100000"/>
                        </a:lnSpc>
                        <a:spcBef>
                          <a:spcPts val="0"/>
                        </a:spcBef>
                        <a:spcAft>
                          <a:spcPts val="0"/>
                        </a:spcAft>
                        <a:buClr>
                          <a:srgbClr val="000000"/>
                        </a:buClr>
                        <a:buSzPts val="800"/>
                        <a:buFont typeface="Arial"/>
                        <a:buNone/>
                        <a:tabLst/>
                        <a:defRPr/>
                      </a:pPr>
                      <a:r>
                        <a:rPr lang="en-GB" sz="800" b="1" u="none" strike="noStrike" cap="none" dirty="0">
                          <a:solidFill>
                            <a:schemeClr val="tx1"/>
                          </a:solidFill>
                          <a:latin typeface="Source Sans Pro"/>
                          <a:ea typeface="Source Sans Pro"/>
                          <a:cs typeface="Source Sans Pro"/>
                          <a:sym typeface="Source Sans Pro"/>
                        </a:rPr>
                        <a:t>Retrieval vocab: </a:t>
                      </a:r>
                      <a:r>
                        <a:rPr lang="en-GB" sz="800" b="0" u="none" strike="noStrike" cap="none" dirty="0">
                          <a:solidFill>
                            <a:schemeClr val="tx1"/>
                          </a:solidFill>
                          <a:latin typeface="Source Sans Pro"/>
                          <a:ea typeface="Source Sans Pro"/>
                          <a:cs typeface="Source Sans Pro"/>
                          <a:sym typeface="Source Sans Pro"/>
                        </a:rPr>
                        <a:t>emotions, feelings, help, happy, sad, angry, worried, routine, relaxation, safe</a:t>
                      </a:r>
                      <a:endParaRPr lang="en-GB" sz="800" b="1" u="none" strike="noStrike" cap="none" dirty="0">
                        <a:solidFill>
                          <a:schemeClr val="tx1"/>
                        </a:solidFill>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extLst>
                  <a:ext uri="{0D108BD9-81ED-4DB2-BD59-A6C34878D82A}">
                    <a16:rowId xmlns:a16="http://schemas.microsoft.com/office/drawing/2014/main" val="10000"/>
                  </a:ext>
                </a:extLst>
              </a:tr>
              <a:tr h="793495">
                <a:tc>
                  <a:txBody>
                    <a:bodyPr/>
                    <a:lstStyle/>
                    <a:p>
                      <a:pPr marL="0" marR="0" lvl="0" indent="0" algn="ctr" rtl="0">
                        <a:lnSpc>
                          <a:spcPct val="100000"/>
                        </a:lnSpc>
                        <a:spcBef>
                          <a:spcPts val="0"/>
                        </a:spcBef>
                        <a:spcAft>
                          <a:spcPts val="0"/>
                        </a:spcAft>
                        <a:buClr>
                          <a:srgbClr val="000000"/>
                        </a:buClr>
                        <a:buSzPts val="1200"/>
                        <a:buFont typeface="Arial"/>
                        <a:buNone/>
                      </a:pPr>
                      <a:r>
                        <a:rPr lang="en-GB" sz="1200" b="1" u="none" strike="noStrike" cap="none">
                          <a:latin typeface="Source Sans Pro"/>
                          <a:ea typeface="Source Sans Pro"/>
                          <a:cs typeface="Source Sans Pro"/>
                          <a:sym typeface="Source Sans Pro"/>
                        </a:rPr>
                        <a:t>Week 1</a:t>
                      </a:r>
                      <a:endParaRPr sz="1200" b="1" u="none" strike="noStrike" cap="none">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457200" marR="0" lvl="0" indent="0" algn="l" rtl="0">
                        <a:lnSpc>
                          <a:spcPct val="100000"/>
                        </a:lnSpc>
                        <a:spcBef>
                          <a:spcPts val="0"/>
                        </a:spcBef>
                        <a:spcAft>
                          <a:spcPts val="0"/>
                        </a:spcAft>
                        <a:buClr>
                          <a:srgbClr val="000000"/>
                        </a:buClr>
                        <a:buSzPts val="800"/>
                        <a:buFont typeface="Arial" panose="020B0604020202020204" pitchFamily="34" charset="0"/>
                        <a:buNone/>
                      </a:pPr>
                      <a:r>
                        <a:rPr lang="en-GB" sz="800" b="0" i="0" u="sng" strike="noStrike" cap="none" dirty="0">
                          <a:solidFill>
                            <a:schemeClr val="tx1"/>
                          </a:solidFill>
                          <a:effectLst/>
                          <a:latin typeface="Source Sans Pro" panose="020B0503030403020204" pitchFamily="34" charset="0"/>
                          <a:ea typeface="Source Sans Pro" panose="020B0503030403020204" pitchFamily="34" charset="0"/>
                          <a:cs typeface="Arial"/>
                          <a:sym typeface="Arial"/>
                        </a:rPr>
                        <a:t>Why do we feel different emotions?</a:t>
                      </a:r>
                      <a:endParaRPr lang="en-US" sz="800" b="0" i="0" u="sng" strike="noStrike" cap="none" dirty="0">
                        <a:solidFill>
                          <a:schemeClr val="tx1"/>
                        </a:solidFill>
                        <a:effectLst/>
                        <a:latin typeface="Source Sans Pro" panose="020B0503030403020204" pitchFamily="34" charset="0"/>
                        <a:ea typeface="Source Sans Pro" panose="020B0503030403020204" pitchFamily="34" charset="0"/>
                        <a:cs typeface="Arial"/>
                        <a:sym typeface="Arial"/>
                      </a:endParaRP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endParaRPr lang="en-US" sz="800" b="0" i="0" u="none" strike="noStrike" cap="none" dirty="0">
                        <a:solidFill>
                          <a:srgbClr val="FF0000"/>
                        </a:solidFill>
                        <a:effectLst/>
                        <a:latin typeface="Source Sans Pro" panose="020B0503030403020204" pitchFamily="34" charset="0"/>
                        <a:ea typeface="Source Sans Pro" panose="020B0503030403020204" pitchFamily="34" charset="0"/>
                        <a:cs typeface="Arial"/>
                        <a:sym typeface="Arial"/>
                      </a:endParaRP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US" sz="800" b="0" i="0" u="none" strike="noStrike" cap="none" dirty="0">
                          <a:solidFill>
                            <a:srgbClr val="FF0000"/>
                          </a:solidFill>
                          <a:effectLst/>
                          <a:latin typeface="Source Sans Pro" panose="020B0503030403020204" pitchFamily="34" charset="0"/>
                          <a:ea typeface="Source Sans Pro" panose="020B0503030403020204" pitchFamily="34" charset="0"/>
                          <a:cs typeface="Arial"/>
                          <a:sym typeface="Arial"/>
                        </a:rPr>
                        <a:t>Know that there is a normal range of emotions (e.g. happiness, sadness, anger, fear, surprise, nervousness) and a scale of emotions that all humans experience in relation to different experiences and situations.</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b="0" i="0" u="none" strike="noStrike" cap="none" dirty="0">
                          <a:solidFill>
                            <a:srgbClr val="FF0000"/>
                          </a:solidFill>
                          <a:effectLst/>
                          <a:latin typeface="Source Sans Pro" panose="020B0503030403020204" pitchFamily="34" charset="0"/>
                          <a:ea typeface="Source Sans Pro" panose="020B0503030403020204" pitchFamily="34" charset="0"/>
                          <a:cs typeface="Arial"/>
                          <a:sym typeface="Arial"/>
                        </a:rPr>
                        <a:t>K</a:t>
                      </a:r>
                      <a:r>
                        <a:rPr lang="en-US" sz="800" b="0" i="0" u="none" strike="noStrike" cap="none" dirty="0">
                          <a:solidFill>
                            <a:srgbClr val="FF0000"/>
                          </a:solidFill>
                          <a:effectLst/>
                          <a:latin typeface="Source Sans Pro" panose="020B0503030403020204" pitchFamily="34" charset="0"/>
                          <a:ea typeface="Source Sans Pro" panose="020B0503030403020204" pitchFamily="34" charset="0"/>
                          <a:cs typeface="Arial"/>
                          <a:sym typeface="Arial"/>
                        </a:rPr>
                        <a:t>now that there are ways to recognize and talk about our emotions, including having a varied vocabulary of words to use when talking about our own and other people’s feelings.</a:t>
                      </a:r>
                      <a:r>
                        <a:rPr lang="en-US" sz="800" dirty="0"/>
                        <a:t> </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dirty="0">
                          <a:latin typeface="Source Sans Pro" panose="020B0503030403020204" pitchFamily="34" charset="0"/>
                          <a:ea typeface="Source Sans Pro" panose="020B0503030403020204" pitchFamily="34" charset="0"/>
                        </a:rPr>
                        <a:t>Know that there are ways we can describe and understand our feelings.</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dirty="0">
                          <a:latin typeface="Source Sans Pro" panose="020B0503030403020204" pitchFamily="34" charset="0"/>
                          <a:ea typeface="Source Sans Pro" panose="020B0503030403020204" pitchFamily="34" charset="0"/>
                        </a:rPr>
                        <a:t>Know that there are simple strategies we can use to manage them.</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dirty="0">
                          <a:latin typeface="Source Sans Pro" panose="020B0503030403020204" pitchFamily="34" charset="0"/>
                          <a:ea typeface="Source Sans Pro" panose="020B0503030403020204" pitchFamily="34" charset="0"/>
                        </a:rPr>
                        <a:t>Know that there are different things which might cause us to feel certain emotions.</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dirty="0">
                          <a:latin typeface="Source Sans Pro" panose="020B0503030403020204" pitchFamily="34" charset="0"/>
                          <a:ea typeface="Source Sans Pro" panose="020B0503030403020204" pitchFamily="34" charset="0"/>
                        </a:rPr>
                        <a:t>Know that there are different ways to respond to emotions.</a:t>
                      </a: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extLst>
                  <a:ext uri="{0D108BD9-81ED-4DB2-BD59-A6C34878D82A}">
                    <a16:rowId xmlns:a16="http://schemas.microsoft.com/office/drawing/2014/main" val="10001"/>
                  </a:ext>
                </a:extLst>
              </a:tr>
              <a:tr h="914375">
                <a:tc>
                  <a:txBody>
                    <a:bodyPr/>
                    <a:lstStyle/>
                    <a:p>
                      <a:pPr marL="0" marR="0" lvl="0" indent="0" algn="ctr" rtl="0">
                        <a:lnSpc>
                          <a:spcPct val="100000"/>
                        </a:lnSpc>
                        <a:spcBef>
                          <a:spcPts val="0"/>
                        </a:spcBef>
                        <a:spcAft>
                          <a:spcPts val="0"/>
                        </a:spcAft>
                        <a:buClr>
                          <a:schemeClr val="dk1"/>
                        </a:buClr>
                        <a:buSzPts val="1100"/>
                        <a:buFont typeface="Arial"/>
                        <a:buNone/>
                      </a:pPr>
                      <a:r>
                        <a:rPr lang="en-GB" sz="1200" b="1" u="none" strike="noStrike" cap="none">
                          <a:solidFill>
                            <a:schemeClr val="dk1"/>
                          </a:solidFill>
                          <a:latin typeface="Source Sans Pro"/>
                          <a:ea typeface="Source Sans Pro"/>
                          <a:cs typeface="Source Sans Pro"/>
                          <a:sym typeface="Source Sans Pro"/>
                        </a:rPr>
                        <a:t>Week 2</a:t>
                      </a:r>
                      <a:endParaRPr sz="1200" b="1" u="none" strike="noStrike" cap="none">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457200" marR="0" lvl="0" indent="0" algn="l" rtl="0">
                        <a:lnSpc>
                          <a:spcPct val="100000"/>
                        </a:lnSpc>
                        <a:spcBef>
                          <a:spcPts val="0"/>
                        </a:spcBef>
                        <a:spcAft>
                          <a:spcPts val="0"/>
                        </a:spcAft>
                        <a:buClr>
                          <a:schemeClr val="dk1"/>
                        </a:buClr>
                        <a:buSzPts val="1100"/>
                        <a:buFont typeface="Arial"/>
                        <a:buNone/>
                      </a:pPr>
                      <a:r>
                        <a:rPr lang="en-GB" sz="800" b="0" i="0" u="sng" strike="noStrike" cap="none" dirty="0">
                          <a:solidFill>
                            <a:schemeClr val="dk1"/>
                          </a:solidFill>
                          <a:effectLst/>
                          <a:latin typeface="Source Sans Pro"/>
                          <a:ea typeface="Source Sans Pro"/>
                          <a:cs typeface="Arial"/>
                          <a:sym typeface="Source Sans Pro"/>
                        </a:rPr>
                        <a:t>What am I good at?</a:t>
                      </a:r>
                      <a:endParaRPr lang="en-US" sz="800" b="0" i="0" u="none" strike="noStrike" cap="none" dirty="0">
                        <a:solidFill>
                          <a:srgbClr val="FF0000"/>
                        </a:solidFill>
                        <a:effectLst/>
                        <a:latin typeface="Source Sans Pro" panose="020B0503030403020204" pitchFamily="34" charset="0"/>
                        <a:ea typeface="Source Sans Pro" panose="020B0503030403020204" pitchFamily="34" charset="0"/>
                        <a:cs typeface="Arial"/>
                        <a:sym typeface="Arial"/>
                      </a:endParaRP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endParaRPr lang="en-US" sz="800" b="0" i="0" u="none" strike="noStrike" cap="none" dirty="0">
                        <a:solidFill>
                          <a:srgbClr val="FF0000"/>
                        </a:solidFill>
                        <a:effectLst/>
                        <a:latin typeface="Source Sans Pro" panose="020B0503030403020204" pitchFamily="34" charset="0"/>
                        <a:ea typeface="Source Sans Pro" panose="020B0503030403020204" pitchFamily="34" charset="0"/>
                        <a:cs typeface="Arial"/>
                        <a:sym typeface="Arial"/>
                      </a:endParaRP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US" sz="800" b="0" i="0" u="none" strike="noStrike" cap="none" dirty="0">
                          <a:solidFill>
                            <a:srgbClr val="FF0000"/>
                          </a:solidFill>
                          <a:effectLst/>
                          <a:latin typeface="Source Sans Pro" panose="020B0503030403020204" pitchFamily="34" charset="0"/>
                          <a:ea typeface="Source Sans Pro" panose="020B0503030403020204" pitchFamily="34" charset="0"/>
                          <a:cs typeface="Arial"/>
                          <a:sym typeface="Arial"/>
                        </a:rPr>
                        <a:t>Know that self-respect is important and links to our own happiness.</a:t>
                      </a:r>
                      <a:r>
                        <a:rPr lang="en-GB" sz="800" b="0" i="0" u="none" strike="noStrike" cap="none" dirty="0">
                          <a:solidFill>
                            <a:srgbClr val="FF0000"/>
                          </a:solidFill>
                          <a:effectLst/>
                          <a:latin typeface="Source Sans Pro" panose="020B0503030403020204" pitchFamily="34" charset="0"/>
                          <a:ea typeface="Source Sans Pro" panose="020B0503030403020204" pitchFamily="34" charset="0"/>
                          <a:cs typeface="Arial"/>
                          <a:sym typeface="Arial"/>
                        </a:rPr>
                        <a:t> </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dirty="0">
                          <a:latin typeface="Source Sans Pro" panose="020B0503030403020204" pitchFamily="34" charset="0"/>
                          <a:ea typeface="Source Sans Pro" panose="020B0503030403020204" pitchFamily="34" charset="0"/>
                        </a:rPr>
                        <a:t>Know that we each have strengths and how we might recognise and celebrate them.</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dirty="0">
                          <a:latin typeface="Source Sans Pro" panose="020B0503030403020204" pitchFamily="34" charset="0"/>
                          <a:ea typeface="Source Sans Pro" panose="020B0503030403020204" pitchFamily="34" charset="0"/>
                        </a:rPr>
                        <a:t>Know that we can set ourselves simple and achievable, but challenging goals to keep improving.</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dirty="0">
                          <a:latin typeface="Source Sans Pro" panose="020B0503030403020204" pitchFamily="34" charset="0"/>
                          <a:ea typeface="Source Sans Pro" panose="020B0503030403020204" pitchFamily="34" charset="0"/>
                        </a:rPr>
                        <a:t>Know that qualities describe what we are like as a person.</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dirty="0">
                          <a:latin typeface="Source Sans Pro" panose="020B0503030403020204" pitchFamily="34" charset="0"/>
                          <a:ea typeface="Source Sans Pro" panose="020B0503030403020204" pitchFamily="34" charset="0"/>
                        </a:rPr>
                        <a:t>Know that we can describe what qualities we have within our personality.</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dirty="0">
                          <a:latin typeface="Source Sans Pro" panose="020B0503030403020204" pitchFamily="34" charset="0"/>
                          <a:ea typeface="Source Sans Pro" panose="020B0503030403020204" pitchFamily="34" charset="0"/>
                        </a:rPr>
                        <a:t>Know that there are things we might want to get better at.</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endParaRPr lang="en-US" sz="800" dirty="0">
                        <a:latin typeface="Source Sans Pro" panose="020B0503030403020204" pitchFamily="34" charset="0"/>
                        <a:ea typeface="Source Sans Pro" panose="020B0503030403020204" pitchFamily="34" charset="0"/>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40625377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73"/>
        <p:cNvGrpSpPr/>
        <p:nvPr/>
      </p:nvGrpSpPr>
      <p:grpSpPr>
        <a:xfrm>
          <a:off x="0" y="0"/>
          <a:ext cx="0" cy="0"/>
          <a:chOff x="0" y="0"/>
          <a:chExt cx="0" cy="0"/>
        </a:xfrm>
      </p:grpSpPr>
      <p:graphicFrame>
        <p:nvGraphicFramePr>
          <p:cNvPr id="74" name="Google Shape;74;p5"/>
          <p:cNvGraphicFramePr/>
          <p:nvPr>
            <p:extLst>
              <p:ext uri="{D42A27DB-BD31-4B8C-83A1-F6EECF244321}">
                <p14:modId xmlns:p14="http://schemas.microsoft.com/office/powerpoint/2010/main" val="1395835927"/>
              </p:ext>
            </p:extLst>
          </p:nvPr>
        </p:nvGraphicFramePr>
        <p:xfrm>
          <a:off x="290850" y="317150"/>
          <a:ext cx="8642850" cy="4206155"/>
        </p:xfrm>
        <a:graphic>
          <a:graphicData uri="http://schemas.openxmlformats.org/drawingml/2006/table">
            <a:tbl>
              <a:tblPr>
                <a:noFill/>
                <a:tableStyleId>{46087CFC-5693-468C-86B8-8A44AA509D65}</a:tableStyleId>
              </a:tblPr>
              <a:tblGrid>
                <a:gridCol w="1477150">
                  <a:extLst>
                    <a:ext uri="{9D8B030D-6E8A-4147-A177-3AD203B41FA5}">
                      <a16:colId xmlns:a16="http://schemas.microsoft.com/office/drawing/2014/main" val="20000"/>
                    </a:ext>
                  </a:extLst>
                </a:gridCol>
                <a:gridCol w="7165700">
                  <a:extLst>
                    <a:ext uri="{9D8B030D-6E8A-4147-A177-3AD203B41FA5}">
                      <a16:colId xmlns:a16="http://schemas.microsoft.com/office/drawing/2014/main" val="20001"/>
                    </a:ext>
                  </a:extLst>
                </a:gridCol>
              </a:tblGrid>
              <a:tr h="914375">
                <a:tc>
                  <a:txBody>
                    <a:bodyPr/>
                    <a:lstStyle/>
                    <a:p>
                      <a:pPr marL="0" marR="0" lvl="0" indent="0" algn="ctr" rtl="0">
                        <a:lnSpc>
                          <a:spcPct val="100000"/>
                        </a:lnSpc>
                        <a:spcBef>
                          <a:spcPts val="0"/>
                        </a:spcBef>
                        <a:spcAft>
                          <a:spcPts val="0"/>
                        </a:spcAft>
                        <a:buClr>
                          <a:srgbClr val="000000"/>
                        </a:buClr>
                        <a:buSzPts val="1200"/>
                        <a:buFont typeface="Arial"/>
                        <a:buNone/>
                      </a:pPr>
                      <a:r>
                        <a:rPr lang="en-GB" sz="1200" b="1" u="none" strike="noStrike" cap="none" dirty="0">
                          <a:latin typeface="Source Sans Pro"/>
                          <a:ea typeface="Source Sans Pro"/>
                          <a:cs typeface="Source Sans Pro"/>
                          <a:sym typeface="Source Sans Pro"/>
                        </a:rPr>
                        <a:t>Week 3</a:t>
                      </a:r>
                      <a:endParaRPr sz="1200" b="1" u="none" strike="noStrike" cap="none" dirty="0">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457200" marR="0" lvl="0" indent="0" algn="l" rtl="0">
                        <a:lnSpc>
                          <a:spcPct val="100000"/>
                        </a:lnSpc>
                        <a:spcBef>
                          <a:spcPts val="0"/>
                        </a:spcBef>
                        <a:spcAft>
                          <a:spcPts val="0"/>
                        </a:spcAft>
                        <a:buClr>
                          <a:srgbClr val="000000"/>
                        </a:buClr>
                        <a:buSzPts val="800"/>
                        <a:buFont typeface="Arial" panose="020B0604020202020204" pitchFamily="34" charset="0"/>
                        <a:buNone/>
                      </a:pPr>
                      <a:r>
                        <a:rPr lang="en-GB" sz="800" b="0" i="0" u="sng" strike="noStrike" cap="none" dirty="0">
                          <a:solidFill>
                            <a:schemeClr val="tx1"/>
                          </a:solidFill>
                          <a:effectLst/>
                          <a:latin typeface="Source Sans Pro" panose="020B0503030403020204" pitchFamily="34" charset="0"/>
                          <a:ea typeface="Source Sans Pro" panose="020B0503030403020204" pitchFamily="34" charset="0"/>
                          <a:cs typeface="Arial"/>
                          <a:sym typeface="Arial"/>
                        </a:rPr>
                        <a:t>Why is it important that we rest and relax?</a:t>
                      </a:r>
                    </a:p>
                    <a:p>
                      <a:pPr marL="457200" marR="0" lvl="0" indent="0" algn="l" rtl="0">
                        <a:lnSpc>
                          <a:spcPct val="100000"/>
                        </a:lnSpc>
                        <a:spcBef>
                          <a:spcPts val="0"/>
                        </a:spcBef>
                        <a:spcAft>
                          <a:spcPts val="0"/>
                        </a:spcAft>
                        <a:buClr>
                          <a:srgbClr val="000000"/>
                        </a:buClr>
                        <a:buSzPts val="800"/>
                        <a:buFont typeface="Arial" panose="020B0604020202020204" pitchFamily="34" charset="0"/>
                        <a:buNone/>
                      </a:pPr>
                      <a:endParaRPr lang="en-GB" sz="800" b="0" i="0" u="sng" strike="noStrike" cap="none" dirty="0">
                        <a:solidFill>
                          <a:schemeClr val="tx1"/>
                        </a:solidFill>
                        <a:effectLst/>
                        <a:latin typeface="Source Sans Pro" panose="020B0503030403020204" pitchFamily="34" charset="0"/>
                        <a:ea typeface="Source Sans Pro" panose="020B0503030403020204" pitchFamily="34" charset="0"/>
                        <a:cs typeface="Arial"/>
                        <a:sym typeface="Arial"/>
                      </a:endParaRPr>
                    </a:p>
                    <a:p>
                      <a:pPr marL="457200" marR="0" lvl="0" indent="0" algn="l" defTabSz="914400" rtl="0" eaLnBrk="1" fontAlgn="auto" latinLnBrk="0" hangingPunct="1">
                        <a:lnSpc>
                          <a:spcPct val="100000"/>
                        </a:lnSpc>
                        <a:spcBef>
                          <a:spcPts val="0"/>
                        </a:spcBef>
                        <a:spcAft>
                          <a:spcPts val="0"/>
                        </a:spcAft>
                        <a:buClr>
                          <a:srgbClr val="000000"/>
                        </a:buClr>
                        <a:buSzPts val="800"/>
                        <a:buFont typeface="Arial" panose="020B0604020202020204" pitchFamily="34" charset="0"/>
                        <a:buNone/>
                        <a:tabLst/>
                        <a:defRPr/>
                      </a:pPr>
                      <a:r>
                        <a:rPr lang="en-GB" sz="800" b="0" i="0" u="none" strike="noStrike" cap="none" dirty="0">
                          <a:solidFill>
                            <a:schemeClr val="dk1"/>
                          </a:solidFill>
                          <a:effectLst/>
                          <a:latin typeface="Source Sans Pro"/>
                          <a:ea typeface="Source Sans Pro"/>
                          <a:cs typeface="Arial"/>
                          <a:sym typeface="Source Sans Pro"/>
                        </a:rPr>
                        <a:t>(Lesson Note- This is a combined session using Lessons 3 and 4 of Kapow’s Health and Wellbeing unit).</a:t>
                      </a:r>
                      <a:endParaRPr lang="en-US" sz="800" b="0" i="0" u="sng" strike="noStrike" cap="none" dirty="0">
                        <a:solidFill>
                          <a:schemeClr val="tx1"/>
                        </a:solidFill>
                        <a:effectLst/>
                        <a:latin typeface="Source Sans Pro" panose="020B0503030403020204" pitchFamily="34" charset="0"/>
                        <a:ea typeface="Source Sans Pro" panose="020B0503030403020204" pitchFamily="34" charset="0"/>
                        <a:cs typeface="Arial"/>
                        <a:sym typeface="Arial"/>
                      </a:endParaRP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endParaRPr lang="en-US" sz="800" b="0" i="0" u="none" strike="noStrike" cap="none" dirty="0">
                        <a:solidFill>
                          <a:srgbClr val="FF0000"/>
                        </a:solidFill>
                        <a:effectLst/>
                        <a:latin typeface="Source Sans Pro" panose="020B0503030403020204" pitchFamily="34" charset="0"/>
                        <a:ea typeface="Source Sans Pro" panose="020B0503030403020204" pitchFamily="34" charset="0"/>
                        <a:cs typeface="Arial"/>
                        <a:sym typeface="Arial"/>
                      </a:endParaRP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b="0" i="0" u="none" strike="noStrike" cap="none" dirty="0">
                          <a:solidFill>
                            <a:srgbClr val="FF0000"/>
                          </a:solidFill>
                          <a:effectLst/>
                          <a:latin typeface="Source Sans Pro" panose="020B0503030403020204" pitchFamily="34" charset="0"/>
                          <a:ea typeface="Source Sans Pro" panose="020B0503030403020204" pitchFamily="34" charset="0"/>
                          <a:cs typeface="Arial"/>
                          <a:sym typeface="Arial"/>
                        </a:rPr>
                        <a:t>K</a:t>
                      </a:r>
                      <a:r>
                        <a:rPr lang="en-US" sz="800" b="0" i="0" u="none" strike="noStrike" cap="none" dirty="0">
                          <a:solidFill>
                            <a:srgbClr val="FF0000"/>
                          </a:solidFill>
                          <a:effectLst/>
                          <a:latin typeface="Source Sans Pro" panose="020B0503030403020204" pitchFamily="34" charset="0"/>
                          <a:ea typeface="Source Sans Pro" panose="020B0503030403020204" pitchFamily="34" charset="0"/>
                          <a:cs typeface="Arial"/>
                          <a:sym typeface="Arial"/>
                        </a:rPr>
                        <a:t>now that it is important to get sufficient good quality sleep for good health and that a lack of sleep can affect weight, mood and the ability to learn.</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b="0" i="0" u="none" strike="noStrike" cap="none" dirty="0">
                          <a:solidFill>
                            <a:srgbClr val="FF0000"/>
                          </a:solidFill>
                          <a:effectLst/>
                          <a:latin typeface="Source Sans Pro" panose="020B0503030403020204" pitchFamily="34" charset="0"/>
                          <a:ea typeface="Source Sans Pro" panose="020B0503030403020204" pitchFamily="34" charset="0"/>
                          <a:cs typeface="Arial"/>
                          <a:sym typeface="Arial"/>
                        </a:rPr>
                        <a:t>K</a:t>
                      </a:r>
                      <a:r>
                        <a:rPr lang="en-US" sz="800" b="0" i="0" u="none" strike="noStrike" cap="none" dirty="0">
                          <a:solidFill>
                            <a:srgbClr val="FF0000"/>
                          </a:solidFill>
                          <a:effectLst/>
                          <a:latin typeface="Source Sans Pro" panose="020B0503030403020204" pitchFamily="34" charset="0"/>
                          <a:ea typeface="Source Sans Pro" panose="020B0503030403020204" pitchFamily="34" charset="0"/>
                          <a:cs typeface="Arial"/>
                          <a:sym typeface="Arial"/>
                        </a:rPr>
                        <a:t>now that things such as rest, time spent with friends and family and our hobbies and interests are all a part of self-care.</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b="0" i="0" u="none" strike="noStrike" cap="none" dirty="0">
                          <a:solidFill>
                            <a:srgbClr val="FF0000"/>
                          </a:solidFill>
                          <a:effectLst/>
                          <a:latin typeface="Source Sans Pro" panose="020B0503030403020204" pitchFamily="34" charset="0"/>
                          <a:ea typeface="Source Sans Pro" panose="020B0503030403020204" pitchFamily="34" charset="0"/>
                          <a:cs typeface="Arial"/>
                          <a:sym typeface="Arial"/>
                        </a:rPr>
                        <a:t>K</a:t>
                      </a:r>
                      <a:r>
                        <a:rPr lang="en-US" sz="800" b="0" i="0" u="none" strike="noStrike" cap="none" dirty="0">
                          <a:solidFill>
                            <a:srgbClr val="FF0000"/>
                          </a:solidFill>
                          <a:effectLst/>
                          <a:latin typeface="Source Sans Pro" panose="020B0503030403020204" pitchFamily="34" charset="0"/>
                          <a:ea typeface="Source Sans Pro" panose="020B0503030403020204" pitchFamily="34" charset="0"/>
                          <a:cs typeface="Arial"/>
                          <a:sym typeface="Arial"/>
                        </a:rPr>
                        <a:t>now that mental wellbeing is a normal part of daily life in the same way as physical health. </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dirty="0">
                          <a:latin typeface="Source Sans Pro" panose="020B0503030403020204" pitchFamily="34" charset="0"/>
                          <a:ea typeface="Source Sans Pro" panose="020B0503030403020204" pitchFamily="34" charset="0"/>
                        </a:rPr>
                        <a:t>Know that there are benefits to both physical activity and rest.</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dirty="0">
                          <a:latin typeface="Source Sans Pro" panose="020B0503030403020204" pitchFamily="34" charset="0"/>
                          <a:ea typeface="Source Sans Pro" panose="020B0503030403020204" pitchFamily="34" charset="0"/>
                        </a:rPr>
                        <a:t>Know that sleep is important.</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dirty="0">
                          <a:latin typeface="Source Sans Pro" panose="020B0503030403020204" pitchFamily="34" charset="0"/>
                          <a:ea typeface="Source Sans Pro" panose="020B0503030403020204" pitchFamily="34" charset="0"/>
                        </a:rPr>
                        <a:t>Know that there are things that we can do to affect the quality of sleep, both in a positive and negative way.</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dirty="0">
                          <a:latin typeface="Source Sans Pro" panose="020B0503030403020204" pitchFamily="34" charset="0"/>
                          <a:ea typeface="Source Sans Pro" panose="020B0503030403020204" pitchFamily="34" charset="0"/>
                        </a:rPr>
                        <a:t>Know that sleeps helps our bodies to repair themselves, to grow and restore energy.</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dirty="0">
                          <a:latin typeface="Source Sans Pro" panose="020B0503030403020204" pitchFamily="34" charset="0"/>
                          <a:ea typeface="Source Sans Pro" panose="020B0503030403020204" pitchFamily="34" charset="0"/>
                        </a:rPr>
                        <a:t>Know that there are ways to get ready for sleep.</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dirty="0">
                          <a:latin typeface="Source Sans Pro" panose="020B0503030403020204" pitchFamily="34" charset="0"/>
                          <a:ea typeface="Source Sans Pro" panose="020B0503030403020204" pitchFamily="34" charset="0"/>
                        </a:rPr>
                        <a:t>Know that there are different methods of relaxation.</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dirty="0">
                          <a:latin typeface="Source Sans Pro" panose="020B0503030403020204" pitchFamily="34" charset="0"/>
                          <a:ea typeface="Source Sans Pro" panose="020B0503030403020204" pitchFamily="34" charset="0"/>
                        </a:rPr>
                        <a:t>Know that relaxation can help us.</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dirty="0">
                          <a:latin typeface="Source Sans Pro" panose="020B0503030403020204" pitchFamily="34" charset="0"/>
                          <a:ea typeface="Source Sans Pro" panose="020B0503030403020204" pitchFamily="34" charset="0"/>
                        </a:rPr>
                        <a:t>Know that we can focus on tensing and relaxing different parts of our body to help us relax.</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dirty="0">
                          <a:latin typeface="Source Sans Pro" panose="020B0503030403020204" pitchFamily="34" charset="0"/>
                          <a:ea typeface="Source Sans Pro" panose="020B0503030403020204" pitchFamily="34" charset="0"/>
                        </a:rPr>
                        <a:t>Know that laughter can be used to help us relax if we are nervous or have a lot on our mind.</a:t>
                      </a:r>
                      <a:endParaRPr lang="en-US" sz="800" dirty="0">
                        <a:latin typeface="Source Sans Pro" panose="020B0503030403020204" pitchFamily="34" charset="0"/>
                        <a:ea typeface="Source Sans Pro" panose="020B0503030403020204" pitchFamily="34" charset="0"/>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extLst>
                  <a:ext uri="{0D108BD9-81ED-4DB2-BD59-A6C34878D82A}">
                    <a16:rowId xmlns:a16="http://schemas.microsoft.com/office/drawing/2014/main" val="10000"/>
                  </a:ext>
                </a:extLst>
              </a:tr>
              <a:tr h="793495">
                <a:tc>
                  <a:txBody>
                    <a:bodyPr/>
                    <a:lstStyle/>
                    <a:p>
                      <a:pPr marL="0" marR="0" lvl="0" indent="0" algn="ctr" rtl="0">
                        <a:lnSpc>
                          <a:spcPct val="100000"/>
                        </a:lnSpc>
                        <a:spcBef>
                          <a:spcPts val="0"/>
                        </a:spcBef>
                        <a:spcAft>
                          <a:spcPts val="0"/>
                        </a:spcAft>
                        <a:buClr>
                          <a:srgbClr val="000000"/>
                        </a:buClr>
                        <a:buSzPts val="1200"/>
                        <a:buFont typeface="Arial"/>
                        <a:buNone/>
                      </a:pPr>
                      <a:r>
                        <a:rPr lang="en-GB" sz="1200" b="1" u="none" strike="noStrike" cap="none" dirty="0">
                          <a:latin typeface="Source Sans Pro"/>
                          <a:ea typeface="Source Sans Pro"/>
                          <a:cs typeface="Source Sans Pro"/>
                          <a:sym typeface="Source Sans Pro"/>
                        </a:rPr>
                        <a:t>Week 4</a:t>
                      </a:r>
                      <a:endParaRPr sz="1200" b="1" u="none" strike="noStrike" cap="none" dirty="0">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457200" marR="0" lvl="0" indent="0" algn="l" rtl="0">
                        <a:lnSpc>
                          <a:spcPct val="100000"/>
                        </a:lnSpc>
                        <a:spcBef>
                          <a:spcPts val="0"/>
                        </a:spcBef>
                        <a:spcAft>
                          <a:spcPts val="0"/>
                        </a:spcAft>
                        <a:buClr>
                          <a:srgbClr val="000000"/>
                        </a:buClr>
                        <a:buSzPts val="800"/>
                        <a:buFont typeface="Arial" panose="020B0604020202020204" pitchFamily="34" charset="0"/>
                        <a:buNone/>
                      </a:pPr>
                      <a:r>
                        <a:rPr lang="en-GB" sz="800" b="0" i="0" u="sng" strike="noStrike" cap="none" dirty="0">
                          <a:solidFill>
                            <a:schemeClr val="tx1"/>
                          </a:solidFill>
                          <a:effectLst/>
                          <a:latin typeface="Source Sans Pro" panose="020B0503030403020204" pitchFamily="34" charset="0"/>
                          <a:ea typeface="Source Sans Pro" panose="020B0503030403020204" pitchFamily="34" charset="0"/>
                          <a:cs typeface="Arial"/>
                          <a:sym typeface="Arial"/>
                        </a:rPr>
                        <a:t>Why is personal hygiene and hand washing important to keep us healthy?</a:t>
                      </a:r>
                      <a:endParaRPr lang="en-US" sz="800" b="0" i="0" u="sng" strike="noStrike" cap="none" dirty="0">
                        <a:solidFill>
                          <a:schemeClr val="tx1"/>
                        </a:solidFill>
                        <a:effectLst/>
                        <a:latin typeface="Source Sans Pro" panose="020B0503030403020204" pitchFamily="34" charset="0"/>
                        <a:ea typeface="Source Sans Pro" panose="020B0503030403020204" pitchFamily="34" charset="0"/>
                        <a:cs typeface="Arial"/>
                        <a:sym typeface="Arial"/>
                      </a:endParaRP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endParaRPr lang="en-US" sz="800" b="0" i="0" u="none" strike="noStrike" cap="none" dirty="0">
                        <a:solidFill>
                          <a:srgbClr val="FF0000"/>
                        </a:solidFill>
                        <a:effectLst/>
                        <a:latin typeface="Source Sans Pro" panose="020B0503030403020204" pitchFamily="34" charset="0"/>
                        <a:ea typeface="Source Sans Pro" panose="020B0503030403020204" pitchFamily="34" charset="0"/>
                        <a:cs typeface="Arial"/>
                        <a:sym typeface="Arial"/>
                      </a:endParaRP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US" sz="800" b="0" i="0" u="none" strike="noStrike" cap="none" dirty="0">
                          <a:solidFill>
                            <a:srgbClr val="FF0000"/>
                          </a:solidFill>
                          <a:effectLst/>
                          <a:latin typeface="Source Sans Pro" panose="020B0503030403020204" pitchFamily="34" charset="0"/>
                          <a:ea typeface="Source Sans Pro" panose="020B0503030403020204" pitchFamily="34" charset="0"/>
                          <a:cs typeface="Arial"/>
                          <a:sym typeface="Arial"/>
                        </a:rPr>
                        <a:t>Know that bacteria exists and that is can cause viruses that can spread in different ways.</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b="0" i="0" u="none" strike="noStrike" cap="none" dirty="0">
                          <a:solidFill>
                            <a:srgbClr val="FF0000"/>
                          </a:solidFill>
                          <a:effectLst/>
                          <a:latin typeface="Source Sans Pro" panose="020B0503030403020204" pitchFamily="34" charset="0"/>
                          <a:ea typeface="Source Sans Pro" panose="020B0503030403020204" pitchFamily="34" charset="0"/>
                          <a:cs typeface="Arial"/>
                          <a:sym typeface="Arial"/>
                        </a:rPr>
                        <a:t>K</a:t>
                      </a:r>
                      <a:r>
                        <a:rPr lang="en-US" sz="800" b="0" i="0" u="none" strike="noStrike" cap="none" dirty="0">
                          <a:solidFill>
                            <a:srgbClr val="FF0000"/>
                          </a:solidFill>
                          <a:effectLst/>
                          <a:latin typeface="Source Sans Pro" panose="020B0503030403020204" pitchFamily="34" charset="0"/>
                          <a:ea typeface="Source Sans Pro" panose="020B0503030403020204" pitchFamily="34" charset="0"/>
                          <a:cs typeface="Arial"/>
                          <a:sym typeface="Arial"/>
                        </a:rPr>
                        <a:t>now that washing and personal hygiene is very important.</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dirty="0">
                          <a:latin typeface="Source Sans Pro" panose="020B0503030403020204" pitchFamily="34" charset="0"/>
                          <a:ea typeface="Source Sans Pro" panose="020B0503030403020204" pitchFamily="34" charset="0"/>
                        </a:rPr>
                        <a:t>Know that germs are spread.</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dirty="0">
                          <a:latin typeface="Source Sans Pro" panose="020B0503030403020204" pitchFamily="34" charset="0"/>
                          <a:ea typeface="Source Sans Pro" panose="020B0503030403020204" pitchFamily="34" charset="0"/>
                        </a:rPr>
                        <a:t>Know that there are ways that we can stop germs spreading.</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dirty="0">
                          <a:latin typeface="Source Sans Pro" panose="020B0503030403020204" pitchFamily="34" charset="0"/>
                          <a:ea typeface="Source Sans Pro" panose="020B0503030403020204" pitchFamily="34" charset="0"/>
                        </a:rPr>
                        <a:t>Know that it is important to wash our hands.</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dirty="0">
                          <a:latin typeface="Source Sans Pro" panose="020B0503030403020204" pitchFamily="34" charset="0"/>
                          <a:ea typeface="Source Sans Pro" panose="020B0503030403020204" pitchFamily="34" charset="0"/>
                        </a:rPr>
                        <a:t>Know that there is a way to wash our hands properly.</a:t>
                      </a: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extLst>
                  <a:ext uri="{0D108BD9-81ED-4DB2-BD59-A6C34878D82A}">
                    <a16:rowId xmlns:a16="http://schemas.microsoft.com/office/drawing/2014/main" val="10001"/>
                  </a:ext>
                </a:extLst>
              </a:tr>
              <a:tr h="914375">
                <a:tc>
                  <a:txBody>
                    <a:bodyPr/>
                    <a:lstStyle/>
                    <a:p>
                      <a:pPr marL="0" marR="0" lvl="0" indent="0" algn="ctr" rtl="0">
                        <a:lnSpc>
                          <a:spcPct val="100000"/>
                        </a:lnSpc>
                        <a:spcBef>
                          <a:spcPts val="0"/>
                        </a:spcBef>
                        <a:spcAft>
                          <a:spcPts val="0"/>
                        </a:spcAft>
                        <a:buClr>
                          <a:schemeClr val="dk1"/>
                        </a:buClr>
                        <a:buSzPts val="1100"/>
                        <a:buFont typeface="Arial"/>
                        <a:buNone/>
                      </a:pPr>
                      <a:r>
                        <a:rPr lang="en-GB" sz="1200" b="1" u="none" strike="noStrike" cap="none" dirty="0">
                          <a:solidFill>
                            <a:schemeClr val="dk1"/>
                          </a:solidFill>
                          <a:latin typeface="Source Sans Pro"/>
                          <a:ea typeface="Source Sans Pro"/>
                          <a:cs typeface="Source Sans Pro"/>
                          <a:sym typeface="Source Sans Pro"/>
                        </a:rPr>
                        <a:t>Week 5</a:t>
                      </a:r>
                      <a:endParaRPr sz="1200" b="1" u="none" strike="noStrike" cap="none" dirty="0">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457200" marR="0" lvl="0" indent="0" algn="l" rtl="0">
                        <a:lnSpc>
                          <a:spcPct val="100000"/>
                        </a:lnSpc>
                        <a:spcBef>
                          <a:spcPts val="0"/>
                        </a:spcBef>
                        <a:spcAft>
                          <a:spcPts val="0"/>
                        </a:spcAft>
                        <a:buClr>
                          <a:schemeClr val="dk1"/>
                        </a:buClr>
                        <a:buSzPts val="1100"/>
                        <a:buFont typeface="Arial"/>
                        <a:buNone/>
                      </a:pPr>
                      <a:r>
                        <a:rPr lang="en-GB" sz="800" u="sng" strike="noStrike" cap="none" dirty="0">
                          <a:solidFill>
                            <a:schemeClr val="dk1"/>
                          </a:solidFill>
                          <a:latin typeface="Source Sans Pro"/>
                          <a:ea typeface="Source Sans Pro"/>
                          <a:cs typeface="Source Sans Pro"/>
                          <a:sym typeface="Source Sans Pro"/>
                        </a:rPr>
                        <a:t>How do I stay safe in the sun?</a:t>
                      </a:r>
                    </a:p>
                    <a:p>
                      <a:pPr marL="457200" marR="0" lvl="0" indent="0" algn="l" rtl="0">
                        <a:lnSpc>
                          <a:spcPct val="100000"/>
                        </a:lnSpc>
                        <a:spcBef>
                          <a:spcPts val="0"/>
                        </a:spcBef>
                        <a:spcAft>
                          <a:spcPts val="0"/>
                        </a:spcAft>
                        <a:buClr>
                          <a:srgbClr val="000000"/>
                        </a:buClr>
                        <a:buSzPts val="800"/>
                        <a:buFont typeface="Arial" panose="020B0604020202020204" pitchFamily="34" charset="0"/>
                        <a:buNone/>
                      </a:pPr>
                      <a:endParaRPr lang="en-US" sz="800" b="0" i="0" u="none" strike="noStrike" cap="none" dirty="0">
                        <a:solidFill>
                          <a:srgbClr val="FF0000"/>
                        </a:solidFill>
                        <a:effectLst/>
                        <a:latin typeface="Source Sans Pro" panose="020B0503030403020204" pitchFamily="34" charset="0"/>
                        <a:ea typeface="Source Sans Pro" panose="020B0503030403020204" pitchFamily="34" charset="0"/>
                        <a:cs typeface="Arial"/>
                        <a:sym typeface="Arial"/>
                      </a:endParaRP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b="0" i="0" u="none" strike="noStrike" cap="none" dirty="0">
                          <a:solidFill>
                            <a:srgbClr val="FF0000"/>
                          </a:solidFill>
                          <a:effectLst/>
                          <a:latin typeface="Source Sans Pro" panose="020B0503030403020204" pitchFamily="34" charset="0"/>
                          <a:ea typeface="Source Sans Pro" panose="020B0503030403020204" pitchFamily="34" charset="0"/>
                          <a:cs typeface="Arial"/>
                          <a:sym typeface="Arial"/>
                        </a:rPr>
                        <a:t>K</a:t>
                      </a:r>
                      <a:r>
                        <a:rPr lang="en-US" sz="800" b="0" i="0" u="none" strike="noStrike" cap="none" dirty="0">
                          <a:solidFill>
                            <a:srgbClr val="FF0000"/>
                          </a:solidFill>
                          <a:effectLst/>
                          <a:latin typeface="Source Sans Pro" panose="020B0503030403020204" pitchFamily="34" charset="0"/>
                          <a:ea typeface="Source Sans Pro" panose="020B0503030403020204" pitchFamily="34" charset="0"/>
                          <a:cs typeface="Arial"/>
                          <a:sym typeface="Arial"/>
                        </a:rPr>
                        <a:t>now that there is both safe and unsafe exposure to the sun.</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b="0" i="0" u="none" strike="noStrike" cap="none" dirty="0">
                          <a:solidFill>
                            <a:srgbClr val="FF0000"/>
                          </a:solidFill>
                          <a:effectLst/>
                          <a:latin typeface="Source Sans Pro" panose="020B0503030403020204" pitchFamily="34" charset="0"/>
                          <a:ea typeface="Source Sans Pro" panose="020B0503030403020204" pitchFamily="34" charset="0"/>
                          <a:cs typeface="Arial"/>
                          <a:sym typeface="Arial"/>
                        </a:rPr>
                        <a:t>K</a:t>
                      </a:r>
                      <a:r>
                        <a:rPr lang="en-US" sz="800" b="0" i="0" u="none" strike="noStrike" cap="none" dirty="0">
                          <a:solidFill>
                            <a:srgbClr val="FF0000"/>
                          </a:solidFill>
                          <a:effectLst/>
                          <a:latin typeface="Source Sans Pro" panose="020B0503030403020204" pitchFamily="34" charset="0"/>
                          <a:ea typeface="Source Sans Pro" panose="020B0503030403020204" pitchFamily="34" charset="0"/>
                          <a:cs typeface="Arial"/>
                          <a:sym typeface="Arial"/>
                        </a:rPr>
                        <a:t>now that there are ways to reduce the risk of sun damage, including skin cancer.</a:t>
                      </a:r>
                      <a:r>
                        <a:rPr lang="en-US" sz="800" dirty="0"/>
                        <a:t> </a:t>
                      </a:r>
                      <a:r>
                        <a:rPr lang="en-GB" sz="800" dirty="0">
                          <a:latin typeface="Source Sans Pro" panose="020B0503030403020204" pitchFamily="34" charset="0"/>
                          <a:ea typeface="Source Sans Pro" panose="020B0503030403020204" pitchFamily="34" charset="0"/>
                        </a:rPr>
                        <a:t>Know that there are risks associated with the sun.</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dirty="0">
                          <a:latin typeface="Source Sans Pro" panose="020B0503030403020204" pitchFamily="34" charset="0"/>
                          <a:ea typeface="Source Sans Pro" panose="020B0503030403020204" pitchFamily="34" charset="0"/>
                        </a:rPr>
                        <a:t>Know that sunshine can be good for me.</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dirty="0">
                          <a:latin typeface="Source Sans Pro" panose="020B0503030403020204" pitchFamily="34" charset="0"/>
                          <a:ea typeface="Source Sans Pro" panose="020B0503030403020204" pitchFamily="34" charset="0"/>
                        </a:rPr>
                        <a:t>Know that there are things I need to do to keep myself safe in the sun, e.g. the five S’s for sun safety: slip, slop, slap, shade, sunglasses.</a:t>
                      </a:r>
                      <a:endParaRPr lang="en-US" sz="800" dirty="0">
                        <a:latin typeface="Source Sans Pro" panose="020B0503030403020204" pitchFamily="34" charset="0"/>
                        <a:ea typeface="Source Sans Pro" panose="020B0503030403020204" pitchFamily="34" charset="0"/>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93833559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73"/>
        <p:cNvGrpSpPr/>
        <p:nvPr/>
      </p:nvGrpSpPr>
      <p:grpSpPr>
        <a:xfrm>
          <a:off x="0" y="0"/>
          <a:ext cx="0" cy="0"/>
          <a:chOff x="0" y="0"/>
          <a:chExt cx="0" cy="0"/>
        </a:xfrm>
      </p:grpSpPr>
      <p:graphicFrame>
        <p:nvGraphicFramePr>
          <p:cNvPr id="74" name="Google Shape;74;p5"/>
          <p:cNvGraphicFramePr/>
          <p:nvPr>
            <p:extLst>
              <p:ext uri="{D42A27DB-BD31-4B8C-83A1-F6EECF244321}">
                <p14:modId xmlns:p14="http://schemas.microsoft.com/office/powerpoint/2010/main" val="676586017"/>
              </p:ext>
            </p:extLst>
          </p:nvPr>
        </p:nvGraphicFramePr>
        <p:xfrm>
          <a:off x="290850" y="317150"/>
          <a:ext cx="8642850" cy="2560260"/>
        </p:xfrm>
        <a:graphic>
          <a:graphicData uri="http://schemas.openxmlformats.org/drawingml/2006/table">
            <a:tbl>
              <a:tblPr>
                <a:noFill/>
                <a:tableStyleId>{46087CFC-5693-468C-86B8-8A44AA509D65}</a:tableStyleId>
              </a:tblPr>
              <a:tblGrid>
                <a:gridCol w="1477150">
                  <a:extLst>
                    <a:ext uri="{9D8B030D-6E8A-4147-A177-3AD203B41FA5}">
                      <a16:colId xmlns:a16="http://schemas.microsoft.com/office/drawing/2014/main" val="20000"/>
                    </a:ext>
                  </a:extLst>
                </a:gridCol>
                <a:gridCol w="7165700">
                  <a:extLst>
                    <a:ext uri="{9D8B030D-6E8A-4147-A177-3AD203B41FA5}">
                      <a16:colId xmlns:a16="http://schemas.microsoft.com/office/drawing/2014/main" val="20001"/>
                    </a:ext>
                  </a:extLst>
                </a:gridCol>
              </a:tblGrid>
              <a:tr h="914375">
                <a:tc>
                  <a:txBody>
                    <a:bodyPr/>
                    <a:lstStyle/>
                    <a:p>
                      <a:pPr marL="0" marR="0" lvl="0" indent="0" algn="ctr" rtl="0">
                        <a:lnSpc>
                          <a:spcPct val="100000"/>
                        </a:lnSpc>
                        <a:spcBef>
                          <a:spcPts val="0"/>
                        </a:spcBef>
                        <a:spcAft>
                          <a:spcPts val="0"/>
                        </a:spcAft>
                        <a:buClr>
                          <a:srgbClr val="000000"/>
                        </a:buClr>
                        <a:buSzPts val="1200"/>
                        <a:buFont typeface="Arial"/>
                        <a:buNone/>
                      </a:pPr>
                      <a:r>
                        <a:rPr lang="en-GB" sz="1200" b="1" u="none" strike="noStrike" cap="none" dirty="0">
                          <a:latin typeface="Source Sans Pro"/>
                          <a:ea typeface="Source Sans Pro"/>
                          <a:cs typeface="Source Sans Pro"/>
                          <a:sym typeface="Source Sans Pro"/>
                        </a:rPr>
                        <a:t>Week 6</a:t>
                      </a:r>
                      <a:endParaRPr sz="1200" b="1" u="none" strike="noStrike" cap="none" dirty="0">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tc>
                  <a:txBody>
                    <a:bodyPr/>
                    <a:lstStyle/>
                    <a:p>
                      <a:pPr marL="457200" marR="0" lvl="0" indent="0" algn="l" rtl="0">
                        <a:lnSpc>
                          <a:spcPct val="100000"/>
                        </a:lnSpc>
                        <a:spcBef>
                          <a:spcPts val="0"/>
                        </a:spcBef>
                        <a:spcAft>
                          <a:spcPts val="0"/>
                        </a:spcAft>
                        <a:buClr>
                          <a:srgbClr val="000000"/>
                        </a:buClr>
                        <a:buSzPts val="800"/>
                        <a:buFont typeface="Arial" panose="020B0604020202020204" pitchFamily="34" charset="0"/>
                        <a:buNone/>
                      </a:pPr>
                      <a:r>
                        <a:rPr lang="en-GB" sz="800" b="0" i="0" u="sng" strike="noStrike" cap="none" dirty="0">
                          <a:solidFill>
                            <a:schemeClr val="tx1"/>
                          </a:solidFill>
                          <a:effectLst/>
                          <a:latin typeface="Source Sans Pro" panose="020B0503030403020204" pitchFamily="34" charset="0"/>
                          <a:ea typeface="Source Sans Pro" panose="020B0503030403020204" pitchFamily="34" charset="0"/>
                          <a:cs typeface="Arial"/>
                          <a:sym typeface="Arial"/>
                        </a:rPr>
                        <a:t>What is an allergic reaction?</a:t>
                      </a:r>
                    </a:p>
                    <a:p>
                      <a:pPr marL="457200" marR="0" lvl="0" indent="0" algn="l" rtl="0">
                        <a:lnSpc>
                          <a:spcPct val="100000"/>
                        </a:lnSpc>
                        <a:spcBef>
                          <a:spcPts val="0"/>
                        </a:spcBef>
                        <a:spcAft>
                          <a:spcPts val="0"/>
                        </a:spcAft>
                        <a:buClr>
                          <a:srgbClr val="000000"/>
                        </a:buClr>
                        <a:buSzPts val="800"/>
                        <a:buFont typeface="Arial" panose="020B0604020202020204" pitchFamily="34" charset="0"/>
                        <a:buNone/>
                      </a:pPr>
                      <a:endParaRPr lang="en-US" sz="800" b="0" i="0" u="none" strike="noStrike" cap="none" dirty="0">
                        <a:solidFill>
                          <a:srgbClr val="FF0000"/>
                        </a:solidFill>
                        <a:effectLst/>
                        <a:latin typeface="Source Sans Pro" panose="020B0503030403020204" pitchFamily="34" charset="0"/>
                        <a:ea typeface="Source Sans Pro" panose="020B0503030403020204" pitchFamily="34" charset="0"/>
                        <a:cs typeface="Arial"/>
                        <a:sym typeface="Arial"/>
                      </a:endParaRP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b="0" i="0" u="none" strike="noStrike" cap="none" dirty="0">
                          <a:solidFill>
                            <a:srgbClr val="FF0000"/>
                          </a:solidFill>
                          <a:effectLst/>
                          <a:latin typeface="Source Sans Pro" panose="020B0503030403020204" pitchFamily="34" charset="0"/>
                          <a:ea typeface="Source Sans Pro" panose="020B0503030403020204" pitchFamily="34" charset="0"/>
                          <a:cs typeface="Arial"/>
                          <a:sym typeface="Arial"/>
                        </a:rPr>
                        <a:t>K</a:t>
                      </a:r>
                      <a:r>
                        <a:rPr lang="en-US" sz="800" b="0" i="0" u="none" strike="noStrike" cap="none" dirty="0">
                          <a:solidFill>
                            <a:srgbClr val="FF0000"/>
                          </a:solidFill>
                          <a:effectLst/>
                          <a:latin typeface="Source Sans Pro" panose="020B0503030403020204" pitchFamily="34" charset="0"/>
                          <a:ea typeface="Source Sans Pro" panose="020B0503030403020204" pitchFamily="34" charset="0"/>
                          <a:cs typeface="Arial"/>
                          <a:sym typeface="Arial"/>
                        </a:rPr>
                        <a:t>now that allergies can occur.</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b="0" i="0" u="none" strike="noStrike" cap="none" dirty="0">
                          <a:solidFill>
                            <a:srgbClr val="FF0000"/>
                          </a:solidFill>
                          <a:effectLst/>
                          <a:latin typeface="Source Sans Pro" panose="020B0503030403020204" pitchFamily="34" charset="0"/>
                          <a:ea typeface="Source Sans Pro" panose="020B0503030403020204" pitchFamily="34" charset="0"/>
                          <a:cs typeface="Arial"/>
                          <a:sym typeface="Arial"/>
                        </a:rPr>
                        <a:t>K</a:t>
                      </a:r>
                      <a:r>
                        <a:rPr lang="en-US" sz="800" b="0" i="0" u="none" strike="noStrike" cap="none" dirty="0">
                          <a:solidFill>
                            <a:srgbClr val="FF0000"/>
                          </a:solidFill>
                          <a:effectLst/>
                          <a:latin typeface="Source Sans Pro" panose="020B0503030403020204" pitchFamily="34" charset="0"/>
                          <a:ea typeface="Source Sans Pro" panose="020B0503030403020204" pitchFamily="34" charset="0"/>
                          <a:cs typeface="Arial"/>
                          <a:sym typeface="Arial"/>
                        </a:rPr>
                        <a:t>now that there are medicines such as immunization and vaccination.</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dirty="0">
                          <a:latin typeface="Source Sans Pro" panose="020B0503030403020204" pitchFamily="34" charset="0"/>
                          <a:ea typeface="Source Sans Pro" panose="020B0503030403020204" pitchFamily="34" charset="0"/>
                        </a:rPr>
                        <a:t>Know that allergies exist and what they are.</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dirty="0">
                          <a:latin typeface="Source Sans Pro" panose="020B0503030403020204" pitchFamily="34" charset="0"/>
                          <a:ea typeface="Source Sans Pro" panose="020B0503030403020204" pitchFamily="34" charset="0"/>
                        </a:rPr>
                        <a:t>Know that some people can be allergic to things in food or things around them.</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dirty="0">
                          <a:latin typeface="Source Sans Pro" panose="020B0503030403020204" pitchFamily="34" charset="0"/>
                          <a:ea typeface="Source Sans Pro" panose="020B0503030403020204" pitchFamily="34" charset="0"/>
                        </a:rPr>
                        <a:t>Know that there are things we can do if we have an allergic reaction or one of our friends does.</a:t>
                      </a:r>
                    </a:p>
                  </a:txBody>
                  <a:tcPr marL="91425" marR="91425" marT="91425" marB="91425" anchor="ctr">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extLst>
                  <a:ext uri="{0D108BD9-81ED-4DB2-BD59-A6C34878D82A}">
                    <a16:rowId xmlns:a16="http://schemas.microsoft.com/office/drawing/2014/main" val="10000"/>
                  </a:ext>
                </a:extLst>
              </a:tr>
              <a:tr h="914375">
                <a:tc>
                  <a:txBody>
                    <a:bodyPr/>
                    <a:lstStyle/>
                    <a:p>
                      <a:pPr marL="0" marR="0" lvl="0" indent="0" algn="ctr" rtl="0">
                        <a:lnSpc>
                          <a:spcPct val="100000"/>
                        </a:lnSpc>
                        <a:spcBef>
                          <a:spcPts val="0"/>
                        </a:spcBef>
                        <a:spcAft>
                          <a:spcPts val="0"/>
                        </a:spcAft>
                        <a:buClr>
                          <a:srgbClr val="000000"/>
                        </a:buClr>
                        <a:buSzPts val="1200"/>
                        <a:buFont typeface="Arial"/>
                        <a:buNone/>
                      </a:pPr>
                      <a:r>
                        <a:rPr lang="en-GB" sz="1200" b="1" u="none" strike="noStrike" cap="none" dirty="0">
                          <a:latin typeface="Source Sans Pro"/>
                          <a:ea typeface="Source Sans Pro"/>
                          <a:cs typeface="Source Sans Pro"/>
                          <a:sym typeface="Source Sans Pro"/>
                        </a:rPr>
                        <a:t>Week 7</a:t>
                      </a:r>
                      <a:endParaRPr sz="1200" b="1" u="none" strike="noStrike" cap="none" dirty="0">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tc>
                  <a:txBody>
                    <a:bodyPr/>
                    <a:lstStyle/>
                    <a:p>
                      <a:pPr marL="457200" marR="0" lvl="0" indent="0" algn="l" rtl="0">
                        <a:lnSpc>
                          <a:spcPct val="100000"/>
                        </a:lnSpc>
                        <a:spcBef>
                          <a:spcPts val="0"/>
                        </a:spcBef>
                        <a:spcAft>
                          <a:spcPts val="0"/>
                        </a:spcAft>
                        <a:buClr>
                          <a:srgbClr val="000000"/>
                        </a:buClr>
                        <a:buSzPts val="800"/>
                        <a:buFont typeface="Arial" panose="020B0604020202020204" pitchFamily="34" charset="0"/>
                        <a:buNone/>
                      </a:pPr>
                      <a:endParaRPr lang="en-GB" sz="800" b="0" i="0" u="sng" strike="noStrike" cap="none" dirty="0">
                        <a:solidFill>
                          <a:schemeClr val="tx1"/>
                        </a:solidFill>
                        <a:effectLst/>
                        <a:latin typeface="Source Sans Pro" panose="020B0503030403020204" pitchFamily="34" charset="0"/>
                        <a:ea typeface="Source Sans Pro" panose="020B0503030403020204" pitchFamily="34" charset="0"/>
                        <a:cs typeface="Arial"/>
                        <a:sym typeface="Arial"/>
                      </a:endParaRPr>
                    </a:p>
                    <a:p>
                      <a:pPr marL="457200" marR="0" lvl="0" indent="0" algn="l" rtl="0">
                        <a:lnSpc>
                          <a:spcPct val="100000"/>
                        </a:lnSpc>
                        <a:spcBef>
                          <a:spcPts val="0"/>
                        </a:spcBef>
                        <a:spcAft>
                          <a:spcPts val="0"/>
                        </a:spcAft>
                        <a:buClr>
                          <a:srgbClr val="000000"/>
                        </a:buClr>
                        <a:buSzPts val="800"/>
                        <a:buFont typeface="Arial" panose="020B0604020202020204" pitchFamily="34" charset="0"/>
                        <a:buNone/>
                      </a:pPr>
                      <a:r>
                        <a:rPr lang="en-GB" sz="800" b="0" i="0" u="sng" strike="noStrike" cap="none" dirty="0">
                          <a:solidFill>
                            <a:schemeClr val="tx1"/>
                          </a:solidFill>
                          <a:effectLst/>
                          <a:latin typeface="Source Sans Pro" panose="020B0503030403020204" pitchFamily="34" charset="0"/>
                          <a:ea typeface="Source Sans Pro" panose="020B0503030403020204" pitchFamily="34" charset="0"/>
                          <a:cs typeface="Arial"/>
                          <a:sym typeface="Arial"/>
                        </a:rPr>
                        <a:t>Who are the people that help to keep us safe and healthy in our community?</a:t>
                      </a:r>
                    </a:p>
                    <a:p>
                      <a:pPr marL="457200" marR="0" lvl="0" indent="0" algn="l" rtl="0">
                        <a:lnSpc>
                          <a:spcPct val="100000"/>
                        </a:lnSpc>
                        <a:spcBef>
                          <a:spcPts val="0"/>
                        </a:spcBef>
                        <a:spcAft>
                          <a:spcPts val="0"/>
                        </a:spcAft>
                        <a:buClr>
                          <a:srgbClr val="000000"/>
                        </a:buClr>
                        <a:buSzPts val="800"/>
                        <a:buFont typeface="Arial" panose="020B0604020202020204" pitchFamily="34" charset="0"/>
                        <a:buNone/>
                      </a:pPr>
                      <a:endParaRPr lang="en-GB" sz="800" b="0" i="0" u="sng" strike="noStrike" cap="none" dirty="0">
                        <a:solidFill>
                          <a:schemeClr val="tx1"/>
                        </a:solidFill>
                        <a:effectLst/>
                        <a:latin typeface="Source Sans Pro" panose="020B0503030403020204" pitchFamily="34" charset="0"/>
                        <a:ea typeface="Source Sans Pro" panose="020B0503030403020204" pitchFamily="34" charset="0"/>
                        <a:cs typeface="Arial"/>
                        <a:sym typeface="Arial"/>
                      </a:endParaRPr>
                    </a:p>
                    <a:p>
                      <a:pPr marL="457200" marR="0" lvl="0" indent="0" algn="l" defTabSz="914400" rtl="0" eaLnBrk="1" fontAlgn="auto" latinLnBrk="0" hangingPunct="1">
                        <a:lnSpc>
                          <a:spcPct val="100000"/>
                        </a:lnSpc>
                        <a:spcBef>
                          <a:spcPts val="0"/>
                        </a:spcBef>
                        <a:spcAft>
                          <a:spcPts val="0"/>
                        </a:spcAft>
                        <a:buClr>
                          <a:srgbClr val="000000"/>
                        </a:buClr>
                        <a:buSzPts val="800"/>
                        <a:buFont typeface="Arial" panose="020B0604020202020204" pitchFamily="34" charset="0"/>
                        <a:buNone/>
                        <a:tabLst/>
                        <a:defRPr/>
                      </a:pPr>
                      <a:r>
                        <a:rPr lang="en-GB" sz="800" b="0" i="0" u="none" strike="noStrike" cap="none" dirty="0">
                          <a:solidFill>
                            <a:schemeClr val="dk1"/>
                          </a:solidFill>
                          <a:effectLst/>
                          <a:latin typeface="Source Sans Pro"/>
                          <a:ea typeface="Source Sans Pro"/>
                          <a:cs typeface="Arial"/>
                          <a:sym typeface="Source Sans Pro"/>
                        </a:rPr>
                        <a:t>(Lesson Note- This lesson links to both the Kapow unit Lesson 8 of Health and Wellbeing and Kapow unit Lesson 8 of Safety and the Changing Body. It can be taught in Autumn 2 or Spring 1. It doesn’t need to be repeated).</a:t>
                      </a:r>
                      <a:endParaRPr lang="en-GB" sz="800" b="0" i="0" u="sng" strike="noStrike" cap="none" dirty="0">
                        <a:solidFill>
                          <a:schemeClr val="tx1"/>
                        </a:solidFill>
                        <a:effectLst/>
                        <a:latin typeface="Source Sans Pro" panose="020B0503030403020204" pitchFamily="34" charset="0"/>
                        <a:ea typeface="Source Sans Pro" panose="020B0503030403020204" pitchFamily="34" charset="0"/>
                        <a:cs typeface="Arial"/>
                        <a:sym typeface="Arial"/>
                      </a:endParaRPr>
                    </a:p>
                    <a:p>
                      <a:pPr marL="457200" marR="0" lvl="0" indent="0" algn="l" rtl="0">
                        <a:lnSpc>
                          <a:spcPct val="100000"/>
                        </a:lnSpc>
                        <a:spcBef>
                          <a:spcPts val="0"/>
                        </a:spcBef>
                        <a:spcAft>
                          <a:spcPts val="0"/>
                        </a:spcAft>
                        <a:buClr>
                          <a:srgbClr val="000000"/>
                        </a:buClr>
                        <a:buSzPts val="800"/>
                        <a:buFont typeface="Arial" panose="020B0604020202020204" pitchFamily="34" charset="0"/>
                        <a:buNone/>
                      </a:pPr>
                      <a:endParaRPr lang="en-US" sz="800" b="0" i="0" u="none" strike="noStrike" cap="none" dirty="0">
                        <a:solidFill>
                          <a:srgbClr val="FF0000"/>
                        </a:solidFill>
                        <a:effectLst/>
                        <a:latin typeface="Source Sans Pro" panose="020B0503030403020204" pitchFamily="34" charset="0"/>
                        <a:ea typeface="Source Sans Pro" panose="020B0503030403020204" pitchFamily="34" charset="0"/>
                        <a:cs typeface="Arial"/>
                        <a:sym typeface="Arial"/>
                      </a:endParaRP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dirty="0">
                          <a:latin typeface="Source Sans Pro" panose="020B0503030403020204" pitchFamily="34" charset="0"/>
                          <a:ea typeface="Source Sans Pro" panose="020B0503030403020204" pitchFamily="34" charset="0"/>
                        </a:rPr>
                        <a:t>Know that there are people in our local community who help to keep us healthy.</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dirty="0">
                          <a:latin typeface="Source Sans Pro" panose="020B0503030403020204" pitchFamily="34" charset="0"/>
                          <a:ea typeface="Source Sans Pro" panose="020B0503030403020204" pitchFamily="34" charset="0"/>
                        </a:rPr>
                        <a:t>Know that some people have jobs which help to keep us healthy.</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dirty="0">
                          <a:latin typeface="Source Sans Pro" panose="020B0503030403020204" pitchFamily="34" charset="0"/>
                          <a:ea typeface="Source Sans Pro" panose="020B0503030403020204" pitchFamily="34" charset="0"/>
                        </a:rPr>
                        <a:t>Know that there are different things these people do to help to keep us healthy.</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endParaRPr lang="en-GB" sz="800" dirty="0">
                        <a:latin typeface="Source Sans Pro" panose="020B0503030403020204" pitchFamily="34" charset="0"/>
                        <a:ea typeface="Source Sans Pro" panose="020B0503030403020204" pitchFamily="34" charset="0"/>
                      </a:endParaRPr>
                    </a:p>
                    <a:p>
                      <a:pPr marL="457200" marR="0" lvl="0" indent="0" algn="l" rtl="0">
                        <a:lnSpc>
                          <a:spcPct val="100000"/>
                        </a:lnSpc>
                        <a:spcBef>
                          <a:spcPts val="0"/>
                        </a:spcBef>
                        <a:spcAft>
                          <a:spcPts val="0"/>
                        </a:spcAft>
                        <a:buClr>
                          <a:srgbClr val="000000"/>
                        </a:buClr>
                        <a:buSzPts val="800"/>
                        <a:buFont typeface="Arial" panose="020B0604020202020204" pitchFamily="34" charset="0"/>
                        <a:buNone/>
                      </a:pPr>
                      <a:r>
                        <a:rPr lang="en-GB" sz="800" b="1" dirty="0">
                          <a:latin typeface="Source Sans Pro" panose="020B0503030403020204" pitchFamily="34" charset="0"/>
                          <a:ea typeface="Source Sans Pro" panose="020B0503030403020204" pitchFamily="34" charset="0"/>
                        </a:rPr>
                        <a:t>COMPLETE ASSESSMENT TASK.</a:t>
                      </a:r>
                    </a:p>
                  </a:txBody>
                  <a:tcPr marL="91425" marR="91425" marT="91425" marB="91425" anchor="ctr">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extLst>
                  <a:ext uri="{0D108BD9-81ED-4DB2-BD59-A6C34878D82A}">
                    <a16:rowId xmlns:a16="http://schemas.microsoft.com/office/drawing/2014/main" val="4121672044"/>
                  </a:ext>
                </a:extLst>
              </a:tr>
            </a:tbl>
          </a:graphicData>
        </a:graphic>
      </p:graphicFrame>
      <p:sp>
        <p:nvSpPr>
          <p:cNvPr id="3" name="TextBox 2">
            <a:extLst>
              <a:ext uri="{FF2B5EF4-FFF2-40B4-BE49-F238E27FC236}">
                <a16:creationId xmlns:a16="http://schemas.microsoft.com/office/drawing/2014/main" id="{7936C8E1-C9AB-4610-A506-137E2D7682FA}"/>
              </a:ext>
            </a:extLst>
          </p:cNvPr>
          <p:cNvSpPr txBox="1"/>
          <p:nvPr/>
        </p:nvSpPr>
        <p:spPr>
          <a:xfrm>
            <a:off x="150883" y="4420951"/>
            <a:ext cx="8899332" cy="523220"/>
          </a:xfrm>
          <a:prstGeom prst="rect">
            <a:avLst/>
          </a:prstGeom>
          <a:noFill/>
        </p:spPr>
        <p:txBody>
          <a:bodyPr wrap="square" rtlCol="0">
            <a:spAutoFit/>
          </a:bodyPr>
          <a:lstStyle/>
          <a:p>
            <a:r>
              <a:rPr lang="en-GB" b="1" dirty="0">
                <a:latin typeface="Source Sans Pro" panose="020B0503030403020204" pitchFamily="34" charset="0"/>
                <a:ea typeface="Source Sans Pro" panose="020B0503030403020204" pitchFamily="34" charset="0"/>
              </a:rPr>
              <a:t>Please timetable an opportunity to re-create the children’s ‘Helping Hands’ to reflect any changes to safe adults.</a:t>
            </a:r>
            <a:endParaRPr lang="en-US" b="1" dirty="0">
              <a:solidFill>
                <a:srgbClr val="FF0000"/>
              </a:solidFill>
              <a:latin typeface="Source Sans Pro" panose="020B0503030403020204" pitchFamily="34" charset="0"/>
              <a:ea typeface="Source Sans Pro" panose="020B0503030403020204" pitchFamily="34" charset="0"/>
            </a:endParaRPr>
          </a:p>
        </p:txBody>
      </p:sp>
    </p:spTree>
    <p:extLst>
      <p:ext uri="{BB962C8B-B14F-4D97-AF65-F5344CB8AC3E}">
        <p14:creationId xmlns:p14="http://schemas.microsoft.com/office/powerpoint/2010/main" val="191898898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CCCCCC"/>
        </a:solidFill>
        <a:effectLst/>
      </p:bgPr>
    </p:bg>
    <p:spTree>
      <p:nvGrpSpPr>
        <p:cNvPr id="1" name="Shape 105"/>
        <p:cNvGrpSpPr/>
        <p:nvPr/>
      </p:nvGrpSpPr>
      <p:grpSpPr>
        <a:xfrm>
          <a:off x="0" y="0"/>
          <a:ext cx="0" cy="0"/>
          <a:chOff x="0" y="0"/>
          <a:chExt cx="0" cy="0"/>
        </a:xfrm>
      </p:grpSpPr>
      <p:sp>
        <p:nvSpPr>
          <p:cNvPr id="106" name="Google Shape;106;p9"/>
          <p:cNvSpPr txBox="1">
            <a:spLocks noGrp="1"/>
          </p:cNvSpPr>
          <p:nvPr>
            <p:ph type="ctrTitle"/>
          </p:nvPr>
        </p:nvSpPr>
        <p:spPr>
          <a:xfrm>
            <a:off x="311700" y="1130850"/>
            <a:ext cx="8520600" cy="2881800"/>
          </a:xfrm>
          <a:prstGeom prst="rect">
            <a:avLst/>
          </a:prstGeom>
          <a:solidFill>
            <a:srgbClr val="FFFFFF"/>
          </a:solidFill>
          <a:ln w="19050"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lnSpc>
                <a:spcPct val="100000"/>
              </a:lnSpc>
              <a:spcBef>
                <a:spcPts val="0"/>
              </a:spcBef>
              <a:spcAft>
                <a:spcPts val="0"/>
              </a:spcAft>
              <a:buSzPts val="5200"/>
              <a:buNone/>
            </a:pPr>
            <a:r>
              <a:rPr lang="en-GB" sz="3600" dirty="0">
                <a:latin typeface="Source Sans Pro"/>
                <a:ea typeface="Source Sans Pro"/>
                <a:cs typeface="Source Sans Pro"/>
                <a:sym typeface="Source Sans Pro"/>
              </a:rPr>
              <a:t>Block 3</a:t>
            </a:r>
            <a:endParaRPr sz="3600" dirty="0">
              <a:latin typeface="Source Sans Pro"/>
              <a:ea typeface="Source Sans Pro"/>
              <a:cs typeface="Source Sans Pro"/>
              <a:sym typeface="Source Sans Pro"/>
            </a:endParaRPr>
          </a:p>
          <a:p>
            <a:pPr marL="0" lvl="0" indent="0" algn="ctr" rtl="0">
              <a:lnSpc>
                <a:spcPct val="100000"/>
              </a:lnSpc>
              <a:spcBef>
                <a:spcPts val="0"/>
              </a:spcBef>
              <a:spcAft>
                <a:spcPts val="0"/>
              </a:spcAft>
              <a:buSzPts val="5200"/>
              <a:buNone/>
            </a:pPr>
            <a:r>
              <a:rPr lang="en-GB" sz="3600" dirty="0">
                <a:solidFill>
                  <a:srgbClr val="999999"/>
                </a:solidFill>
                <a:latin typeface="Source Sans Pro"/>
                <a:ea typeface="Source Sans Pro"/>
                <a:cs typeface="Source Sans Pro"/>
                <a:sym typeface="Source Sans Pro"/>
              </a:rPr>
              <a:t>Safety and the Changing Body</a:t>
            </a:r>
            <a:endParaRPr sz="3600" dirty="0">
              <a:solidFill>
                <a:srgbClr val="999999"/>
              </a:solidFill>
              <a:latin typeface="Source Sans Pro"/>
              <a:ea typeface="Source Sans Pro"/>
              <a:cs typeface="Source Sans Pro"/>
              <a:sym typeface="Source Sans Pro"/>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56"/>
        <p:cNvGrpSpPr/>
        <p:nvPr/>
      </p:nvGrpSpPr>
      <p:grpSpPr>
        <a:xfrm>
          <a:off x="0" y="0"/>
          <a:ext cx="0" cy="0"/>
          <a:chOff x="0" y="0"/>
          <a:chExt cx="0" cy="0"/>
        </a:xfrm>
      </p:grpSpPr>
      <p:sp>
        <p:nvSpPr>
          <p:cNvPr id="257" name="Google Shape;257;p16"/>
          <p:cNvSpPr txBox="1">
            <a:spLocks noGrp="1"/>
          </p:cNvSpPr>
          <p:nvPr>
            <p:ph type="ctrTitle"/>
          </p:nvPr>
        </p:nvSpPr>
        <p:spPr>
          <a:xfrm>
            <a:off x="370316" y="811609"/>
            <a:ext cx="5631900" cy="3520281"/>
          </a:xfrm>
          <a:prstGeom prst="rect">
            <a:avLst/>
          </a:prstGeom>
          <a:solidFill>
            <a:srgbClr val="FFFFFF"/>
          </a:solidFill>
          <a:ln w="19050"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lnSpc>
                <a:spcPct val="100000"/>
              </a:lnSpc>
              <a:spcBef>
                <a:spcPts val="0"/>
              </a:spcBef>
              <a:spcAft>
                <a:spcPts val="0"/>
              </a:spcAft>
              <a:buSzPts val="5200"/>
              <a:buNone/>
            </a:pPr>
            <a:r>
              <a:rPr lang="en-GB" sz="3200" b="1" u="sng" dirty="0">
                <a:latin typeface="Source Sans Pro"/>
                <a:ea typeface="Source Sans Pro"/>
                <a:cs typeface="Source Sans Pro"/>
                <a:sym typeface="Source Sans Pro"/>
              </a:rPr>
              <a:t>The Big Ideas of PSHE:</a:t>
            </a:r>
            <a:br>
              <a:rPr lang="en-GB" sz="3200" dirty="0">
                <a:latin typeface="Source Sans Pro"/>
                <a:ea typeface="Source Sans Pro"/>
                <a:cs typeface="Source Sans Pro"/>
                <a:sym typeface="Source Sans Pro"/>
              </a:rPr>
            </a:br>
            <a:br>
              <a:rPr lang="en-GB" sz="3200" dirty="0">
                <a:latin typeface="Source Sans Pro"/>
                <a:ea typeface="Source Sans Pro"/>
                <a:cs typeface="Source Sans Pro"/>
                <a:sym typeface="Source Sans Pro"/>
              </a:rPr>
            </a:br>
            <a:r>
              <a:rPr lang="en-GB" sz="3200" u="sng" dirty="0">
                <a:latin typeface="Source Sans Pro"/>
                <a:ea typeface="Source Sans Pro"/>
                <a:cs typeface="Source Sans Pro"/>
                <a:sym typeface="Source Sans Pro"/>
              </a:rPr>
              <a:t>Safety and the Changing Body</a:t>
            </a:r>
            <a:endParaRPr sz="3200" u="sng" dirty="0">
              <a:latin typeface="Source Sans Pro"/>
              <a:ea typeface="Source Sans Pro"/>
              <a:cs typeface="Source Sans Pro"/>
              <a:sym typeface="Source Sans Pro"/>
            </a:endParaRPr>
          </a:p>
          <a:p>
            <a:r>
              <a:rPr lang="en-GB" sz="2400" kern="1200" dirty="0">
                <a:solidFill>
                  <a:schemeClr val="tx1"/>
                </a:solidFill>
                <a:latin typeface="Source Sans Pro" panose="020B0503030403020204" pitchFamily="34" charset="0"/>
                <a:ea typeface="Source Sans Pro" panose="020B0503030403020204" pitchFamily="34" charset="0"/>
              </a:rPr>
              <a:t>To know how we can protect ourselves and others from harm or danger. To understand the changes we go through as we grow from children to adults. </a:t>
            </a:r>
          </a:p>
        </p:txBody>
      </p:sp>
      <p:pic>
        <p:nvPicPr>
          <p:cNvPr id="4" name="Picture 3">
            <a:extLst>
              <a:ext uri="{FF2B5EF4-FFF2-40B4-BE49-F238E27FC236}">
                <a16:creationId xmlns:a16="http://schemas.microsoft.com/office/drawing/2014/main" id="{13B7A165-75BA-4E65-AA5B-1E2AECE7C58E}"/>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6285817" y="2805432"/>
            <a:ext cx="2605095" cy="1841142"/>
          </a:xfrm>
          <a:prstGeom prst="rect">
            <a:avLst/>
          </a:prstGeom>
        </p:spPr>
      </p:pic>
      <p:pic>
        <p:nvPicPr>
          <p:cNvPr id="5" name="Picture 4">
            <a:extLst>
              <a:ext uri="{FF2B5EF4-FFF2-40B4-BE49-F238E27FC236}">
                <a16:creationId xmlns:a16="http://schemas.microsoft.com/office/drawing/2014/main" id="{E253A378-CD55-4892-8830-3F24C0C664BC}"/>
              </a:ext>
            </a:extLst>
          </p:cNvPr>
          <p:cNvPicPr>
            <a:picLocks noChangeAspect="1"/>
          </p:cNvPicPr>
          <p:nvPr/>
        </p:nvPicPr>
        <p:blipFill>
          <a:blip r:embed="rId4"/>
          <a:stretch>
            <a:fillRect/>
          </a:stretch>
        </p:blipFill>
        <p:spPr>
          <a:xfrm>
            <a:off x="6507870" y="363780"/>
            <a:ext cx="2160991" cy="2207969"/>
          </a:xfrm>
          <a:prstGeom prst="rect">
            <a:avLst/>
          </a:prstGeom>
        </p:spPr>
      </p:pic>
    </p:spTree>
    <p:extLst>
      <p:ext uri="{BB962C8B-B14F-4D97-AF65-F5344CB8AC3E}">
        <p14:creationId xmlns:p14="http://schemas.microsoft.com/office/powerpoint/2010/main" val="304043167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73"/>
        <p:cNvGrpSpPr/>
        <p:nvPr/>
      </p:nvGrpSpPr>
      <p:grpSpPr>
        <a:xfrm>
          <a:off x="0" y="0"/>
          <a:ext cx="0" cy="0"/>
          <a:chOff x="0" y="0"/>
          <a:chExt cx="0" cy="0"/>
        </a:xfrm>
      </p:grpSpPr>
      <p:graphicFrame>
        <p:nvGraphicFramePr>
          <p:cNvPr id="74" name="Google Shape;74;p5"/>
          <p:cNvGraphicFramePr/>
          <p:nvPr>
            <p:extLst>
              <p:ext uri="{D42A27DB-BD31-4B8C-83A1-F6EECF244321}">
                <p14:modId xmlns:p14="http://schemas.microsoft.com/office/powerpoint/2010/main" val="1216155800"/>
              </p:ext>
            </p:extLst>
          </p:nvPr>
        </p:nvGraphicFramePr>
        <p:xfrm>
          <a:off x="290850" y="317150"/>
          <a:ext cx="8642850" cy="3596560"/>
        </p:xfrm>
        <a:graphic>
          <a:graphicData uri="http://schemas.openxmlformats.org/drawingml/2006/table">
            <a:tbl>
              <a:tblPr>
                <a:noFill/>
                <a:tableStyleId>{46087CFC-5693-468C-86B8-8A44AA509D65}</a:tableStyleId>
              </a:tblPr>
              <a:tblGrid>
                <a:gridCol w="1477150">
                  <a:extLst>
                    <a:ext uri="{9D8B030D-6E8A-4147-A177-3AD203B41FA5}">
                      <a16:colId xmlns:a16="http://schemas.microsoft.com/office/drawing/2014/main" val="20000"/>
                    </a:ext>
                  </a:extLst>
                </a:gridCol>
                <a:gridCol w="7165700">
                  <a:extLst>
                    <a:ext uri="{9D8B030D-6E8A-4147-A177-3AD203B41FA5}">
                      <a16:colId xmlns:a16="http://schemas.microsoft.com/office/drawing/2014/main" val="20001"/>
                    </a:ext>
                  </a:extLst>
                </a:gridCol>
              </a:tblGrid>
              <a:tr h="914375">
                <a:tc>
                  <a:txBody>
                    <a:bodyPr/>
                    <a:lstStyle/>
                    <a:p>
                      <a:pPr marL="0" marR="0" lvl="0" indent="0" algn="ctr" rtl="0">
                        <a:lnSpc>
                          <a:spcPct val="100000"/>
                        </a:lnSpc>
                        <a:spcBef>
                          <a:spcPts val="0"/>
                        </a:spcBef>
                        <a:spcAft>
                          <a:spcPts val="0"/>
                        </a:spcAft>
                        <a:buClr>
                          <a:srgbClr val="000000"/>
                        </a:buClr>
                        <a:buSzPts val="1200"/>
                        <a:buFont typeface="Arial"/>
                        <a:buNone/>
                      </a:pPr>
                      <a:r>
                        <a:rPr lang="en-GB" sz="1200" b="1" u="none" strike="noStrike" cap="none" dirty="0">
                          <a:solidFill>
                            <a:srgbClr val="999999"/>
                          </a:solidFill>
                          <a:latin typeface="Source Sans Pro"/>
                          <a:ea typeface="Source Sans Pro"/>
                          <a:cs typeface="Source Sans Pro"/>
                          <a:sym typeface="Source Sans Pro"/>
                        </a:rPr>
                        <a:t>Year 1 Block 3</a:t>
                      </a:r>
                      <a:endParaRPr sz="1200" b="1" u="none" strike="noStrike" cap="none" dirty="0">
                        <a:solidFill>
                          <a:srgbClr val="999999"/>
                        </a:solidFill>
                        <a:latin typeface="Source Sans Pro"/>
                        <a:ea typeface="Source Sans Pro"/>
                        <a:cs typeface="Source Sans Pro"/>
                        <a:sym typeface="Source Sans Pro"/>
                      </a:endParaRPr>
                    </a:p>
                    <a:p>
                      <a:pPr marL="0" marR="0" lvl="0" indent="0" algn="ctr" rtl="0">
                        <a:lnSpc>
                          <a:spcPct val="100000"/>
                        </a:lnSpc>
                        <a:spcBef>
                          <a:spcPts val="0"/>
                        </a:spcBef>
                        <a:spcAft>
                          <a:spcPts val="0"/>
                        </a:spcAft>
                        <a:buClr>
                          <a:srgbClr val="000000"/>
                        </a:buClr>
                        <a:buSzPts val="1200"/>
                        <a:buFont typeface="Arial"/>
                        <a:buNone/>
                      </a:pPr>
                      <a:r>
                        <a:rPr lang="en-GB" sz="1200" u="none" strike="noStrike" cap="none" dirty="0">
                          <a:solidFill>
                            <a:srgbClr val="999999"/>
                          </a:solidFill>
                          <a:latin typeface="Source Sans Pro"/>
                          <a:ea typeface="Source Sans Pro"/>
                          <a:cs typeface="Source Sans Pro"/>
                          <a:sym typeface="Source Sans Pro"/>
                        </a:rPr>
                        <a:t>Safety and the Changing Body</a:t>
                      </a:r>
                      <a:endParaRPr sz="1200" u="none" strike="noStrike" cap="none" dirty="0">
                        <a:solidFill>
                          <a:srgbClr val="999999"/>
                        </a:solidFill>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800"/>
                        <a:buFont typeface="Arial"/>
                        <a:buNone/>
                      </a:pPr>
                      <a:r>
                        <a:rPr lang="en-GB" sz="800" b="1" u="none" strike="noStrike" cap="none" dirty="0">
                          <a:solidFill>
                            <a:schemeClr val="tx1"/>
                          </a:solidFill>
                          <a:latin typeface="Source Sans Pro"/>
                          <a:ea typeface="Source Sans Pro"/>
                          <a:cs typeface="Source Sans Pro"/>
                          <a:sym typeface="Source Sans Pro"/>
                        </a:rPr>
                        <a:t>New vocab: </a:t>
                      </a:r>
                      <a:r>
                        <a:rPr lang="en-GB" sz="800" b="0" u="none" strike="noStrike" cap="none" dirty="0">
                          <a:solidFill>
                            <a:schemeClr val="tx1"/>
                          </a:solidFill>
                          <a:latin typeface="Source Sans Pro"/>
                          <a:ea typeface="Source Sans Pro"/>
                          <a:cs typeface="Source Sans Pro"/>
                          <a:sym typeface="Source Sans Pro"/>
                        </a:rPr>
                        <a:t>accident, drug, emergency, medicine, physical contact, polite, respect, role, manners, stranger, lost, fire, ambulance, police, unkind, hurt, stop, permission, acceptable, unacceptable, adult, danger, damage, unsafe</a:t>
                      </a:r>
                    </a:p>
                    <a:p>
                      <a:pPr marL="0" marR="0" lvl="0" indent="0" algn="l" rtl="0">
                        <a:lnSpc>
                          <a:spcPct val="100000"/>
                        </a:lnSpc>
                        <a:spcBef>
                          <a:spcPts val="0"/>
                        </a:spcBef>
                        <a:spcAft>
                          <a:spcPts val="0"/>
                        </a:spcAft>
                        <a:buClr>
                          <a:srgbClr val="000000"/>
                        </a:buClr>
                        <a:buSzPts val="800"/>
                        <a:buFont typeface="Arial"/>
                        <a:buNone/>
                      </a:pPr>
                      <a:endParaRPr lang="en-GB" sz="800" b="0" u="none" strike="noStrike" cap="none" dirty="0">
                        <a:solidFill>
                          <a:schemeClr val="tx1"/>
                        </a:solidFill>
                        <a:latin typeface="Source Sans Pro"/>
                        <a:ea typeface="Source Sans Pro"/>
                        <a:cs typeface="Source Sans Pro"/>
                        <a:sym typeface="Source Sans Pro"/>
                      </a:endParaRPr>
                    </a:p>
                    <a:p>
                      <a:pPr marL="0" marR="0" lvl="0" indent="0" algn="l" defTabSz="914400" rtl="0" eaLnBrk="1" fontAlgn="auto" latinLnBrk="0" hangingPunct="1">
                        <a:lnSpc>
                          <a:spcPct val="100000"/>
                        </a:lnSpc>
                        <a:spcBef>
                          <a:spcPts val="0"/>
                        </a:spcBef>
                        <a:spcAft>
                          <a:spcPts val="0"/>
                        </a:spcAft>
                        <a:buClr>
                          <a:srgbClr val="000000"/>
                        </a:buClr>
                        <a:buSzPts val="800"/>
                        <a:buFont typeface="Arial"/>
                        <a:buNone/>
                        <a:tabLst/>
                        <a:defRPr/>
                      </a:pPr>
                      <a:r>
                        <a:rPr lang="en-GB" sz="800" b="1" u="none" strike="noStrike" cap="none" dirty="0">
                          <a:solidFill>
                            <a:schemeClr val="tx1"/>
                          </a:solidFill>
                          <a:latin typeface="Source Sans Pro"/>
                          <a:ea typeface="Source Sans Pro"/>
                          <a:cs typeface="Source Sans Pro"/>
                          <a:sym typeface="Source Sans Pro"/>
                        </a:rPr>
                        <a:t>Retrieval vocab: </a:t>
                      </a:r>
                      <a:r>
                        <a:rPr lang="en-GB" sz="800" b="0" u="none" strike="noStrike" cap="none" dirty="0">
                          <a:solidFill>
                            <a:schemeClr val="tx1"/>
                          </a:solidFill>
                          <a:latin typeface="Source Sans Pro"/>
                          <a:ea typeface="Source Sans Pro"/>
                          <a:cs typeface="Source Sans Pro"/>
                          <a:sym typeface="Source Sans Pro"/>
                        </a:rPr>
                        <a:t>trust, safe, like, dislike, kind, help, hazard</a:t>
                      </a:r>
                      <a:endParaRPr lang="en-GB" sz="800" b="1" u="none" strike="noStrike" cap="none" dirty="0">
                        <a:solidFill>
                          <a:schemeClr val="tx1"/>
                        </a:solidFill>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extLst>
                  <a:ext uri="{0D108BD9-81ED-4DB2-BD59-A6C34878D82A}">
                    <a16:rowId xmlns:a16="http://schemas.microsoft.com/office/drawing/2014/main" val="10000"/>
                  </a:ext>
                </a:extLst>
              </a:tr>
              <a:tr h="793495">
                <a:tc>
                  <a:txBody>
                    <a:bodyPr/>
                    <a:lstStyle/>
                    <a:p>
                      <a:pPr marL="0" marR="0" lvl="0" indent="0" algn="ctr" rtl="0">
                        <a:lnSpc>
                          <a:spcPct val="100000"/>
                        </a:lnSpc>
                        <a:spcBef>
                          <a:spcPts val="0"/>
                        </a:spcBef>
                        <a:spcAft>
                          <a:spcPts val="0"/>
                        </a:spcAft>
                        <a:buClr>
                          <a:srgbClr val="000000"/>
                        </a:buClr>
                        <a:buSzPts val="1200"/>
                        <a:buFont typeface="Arial"/>
                        <a:buNone/>
                      </a:pPr>
                      <a:r>
                        <a:rPr lang="en-GB" sz="1200" b="1" u="none" strike="noStrike" cap="none">
                          <a:latin typeface="Source Sans Pro"/>
                          <a:ea typeface="Source Sans Pro"/>
                          <a:cs typeface="Source Sans Pro"/>
                          <a:sym typeface="Source Sans Pro"/>
                        </a:rPr>
                        <a:t>Week 1</a:t>
                      </a:r>
                      <a:endParaRPr sz="1200" b="1" u="none" strike="noStrike" cap="none">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457200" marR="0" lvl="0" indent="0" algn="l" rtl="0">
                        <a:lnSpc>
                          <a:spcPct val="100000"/>
                        </a:lnSpc>
                        <a:spcBef>
                          <a:spcPts val="0"/>
                        </a:spcBef>
                        <a:spcAft>
                          <a:spcPts val="0"/>
                        </a:spcAft>
                        <a:buClr>
                          <a:srgbClr val="000000"/>
                        </a:buClr>
                        <a:buSzPts val="800"/>
                        <a:buFont typeface="Arial" panose="020B0604020202020204" pitchFamily="34" charset="0"/>
                        <a:buNone/>
                      </a:pPr>
                      <a:r>
                        <a:rPr lang="en-GB" sz="800" b="0" i="0" u="sng" strike="noStrike" cap="none" dirty="0">
                          <a:solidFill>
                            <a:schemeClr val="tx1"/>
                          </a:solidFill>
                          <a:effectLst/>
                          <a:latin typeface="Source Sans Pro" panose="020B0503030403020204" pitchFamily="34" charset="0"/>
                          <a:ea typeface="Source Sans Pro" panose="020B0503030403020204" pitchFamily="34" charset="0"/>
                          <a:cs typeface="Arial"/>
                          <a:sym typeface="Arial"/>
                        </a:rPr>
                        <a:t>Who are the safe adults in my life?</a:t>
                      </a:r>
                    </a:p>
                    <a:p>
                      <a:pPr marL="457200" marR="0" lvl="0" indent="0" algn="l" rtl="0">
                        <a:lnSpc>
                          <a:spcPct val="100000"/>
                        </a:lnSpc>
                        <a:spcBef>
                          <a:spcPts val="0"/>
                        </a:spcBef>
                        <a:spcAft>
                          <a:spcPts val="0"/>
                        </a:spcAft>
                        <a:buClr>
                          <a:srgbClr val="000000"/>
                        </a:buClr>
                        <a:buSzPts val="800"/>
                        <a:buFont typeface="Arial" panose="020B0604020202020204" pitchFamily="34" charset="0"/>
                        <a:buNone/>
                      </a:pPr>
                      <a:endParaRPr lang="en-GB" sz="800" b="0" i="0" u="sng" strike="noStrike" cap="none" dirty="0">
                        <a:solidFill>
                          <a:schemeClr val="tx1"/>
                        </a:solidFill>
                        <a:effectLst/>
                        <a:latin typeface="Source Sans Pro" panose="020B0503030403020204" pitchFamily="34" charset="0"/>
                        <a:ea typeface="Source Sans Pro" panose="020B0503030403020204" pitchFamily="34" charset="0"/>
                        <a:cs typeface="Arial"/>
                        <a:sym typeface="Arial"/>
                      </a:endParaRPr>
                    </a:p>
                    <a:p>
                      <a:pPr marL="457200" marR="0" lvl="0" indent="0" algn="l" defTabSz="914400" rtl="0" eaLnBrk="1" fontAlgn="auto" latinLnBrk="0" hangingPunct="1">
                        <a:lnSpc>
                          <a:spcPct val="100000"/>
                        </a:lnSpc>
                        <a:spcBef>
                          <a:spcPts val="0"/>
                        </a:spcBef>
                        <a:spcAft>
                          <a:spcPts val="0"/>
                        </a:spcAft>
                        <a:buClr>
                          <a:srgbClr val="000000"/>
                        </a:buClr>
                        <a:buSzPts val="800"/>
                        <a:buFont typeface="Arial" panose="020B0604020202020204" pitchFamily="34" charset="0"/>
                        <a:buNone/>
                        <a:tabLst/>
                        <a:defRPr/>
                      </a:pPr>
                      <a:r>
                        <a:rPr lang="en-GB" sz="800" b="0" i="0" u="none" strike="noStrike" cap="none" dirty="0">
                          <a:solidFill>
                            <a:schemeClr val="dk1"/>
                          </a:solidFill>
                          <a:effectLst/>
                          <a:latin typeface="Source Sans Pro"/>
                          <a:ea typeface="Source Sans Pro"/>
                          <a:cs typeface="Arial"/>
                          <a:sym typeface="Source Sans Pro"/>
                        </a:rPr>
                        <a:t>(Lesson Note- This is a combined session using Lessons 1 and 2 of Kapow’s Safety and the Changing Body unit).</a:t>
                      </a:r>
                      <a:endParaRPr lang="en-US" sz="800" b="0" i="0" u="sng" strike="noStrike" cap="none" dirty="0">
                        <a:solidFill>
                          <a:schemeClr val="tx1"/>
                        </a:solidFill>
                        <a:effectLst/>
                        <a:latin typeface="Source Sans Pro" panose="020B0503030403020204" pitchFamily="34" charset="0"/>
                        <a:ea typeface="Source Sans Pro" panose="020B0503030403020204" pitchFamily="34" charset="0"/>
                        <a:cs typeface="Arial"/>
                        <a:sym typeface="Arial"/>
                      </a:endParaRPr>
                    </a:p>
                    <a:p>
                      <a:pPr marL="457200" marR="0" lvl="0" indent="0" algn="l" rtl="0">
                        <a:lnSpc>
                          <a:spcPct val="100000"/>
                        </a:lnSpc>
                        <a:spcBef>
                          <a:spcPts val="0"/>
                        </a:spcBef>
                        <a:spcAft>
                          <a:spcPts val="0"/>
                        </a:spcAft>
                        <a:buClr>
                          <a:srgbClr val="000000"/>
                        </a:buClr>
                        <a:buSzPts val="800"/>
                        <a:buFont typeface="Arial" panose="020B0604020202020204" pitchFamily="34" charset="0"/>
                        <a:buNone/>
                      </a:pPr>
                      <a:endParaRPr lang="en-US" sz="800" b="0" i="0" u="none" strike="noStrike" cap="none" dirty="0">
                        <a:solidFill>
                          <a:srgbClr val="FF0000"/>
                        </a:solidFill>
                        <a:effectLst/>
                        <a:latin typeface="Source Sans Pro" panose="020B0503030403020204" pitchFamily="34" charset="0"/>
                        <a:ea typeface="Source Sans Pro" panose="020B0503030403020204" pitchFamily="34" charset="0"/>
                        <a:cs typeface="Arial"/>
                        <a:sym typeface="Arial"/>
                      </a:endParaRP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US" sz="800" b="0" i="0" u="none" strike="noStrike" cap="none" dirty="0">
                          <a:solidFill>
                            <a:srgbClr val="FF0000"/>
                          </a:solidFill>
                          <a:effectLst/>
                          <a:latin typeface="Source Sans Pro" panose="020B0503030403020204" pitchFamily="34" charset="0"/>
                          <a:ea typeface="Source Sans Pro" panose="020B0503030403020204" pitchFamily="34" charset="0"/>
                          <a:cs typeface="Arial"/>
                          <a:sym typeface="Arial"/>
                        </a:rPr>
                        <a:t>Know that we encounter unfamiliar adults in all different contexts (including online) and how we might respond safely and appropriately to them.</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b="0" i="0" u="none" strike="noStrike" cap="none" dirty="0">
                          <a:solidFill>
                            <a:srgbClr val="FF0000"/>
                          </a:solidFill>
                          <a:effectLst/>
                          <a:latin typeface="Source Sans Pro" panose="020B0503030403020204" pitchFamily="34" charset="0"/>
                          <a:ea typeface="Source Sans Pro" panose="020B0503030403020204" pitchFamily="34" charset="0"/>
                          <a:cs typeface="Arial"/>
                          <a:sym typeface="Arial"/>
                        </a:rPr>
                        <a:t>K</a:t>
                      </a:r>
                      <a:r>
                        <a:rPr lang="en-US" sz="800" b="0" i="0" u="none" strike="noStrike" cap="none" dirty="0">
                          <a:solidFill>
                            <a:srgbClr val="FF0000"/>
                          </a:solidFill>
                          <a:effectLst/>
                          <a:latin typeface="Source Sans Pro" panose="020B0503030403020204" pitchFamily="34" charset="0"/>
                          <a:ea typeface="Source Sans Pro" panose="020B0503030403020204" pitchFamily="34" charset="0"/>
                          <a:cs typeface="Arial"/>
                          <a:sym typeface="Arial"/>
                        </a:rPr>
                        <a:t>now that there are ways to recognize and report feelings of being unsafe or feeling bad about any adult.</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dirty="0">
                          <a:latin typeface="Source Sans Pro" panose="020B0503030403020204" pitchFamily="34" charset="0"/>
                          <a:ea typeface="Source Sans Pro" panose="020B0503030403020204" pitchFamily="34" charset="0"/>
                        </a:rPr>
                        <a:t>Know that there adults in safe and familiar contexts that we may interact with and how we might do so.</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dirty="0">
                          <a:latin typeface="Source Sans Pro" panose="020B0503030403020204" pitchFamily="34" charset="0"/>
                          <a:ea typeface="Source Sans Pro" panose="020B0503030403020204" pitchFamily="34" charset="0"/>
                        </a:rPr>
                        <a:t>Know that there are adults that work in our school and who they are.</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dirty="0">
                          <a:latin typeface="Source Sans Pro" panose="020B0503030403020204" pitchFamily="34" charset="0"/>
                          <a:ea typeface="Source Sans Pro" panose="020B0503030403020204" pitchFamily="34" charset="0"/>
                        </a:rPr>
                        <a:t>Know that there is a way in which we should be speaking to the adults in our school and outside of school.</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dirty="0">
                          <a:latin typeface="Source Sans Pro" panose="020B0503030403020204" pitchFamily="34" charset="0"/>
                          <a:ea typeface="Source Sans Pro" panose="020B0503030403020204" pitchFamily="34" charset="0"/>
                        </a:rPr>
                        <a:t>Know that there are people we can speak to if we are worried about anyone in school.</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dirty="0">
                          <a:latin typeface="Source Sans Pro" panose="020B0503030403020204" pitchFamily="34" charset="0"/>
                          <a:ea typeface="Source Sans Pro" panose="020B0503030403020204" pitchFamily="34" charset="0"/>
                        </a:rPr>
                        <a:t>Know that there are ways to respond to adults in a range of different situations.</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dirty="0">
                          <a:latin typeface="Source Sans Pro" panose="020B0503030403020204" pitchFamily="34" charset="0"/>
                          <a:ea typeface="Source Sans Pro" panose="020B0503030403020204" pitchFamily="34" charset="0"/>
                        </a:rPr>
                        <a:t>Know that there are people we can speak to if we are worried about anything an adult says or does outside of school.</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dirty="0">
                          <a:latin typeface="Source Sans Pro" panose="020B0503030403020204" pitchFamily="34" charset="0"/>
                          <a:ea typeface="Source Sans Pro" panose="020B0503030403020204" pitchFamily="34" charset="0"/>
                        </a:rPr>
                        <a:t>Know that there are people in our local community who can help keep us safe.</a:t>
                      </a: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extLst>
                  <a:ext uri="{0D108BD9-81ED-4DB2-BD59-A6C34878D82A}">
                    <a16:rowId xmlns:a16="http://schemas.microsoft.com/office/drawing/2014/main" val="10001"/>
                  </a:ext>
                </a:extLst>
              </a:tr>
              <a:tr h="914375">
                <a:tc>
                  <a:txBody>
                    <a:bodyPr/>
                    <a:lstStyle/>
                    <a:p>
                      <a:pPr marL="0" marR="0" lvl="0" indent="0" algn="ctr" rtl="0">
                        <a:lnSpc>
                          <a:spcPct val="100000"/>
                        </a:lnSpc>
                        <a:spcBef>
                          <a:spcPts val="0"/>
                        </a:spcBef>
                        <a:spcAft>
                          <a:spcPts val="0"/>
                        </a:spcAft>
                        <a:buClr>
                          <a:schemeClr val="dk1"/>
                        </a:buClr>
                        <a:buSzPts val="1100"/>
                        <a:buFont typeface="Arial"/>
                        <a:buNone/>
                      </a:pPr>
                      <a:r>
                        <a:rPr lang="en-GB" sz="1200" b="1" u="none" strike="noStrike" cap="none">
                          <a:solidFill>
                            <a:schemeClr val="dk1"/>
                          </a:solidFill>
                          <a:latin typeface="Source Sans Pro"/>
                          <a:ea typeface="Source Sans Pro"/>
                          <a:cs typeface="Source Sans Pro"/>
                          <a:sym typeface="Source Sans Pro"/>
                        </a:rPr>
                        <a:t>Week 2</a:t>
                      </a:r>
                      <a:endParaRPr sz="1200" b="1" u="none" strike="noStrike" cap="none">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457200" marR="0" lvl="0" indent="0" algn="l" rtl="0">
                        <a:lnSpc>
                          <a:spcPct val="100000"/>
                        </a:lnSpc>
                        <a:spcBef>
                          <a:spcPts val="0"/>
                        </a:spcBef>
                        <a:spcAft>
                          <a:spcPts val="0"/>
                        </a:spcAft>
                        <a:buClr>
                          <a:schemeClr val="dk1"/>
                        </a:buClr>
                        <a:buSzPts val="1100"/>
                        <a:buFont typeface="Arial"/>
                        <a:buNone/>
                      </a:pPr>
                      <a:r>
                        <a:rPr lang="en-GB" sz="800" b="0" i="0" u="sng" strike="noStrike" cap="none" dirty="0">
                          <a:solidFill>
                            <a:schemeClr val="dk1"/>
                          </a:solidFill>
                          <a:effectLst/>
                          <a:latin typeface="Source Sans Pro"/>
                          <a:ea typeface="Source Sans Pro"/>
                          <a:cs typeface="Arial"/>
                          <a:sym typeface="Source Sans Pro"/>
                        </a:rPr>
                        <a:t>What do I do if I get lost?</a:t>
                      </a:r>
                    </a:p>
                    <a:p>
                      <a:pPr marL="457200" marR="0" lvl="0" indent="0" algn="l" rtl="0">
                        <a:lnSpc>
                          <a:spcPct val="100000"/>
                        </a:lnSpc>
                        <a:spcBef>
                          <a:spcPts val="0"/>
                        </a:spcBef>
                        <a:spcAft>
                          <a:spcPts val="0"/>
                        </a:spcAft>
                        <a:buClr>
                          <a:schemeClr val="dk1"/>
                        </a:buClr>
                        <a:buSzPts val="1100"/>
                        <a:buFont typeface="Arial"/>
                        <a:buNone/>
                      </a:pPr>
                      <a:endParaRPr lang="en-US" sz="800" b="0" i="0" u="none" strike="noStrike" cap="none" dirty="0">
                        <a:solidFill>
                          <a:srgbClr val="FF0000"/>
                        </a:solidFill>
                        <a:effectLst/>
                        <a:latin typeface="Source Sans Pro" panose="020B0503030403020204" pitchFamily="34" charset="0"/>
                        <a:ea typeface="Source Sans Pro" panose="020B0503030403020204" pitchFamily="34" charset="0"/>
                        <a:cs typeface="Arial"/>
                        <a:sym typeface="Arial"/>
                      </a:endParaRP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US" sz="800" b="0" i="0" u="none" strike="noStrike" cap="none" dirty="0">
                          <a:solidFill>
                            <a:srgbClr val="FF0000"/>
                          </a:solidFill>
                          <a:effectLst/>
                          <a:latin typeface="Source Sans Pro" panose="020B0503030403020204" pitchFamily="34" charset="0"/>
                          <a:ea typeface="Source Sans Pro" panose="020B0503030403020204" pitchFamily="34" charset="0"/>
                          <a:cs typeface="Arial"/>
                          <a:sym typeface="Arial"/>
                        </a:rPr>
                        <a:t>Know that we encounter unfamiliar adults in all different contexts (including online) and how we might respond safely and appropriately to them.</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dirty="0">
                          <a:latin typeface="Source Sans Pro" panose="020B0503030403020204" pitchFamily="34" charset="0"/>
                          <a:ea typeface="Source Sans Pro" panose="020B0503030403020204" pitchFamily="34" charset="0"/>
                        </a:rPr>
                        <a:t>Know that there are things we can do if we get lost.</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dirty="0">
                          <a:latin typeface="Source Sans Pro" panose="020B0503030403020204" pitchFamily="34" charset="0"/>
                          <a:ea typeface="Source Sans Pro" panose="020B0503030403020204" pitchFamily="34" charset="0"/>
                        </a:rPr>
                        <a:t>Know that it is important that we know our parents and carers names in case we need to pass on this information.</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dirty="0">
                          <a:latin typeface="Source Sans Pro" panose="020B0503030403020204" pitchFamily="34" charset="0"/>
                          <a:ea typeface="Source Sans Pro" panose="020B0503030403020204" pitchFamily="34" charset="0"/>
                        </a:rPr>
                        <a:t>Know that there are places that are safe to go to if we do get lost to ask for help, e.g. local shops.</a:t>
                      </a: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265049463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73"/>
        <p:cNvGrpSpPr/>
        <p:nvPr/>
      </p:nvGrpSpPr>
      <p:grpSpPr>
        <a:xfrm>
          <a:off x="0" y="0"/>
          <a:ext cx="0" cy="0"/>
          <a:chOff x="0" y="0"/>
          <a:chExt cx="0" cy="0"/>
        </a:xfrm>
      </p:grpSpPr>
      <p:graphicFrame>
        <p:nvGraphicFramePr>
          <p:cNvPr id="74" name="Google Shape;74;p5"/>
          <p:cNvGraphicFramePr/>
          <p:nvPr>
            <p:extLst>
              <p:ext uri="{D42A27DB-BD31-4B8C-83A1-F6EECF244321}">
                <p14:modId xmlns:p14="http://schemas.microsoft.com/office/powerpoint/2010/main" val="1924968061"/>
              </p:ext>
            </p:extLst>
          </p:nvPr>
        </p:nvGraphicFramePr>
        <p:xfrm>
          <a:off x="290850" y="317150"/>
          <a:ext cx="8642850" cy="3840390"/>
        </p:xfrm>
        <a:graphic>
          <a:graphicData uri="http://schemas.openxmlformats.org/drawingml/2006/table">
            <a:tbl>
              <a:tblPr>
                <a:noFill/>
                <a:tableStyleId>{46087CFC-5693-468C-86B8-8A44AA509D65}</a:tableStyleId>
              </a:tblPr>
              <a:tblGrid>
                <a:gridCol w="1477150">
                  <a:extLst>
                    <a:ext uri="{9D8B030D-6E8A-4147-A177-3AD203B41FA5}">
                      <a16:colId xmlns:a16="http://schemas.microsoft.com/office/drawing/2014/main" val="20000"/>
                    </a:ext>
                  </a:extLst>
                </a:gridCol>
                <a:gridCol w="7165700">
                  <a:extLst>
                    <a:ext uri="{9D8B030D-6E8A-4147-A177-3AD203B41FA5}">
                      <a16:colId xmlns:a16="http://schemas.microsoft.com/office/drawing/2014/main" val="20001"/>
                    </a:ext>
                  </a:extLst>
                </a:gridCol>
              </a:tblGrid>
              <a:tr h="914375">
                <a:tc>
                  <a:txBody>
                    <a:bodyPr/>
                    <a:lstStyle/>
                    <a:p>
                      <a:pPr marL="0" marR="0" lvl="0" indent="0" algn="ctr" rtl="0">
                        <a:lnSpc>
                          <a:spcPct val="100000"/>
                        </a:lnSpc>
                        <a:spcBef>
                          <a:spcPts val="0"/>
                        </a:spcBef>
                        <a:spcAft>
                          <a:spcPts val="0"/>
                        </a:spcAft>
                        <a:buClr>
                          <a:srgbClr val="000000"/>
                        </a:buClr>
                        <a:buSzPts val="1200"/>
                        <a:buFont typeface="Arial"/>
                        <a:buNone/>
                      </a:pPr>
                      <a:r>
                        <a:rPr lang="en-GB" sz="1200" b="1" u="none" strike="noStrike" cap="none" dirty="0">
                          <a:latin typeface="Source Sans Pro"/>
                          <a:ea typeface="Source Sans Pro"/>
                          <a:cs typeface="Source Sans Pro"/>
                          <a:sym typeface="Source Sans Pro"/>
                        </a:rPr>
                        <a:t>Week 3</a:t>
                      </a:r>
                      <a:endParaRPr sz="1200" b="1" u="none" strike="noStrike" cap="none" dirty="0">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457200" marR="0" lvl="0" indent="0" algn="l" rtl="0">
                        <a:lnSpc>
                          <a:spcPct val="100000"/>
                        </a:lnSpc>
                        <a:spcBef>
                          <a:spcPts val="0"/>
                        </a:spcBef>
                        <a:spcAft>
                          <a:spcPts val="0"/>
                        </a:spcAft>
                        <a:buClr>
                          <a:schemeClr val="dk1"/>
                        </a:buClr>
                        <a:buSzPts val="1100"/>
                        <a:buFont typeface="Arial"/>
                        <a:buNone/>
                      </a:pPr>
                      <a:r>
                        <a:rPr lang="en-GB" sz="800" b="0" i="0" u="sng" strike="noStrike" cap="none" dirty="0">
                          <a:solidFill>
                            <a:schemeClr val="dk1"/>
                          </a:solidFill>
                          <a:effectLst/>
                          <a:latin typeface="Source Sans Pro"/>
                          <a:ea typeface="Source Sans Pro"/>
                          <a:cs typeface="Arial"/>
                          <a:sym typeface="Source Sans Pro"/>
                        </a:rPr>
                        <a:t>Who do I call if there is an emergency?</a:t>
                      </a:r>
                      <a:endParaRPr lang="en-US" sz="800" b="0" i="0" u="none" strike="noStrike" cap="none" dirty="0">
                        <a:solidFill>
                          <a:srgbClr val="FF0000"/>
                        </a:solidFill>
                        <a:effectLst/>
                        <a:latin typeface="Source Sans Pro" panose="020B0503030403020204" pitchFamily="34" charset="0"/>
                        <a:ea typeface="Source Sans Pro" panose="020B0503030403020204" pitchFamily="34" charset="0"/>
                        <a:cs typeface="Arial"/>
                        <a:sym typeface="Arial"/>
                      </a:endParaRP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endParaRPr lang="en-US" sz="800" b="0" i="0" u="none" strike="noStrike" cap="none" dirty="0">
                        <a:solidFill>
                          <a:srgbClr val="FF0000"/>
                        </a:solidFill>
                        <a:effectLst/>
                        <a:latin typeface="Source Sans Pro" panose="020B0503030403020204" pitchFamily="34" charset="0"/>
                        <a:ea typeface="Source Sans Pro" panose="020B0503030403020204" pitchFamily="34" charset="0"/>
                        <a:cs typeface="Arial"/>
                        <a:sym typeface="Arial"/>
                      </a:endParaRP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US" sz="800" b="0" i="0" u="none" strike="noStrike" cap="none" dirty="0">
                          <a:solidFill>
                            <a:srgbClr val="FF0000"/>
                          </a:solidFill>
                          <a:effectLst/>
                          <a:latin typeface="Source Sans Pro" panose="020B0503030403020204" pitchFamily="34" charset="0"/>
                          <a:ea typeface="Source Sans Pro" panose="020B0503030403020204" pitchFamily="34" charset="0"/>
                          <a:cs typeface="Arial"/>
                          <a:sym typeface="Arial"/>
                        </a:rPr>
                        <a:t>Know that there is a number to call if we need to contact the emergency services and how to ensure this call is clear and efficient.</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dirty="0">
                          <a:latin typeface="Source Sans Pro" panose="020B0503030403020204" pitchFamily="34" charset="0"/>
                          <a:ea typeface="Source Sans Pro" panose="020B0503030403020204" pitchFamily="34" charset="0"/>
                        </a:rPr>
                        <a:t>Know that an emergency is a situation where someone is badly hurt, very ill or a serious accident has happened.</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dirty="0">
                          <a:latin typeface="Source Sans Pro" panose="020B0503030403020204" pitchFamily="34" charset="0"/>
                          <a:ea typeface="Source Sans Pro" panose="020B0503030403020204" pitchFamily="34" charset="0"/>
                        </a:rPr>
                        <a:t>Know that sometimes emergencies happen.</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dirty="0">
                          <a:latin typeface="Source Sans Pro" panose="020B0503030403020204" pitchFamily="34" charset="0"/>
                          <a:ea typeface="Source Sans Pro" panose="020B0503030403020204" pitchFamily="34" charset="0"/>
                        </a:rPr>
                        <a:t>Know that a phone call may need to be made and when that would be needed.</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dirty="0">
                          <a:latin typeface="Source Sans Pro" panose="020B0503030403020204" pitchFamily="34" charset="0"/>
                          <a:ea typeface="Source Sans Pro" panose="020B0503030403020204" pitchFamily="34" charset="0"/>
                        </a:rPr>
                        <a:t>Know that the number to contact the emergency services is 999 in the UK.</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dirty="0">
                          <a:latin typeface="Source Sans Pro" panose="020B0503030403020204" pitchFamily="34" charset="0"/>
                          <a:ea typeface="Source Sans Pro" panose="020B0503030403020204" pitchFamily="34" charset="0"/>
                        </a:rPr>
                        <a:t>Know that it is important I know my address and postcode in case emergency services may need it.</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dirty="0">
                          <a:latin typeface="Source Sans Pro" panose="020B0503030403020204" pitchFamily="34" charset="0"/>
                          <a:ea typeface="Source Sans Pro" panose="020B0503030403020204" pitchFamily="34" charset="0"/>
                        </a:rPr>
                        <a:t>Know that the emergency services are the police, fire service and ambulance service. </a:t>
                      </a:r>
                      <a:endParaRPr lang="en-US" sz="800" dirty="0">
                        <a:latin typeface="Source Sans Pro" panose="020B0503030403020204" pitchFamily="34" charset="0"/>
                        <a:ea typeface="Source Sans Pro" panose="020B0503030403020204" pitchFamily="34" charset="0"/>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extLst>
                  <a:ext uri="{0D108BD9-81ED-4DB2-BD59-A6C34878D82A}">
                    <a16:rowId xmlns:a16="http://schemas.microsoft.com/office/drawing/2014/main" val="10000"/>
                  </a:ext>
                </a:extLst>
              </a:tr>
              <a:tr h="793495">
                <a:tc>
                  <a:txBody>
                    <a:bodyPr/>
                    <a:lstStyle/>
                    <a:p>
                      <a:pPr marL="0" marR="0" lvl="0" indent="0" algn="ctr" rtl="0">
                        <a:lnSpc>
                          <a:spcPct val="100000"/>
                        </a:lnSpc>
                        <a:spcBef>
                          <a:spcPts val="0"/>
                        </a:spcBef>
                        <a:spcAft>
                          <a:spcPts val="0"/>
                        </a:spcAft>
                        <a:buClr>
                          <a:srgbClr val="000000"/>
                        </a:buClr>
                        <a:buSzPts val="1200"/>
                        <a:buFont typeface="Arial"/>
                        <a:buNone/>
                      </a:pPr>
                      <a:r>
                        <a:rPr lang="en-GB" sz="1200" b="1" u="none" strike="noStrike" cap="none" dirty="0">
                          <a:latin typeface="Source Sans Pro"/>
                          <a:ea typeface="Source Sans Pro"/>
                          <a:cs typeface="Source Sans Pro"/>
                          <a:sym typeface="Source Sans Pro"/>
                        </a:rPr>
                        <a:t>Week 4</a:t>
                      </a:r>
                      <a:endParaRPr sz="1200" b="1" u="none" strike="noStrike" cap="none" dirty="0">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457200" marR="0" lvl="0" indent="0" algn="l" rtl="0">
                        <a:lnSpc>
                          <a:spcPct val="100000"/>
                        </a:lnSpc>
                        <a:spcBef>
                          <a:spcPts val="0"/>
                        </a:spcBef>
                        <a:spcAft>
                          <a:spcPts val="0"/>
                        </a:spcAft>
                        <a:buClr>
                          <a:srgbClr val="000000"/>
                        </a:buClr>
                        <a:buSzPts val="800"/>
                        <a:buFont typeface="Arial" panose="020B0604020202020204" pitchFamily="34" charset="0"/>
                        <a:buNone/>
                      </a:pPr>
                      <a:r>
                        <a:rPr lang="en-GB" sz="800" b="0" i="0" u="sng" strike="noStrike" cap="none" dirty="0">
                          <a:solidFill>
                            <a:schemeClr val="tx1"/>
                          </a:solidFill>
                          <a:effectLst/>
                          <a:latin typeface="Source Sans Pro" panose="020B0503030403020204" pitchFamily="34" charset="0"/>
                          <a:ea typeface="Source Sans Pro" panose="020B0503030403020204" pitchFamily="34" charset="0"/>
                          <a:cs typeface="Arial"/>
                          <a:sym typeface="Arial"/>
                        </a:rPr>
                        <a:t>When is it acceptable for someone to touch me?</a:t>
                      </a:r>
                    </a:p>
                    <a:p>
                      <a:pPr marL="457200" marR="0" lvl="0" indent="0" algn="l" rtl="0">
                        <a:lnSpc>
                          <a:spcPct val="100000"/>
                        </a:lnSpc>
                        <a:spcBef>
                          <a:spcPts val="0"/>
                        </a:spcBef>
                        <a:spcAft>
                          <a:spcPts val="0"/>
                        </a:spcAft>
                        <a:buClr>
                          <a:srgbClr val="000000"/>
                        </a:buClr>
                        <a:buSzPts val="800"/>
                        <a:buFont typeface="Arial" panose="020B0604020202020204" pitchFamily="34" charset="0"/>
                        <a:buNone/>
                      </a:pPr>
                      <a:endParaRPr lang="en-GB" sz="800" b="0" i="0" u="sng" strike="noStrike" cap="none" dirty="0">
                        <a:solidFill>
                          <a:schemeClr val="tx1"/>
                        </a:solidFill>
                        <a:effectLst/>
                        <a:latin typeface="Source Sans Pro" panose="020B0503030403020204" pitchFamily="34" charset="0"/>
                        <a:ea typeface="Source Sans Pro" panose="020B0503030403020204" pitchFamily="34" charset="0"/>
                        <a:cs typeface="Arial"/>
                        <a:sym typeface="Arial"/>
                      </a:endParaRPr>
                    </a:p>
                    <a:p>
                      <a:pPr marL="457200" marR="0" lvl="0" indent="0" algn="l" defTabSz="914400" rtl="0" eaLnBrk="1" fontAlgn="auto" latinLnBrk="0" hangingPunct="1">
                        <a:lnSpc>
                          <a:spcPct val="100000"/>
                        </a:lnSpc>
                        <a:spcBef>
                          <a:spcPts val="0"/>
                        </a:spcBef>
                        <a:spcAft>
                          <a:spcPts val="0"/>
                        </a:spcAft>
                        <a:buClr>
                          <a:srgbClr val="000000"/>
                        </a:buClr>
                        <a:buSzPts val="800"/>
                        <a:buFont typeface="Arial" panose="020B0604020202020204" pitchFamily="34" charset="0"/>
                        <a:buNone/>
                        <a:tabLst/>
                        <a:defRPr/>
                      </a:pPr>
                      <a:r>
                        <a:rPr lang="en-GB" sz="800" b="0" i="0" u="none" strike="noStrike" cap="none" dirty="0">
                          <a:solidFill>
                            <a:schemeClr val="dk1"/>
                          </a:solidFill>
                          <a:effectLst/>
                          <a:latin typeface="Source Sans Pro"/>
                          <a:ea typeface="Source Sans Pro"/>
                          <a:cs typeface="Arial"/>
                          <a:sym typeface="Source Sans Pro"/>
                        </a:rPr>
                        <a:t>(Lesson Note- This is an RSE lesson- compulsory learning).</a:t>
                      </a:r>
                      <a:endParaRPr lang="en-US" sz="800" b="0" i="0" u="sng" strike="noStrike" cap="none" dirty="0">
                        <a:solidFill>
                          <a:schemeClr val="tx1"/>
                        </a:solidFill>
                        <a:effectLst/>
                        <a:latin typeface="Source Sans Pro" panose="020B0503030403020204" pitchFamily="34" charset="0"/>
                        <a:ea typeface="Source Sans Pro" panose="020B0503030403020204" pitchFamily="34" charset="0"/>
                        <a:cs typeface="Arial"/>
                        <a:sym typeface="Arial"/>
                      </a:endParaRP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endParaRPr lang="en-US" sz="800" b="0" i="0" u="none" strike="noStrike" cap="none" dirty="0">
                        <a:solidFill>
                          <a:srgbClr val="FF0000"/>
                        </a:solidFill>
                        <a:effectLst/>
                        <a:latin typeface="Source Sans Pro" panose="020B0503030403020204" pitchFamily="34" charset="0"/>
                        <a:ea typeface="Source Sans Pro" panose="020B0503030403020204" pitchFamily="34" charset="0"/>
                        <a:cs typeface="Arial"/>
                        <a:sym typeface="Arial"/>
                      </a:endParaRP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US" sz="800" b="0" i="0" u="none" strike="noStrike" cap="none" dirty="0">
                          <a:solidFill>
                            <a:srgbClr val="FF0000"/>
                          </a:solidFill>
                          <a:effectLst/>
                          <a:latin typeface="Source Sans Pro" panose="020B0503030403020204" pitchFamily="34" charset="0"/>
                          <a:ea typeface="Source Sans Pro" panose="020B0503030403020204" pitchFamily="34" charset="0"/>
                          <a:cs typeface="Arial"/>
                          <a:sym typeface="Arial"/>
                        </a:rPr>
                        <a:t>Know that each person’s body belongs to them.</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b="0" i="0" u="none" strike="noStrike" cap="none" dirty="0">
                          <a:solidFill>
                            <a:srgbClr val="FF0000"/>
                          </a:solidFill>
                          <a:effectLst/>
                          <a:latin typeface="Source Sans Pro" panose="020B0503030403020204" pitchFamily="34" charset="0"/>
                          <a:ea typeface="Source Sans Pro" panose="020B0503030403020204" pitchFamily="34" charset="0"/>
                          <a:cs typeface="Arial"/>
                          <a:sym typeface="Arial"/>
                        </a:rPr>
                        <a:t>K</a:t>
                      </a:r>
                      <a:r>
                        <a:rPr lang="en-US" sz="800" b="0" i="0" u="none" strike="noStrike" cap="none" dirty="0">
                          <a:solidFill>
                            <a:srgbClr val="FF0000"/>
                          </a:solidFill>
                          <a:effectLst/>
                          <a:latin typeface="Source Sans Pro" panose="020B0503030403020204" pitchFamily="34" charset="0"/>
                          <a:ea typeface="Source Sans Pro" panose="020B0503030403020204" pitchFamily="34" charset="0"/>
                          <a:cs typeface="Arial"/>
                          <a:sym typeface="Arial"/>
                        </a:rPr>
                        <a:t>now that there are differences between appropriate and inappropriate, or unsafe physical contact.</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dirty="0">
                          <a:latin typeface="Source Sans Pro" panose="020B0503030403020204" pitchFamily="34" charset="0"/>
                          <a:ea typeface="Source Sans Pro" panose="020B0503030403020204" pitchFamily="34" charset="0"/>
                        </a:rPr>
                        <a:t>Know that there is a difference between acceptable and unacceptable physical contact and know what this might look like.</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dirty="0">
                          <a:latin typeface="Source Sans Pro" panose="020B0503030403020204" pitchFamily="34" charset="0"/>
                          <a:ea typeface="Source Sans Pro" panose="020B0503030403020204" pitchFamily="34" charset="0"/>
                        </a:rPr>
                        <a:t>Know that some types of physical contact are appropriate.</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dirty="0">
                          <a:latin typeface="Source Sans Pro" panose="020B0503030403020204" pitchFamily="34" charset="0"/>
                          <a:ea typeface="Source Sans Pro" panose="020B0503030403020204" pitchFamily="34" charset="0"/>
                        </a:rPr>
                        <a:t>Know that some types of physical contact are inappropriate. </a:t>
                      </a: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extLst>
                  <a:ext uri="{0D108BD9-81ED-4DB2-BD59-A6C34878D82A}">
                    <a16:rowId xmlns:a16="http://schemas.microsoft.com/office/drawing/2014/main" val="10001"/>
                  </a:ext>
                </a:extLst>
              </a:tr>
              <a:tr h="914375">
                <a:tc>
                  <a:txBody>
                    <a:bodyPr/>
                    <a:lstStyle/>
                    <a:p>
                      <a:pPr marL="0" marR="0" lvl="0" indent="0" algn="ctr" rtl="0">
                        <a:lnSpc>
                          <a:spcPct val="100000"/>
                        </a:lnSpc>
                        <a:spcBef>
                          <a:spcPts val="0"/>
                        </a:spcBef>
                        <a:spcAft>
                          <a:spcPts val="0"/>
                        </a:spcAft>
                        <a:buClr>
                          <a:schemeClr val="dk1"/>
                        </a:buClr>
                        <a:buSzPts val="1100"/>
                        <a:buFont typeface="Arial"/>
                        <a:buNone/>
                      </a:pPr>
                      <a:r>
                        <a:rPr lang="en-GB" sz="1200" b="1" u="none" strike="noStrike" cap="none" dirty="0">
                          <a:solidFill>
                            <a:schemeClr val="dk1"/>
                          </a:solidFill>
                          <a:latin typeface="Source Sans Pro"/>
                          <a:ea typeface="Source Sans Pro"/>
                          <a:cs typeface="Source Sans Pro"/>
                          <a:sym typeface="Source Sans Pro"/>
                        </a:rPr>
                        <a:t>Week 5</a:t>
                      </a:r>
                      <a:endParaRPr sz="1200" b="1" u="none" strike="noStrike" cap="none" dirty="0">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457200" marR="0" lvl="0" indent="0" algn="l" rtl="0">
                        <a:lnSpc>
                          <a:spcPct val="100000"/>
                        </a:lnSpc>
                        <a:spcBef>
                          <a:spcPts val="0"/>
                        </a:spcBef>
                        <a:spcAft>
                          <a:spcPts val="0"/>
                        </a:spcAft>
                        <a:buClr>
                          <a:schemeClr val="dk1"/>
                        </a:buClr>
                        <a:buSzPts val="1100"/>
                        <a:buFont typeface="Arial"/>
                        <a:buNone/>
                      </a:pPr>
                      <a:r>
                        <a:rPr lang="en-GB" sz="800" u="sng" strike="noStrike" cap="none" dirty="0">
                          <a:solidFill>
                            <a:schemeClr val="dk1"/>
                          </a:solidFill>
                          <a:latin typeface="Source Sans Pro"/>
                          <a:ea typeface="Source Sans Pro"/>
                          <a:cs typeface="Source Sans Pro"/>
                          <a:sym typeface="Source Sans Pro"/>
                        </a:rPr>
                        <a:t>What is safe to put into or onto my body?</a:t>
                      </a:r>
                    </a:p>
                    <a:p>
                      <a:pPr marL="457200" marR="0" lvl="0" indent="0" algn="l" rtl="0">
                        <a:lnSpc>
                          <a:spcPct val="100000"/>
                        </a:lnSpc>
                        <a:spcBef>
                          <a:spcPts val="0"/>
                        </a:spcBef>
                        <a:spcAft>
                          <a:spcPts val="0"/>
                        </a:spcAft>
                        <a:buClr>
                          <a:srgbClr val="000000"/>
                        </a:buClr>
                        <a:buSzPts val="800"/>
                        <a:buFont typeface="Arial" panose="020B0604020202020204" pitchFamily="34" charset="0"/>
                        <a:buNone/>
                      </a:pPr>
                      <a:endParaRPr lang="en-US" sz="800" b="0" i="0" u="none" strike="noStrike" cap="none" dirty="0">
                        <a:solidFill>
                          <a:srgbClr val="FF0000"/>
                        </a:solidFill>
                        <a:effectLst/>
                        <a:latin typeface="Source Sans Pro" panose="020B0503030403020204" pitchFamily="34" charset="0"/>
                        <a:ea typeface="Source Sans Pro" panose="020B0503030403020204" pitchFamily="34" charset="0"/>
                        <a:cs typeface="Arial"/>
                        <a:sym typeface="Arial"/>
                      </a:endParaRP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b="0" i="0" u="none" strike="noStrike" cap="none" dirty="0">
                          <a:solidFill>
                            <a:srgbClr val="FF0000"/>
                          </a:solidFill>
                          <a:effectLst/>
                          <a:latin typeface="Source Sans Pro" panose="020B0503030403020204" pitchFamily="34" charset="0"/>
                          <a:ea typeface="Source Sans Pro" panose="020B0503030403020204" pitchFamily="34" charset="0"/>
                          <a:cs typeface="Arial"/>
                          <a:sym typeface="Arial"/>
                        </a:rPr>
                        <a:t>K</a:t>
                      </a:r>
                      <a:r>
                        <a:rPr lang="en-US" sz="800" b="0" i="0" u="none" strike="noStrike" cap="none" dirty="0">
                          <a:solidFill>
                            <a:srgbClr val="FF0000"/>
                          </a:solidFill>
                          <a:effectLst/>
                          <a:latin typeface="Source Sans Pro" panose="020B0503030403020204" pitchFamily="34" charset="0"/>
                          <a:ea typeface="Source Sans Pro" panose="020B0503030403020204" pitchFamily="34" charset="0"/>
                          <a:cs typeface="Arial"/>
                          <a:sym typeface="Arial"/>
                        </a:rPr>
                        <a:t>now that there are legal and illegal harmful substances.</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b="0" i="0" u="none" strike="noStrike" cap="none" dirty="0">
                          <a:solidFill>
                            <a:srgbClr val="FF0000"/>
                          </a:solidFill>
                          <a:effectLst/>
                          <a:latin typeface="Source Sans Pro" panose="020B0503030403020204" pitchFamily="34" charset="0"/>
                          <a:ea typeface="Source Sans Pro" panose="020B0503030403020204" pitchFamily="34" charset="0"/>
                          <a:cs typeface="Arial"/>
                          <a:sym typeface="Arial"/>
                        </a:rPr>
                        <a:t>K</a:t>
                      </a:r>
                      <a:r>
                        <a:rPr lang="en-US" sz="800" b="0" i="0" u="none" strike="noStrike" cap="none" dirty="0">
                          <a:solidFill>
                            <a:srgbClr val="FF0000"/>
                          </a:solidFill>
                          <a:effectLst/>
                          <a:latin typeface="Source Sans Pro" panose="020B0503030403020204" pitchFamily="34" charset="0"/>
                          <a:ea typeface="Source Sans Pro" panose="020B0503030403020204" pitchFamily="34" charset="0"/>
                          <a:cs typeface="Arial"/>
                          <a:sym typeface="Arial"/>
                        </a:rPr>
                        <a:t>now that there these substances have risks.</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b="0" i="0" u="none" strike="noStrike" cap="none" dirty="0">
                          <a:solidFill>
                            <a:srgbClr val="FF0000"/>
                          </a:solidFill>
                          <a:effectLst/>
                          <a:latin typeface="Source Sans Pro" panose="020B0503030403020204" pitchFamily="34" charset="0"/>
                          <a:ea typeface="Source Sans Pro" panose="020B0503030403020204" pitchFamily="34" charset="0"/>
                          <a:cs typeface="Arial"/>
                          <a:sym typeface="Arial"/>
                        </a:rPr>
                        <a:t>K</a:t>
                      </a:r>
                      <a:r>
                        <a:rPr lang="en-US" sz="800" b="0" i="0" u="none" strike="noStrike" cap="none" dirty="0">
                          <a:solidFill>
                            <a:srgbClr val="FF0000"/>
                          </a:solidFill>
                          <a:effectLst/>
                          <a:latin typeface="Source Sans Pro" panose="020B0503030403020204" pitchFamily="34" charset="0"/>
                          <a:ea typeface="Source Sans Pro" panose="020B0503030403020204" pitchFamily="34" charset="0"/>
                          <a:cs typeface="Arial"/>
                          <a:sym typeface="Arial"/>
                        </a:rPr>
                        <a:t>now that these risks can be in the form of smoking, alcohol use and drug-taking.</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dirty="0">
                          <a:latin typeface="Source Sans Pro" panose="020B0503030403020204" pitchFamily="34" charset="0"/>
                          <a:ea typeface="Source Sans Pro" panose="020B0503030403020204" pitchFamily="34" charset="0"/>
                        </a:rPr>
                        <a:t>Know that there are things that are safe to put into and onto our bodies.</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dirty="0">
                          <a:latin typeface="Source Sans Pro" panose="020B0503030403020204" pitchFamily="34" charset="0"/>
                          <a:ea typeface="Source Sans Pro" panose="020B0503030403020204" pitchFamily="34" charset="0"/>
                        </a:rPr>
                        <a:t>Know that there are things that are not safe to put into or onto our bodies.</a:t>
                      </a:r>
                      <a:endParaRPr lang="en-US" sz="800" dirty="0">
                        <a:latin typeface="Source Sans Pro" panose="020B0503030403020204" pitchFamily="34" charset="0"/>
                        <a:ea typeface="Source Sans Pro" panose="020B0503030403020204" pitchFamily="34" charset="0"/>
                      </a:endParaRP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dirty="0">
                          <a:latin typeface="Source Sans Pro" panose="020B0503030403020204" pitchFamily="34" charset="0"/>
                          <a:ea typeface="Source Sans Pro" panose="020B0503030403020204" pitchFamily="34" charset="0"/>
                        </a:rPr>
                        <a:t>K</a:t>
                      </a:r>
                      <a:r>
                        <a:rPr lang="en-US" sz="800" dirty="0">
                          <a:latin typeface="Source Sans Pro" panose="020B0503030403020204" pitchFamily="34" charset="0"/>
                          <a:ea typeface="Source Sans Pro" panose="020B0503030403020204" pitchFamily="34" charset="0"/>
                        </a:rPr>
                        <a:t>now that there are reasons why some things should not be put into or onto our bodies.</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dirty="0">
                          <a:latin typeface="Source Sans Pro" panose="020B0503030403020204" pitchFamily="34" charset="0"/>
                          <a:ea typeface="Source Sans Pro" panose="020B0503030403020204" pitchFamily="34" charset="0"/>
                        </a:rPr>
                        <a:t>K</a:t>
                      </a:r>
                      <a:r>
                        <a:rPr lang="en-US" sz="800" dirty="0">
                          <a:latin typeface="Source Sans Pro" panose="020B0503030403020204" pitchFamily="34" charset="0"/>
                          <a:ea typeface="Source Sans Pro" panose="020B0503030403020204" pitchFamily="34" charset="0"/>
                        </a:rPr>
                        <a:t>now that it is important to ask an adult for support if we are unsure if something is safe to put into or onto our bodies. </a:t>
                      </a:r>
                      <a:endParaRPr lang="en-GB" sz="800" dirty="0">
                        <a:latin typeface="Source Sans Pro" panose="020B0503030403020204" pitchFamily="34" charset="0"/>
                        <a:ea typeface="Source Sans Pro" panose="020B0503030403020204" pitchFamily="34" charset="0"/>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373592954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73"/>
        <p:cNvGrpSpPr/>
        <p:nvPr/>
      </p:nvGrpSpPr>
      <p:grpSpPr>
        <a:xfrm>
          <a:off x="0" y="0"/>
          <a:ext cx="0" cy="0"/>
          <a:chOff x="0" y="0"/>
          <a:chExt cx="0" cy="0"/>
        </a:xfrm>
      </p:grpSpPr>
      <p:graphicFrame>
        <p:nvGraphicFramePr>
          <p:cNvPr id="74" name="Google Shape;74;p5"/>
          <p:cNvGraphicFramePr/>
          <p:nvPr>
            <p:extLst>
              <p:ext uri="{D42A27DB-BD31-4B8C-83A1-F6EECF244321}">
                <p14:modId xmlns:p14="http://schemas.microsoft.com/office/powerpoint/2010/main" val="591268688"/>
              </p:ext>
            </p:extLst>
          </p:nvPr>
        </p:nvGraphicFramePr>
        <p:xfrm>
          <a:off x="290850" y="317150"/>
          <a:ext cx="8642850" cy="2804100"/>
        </p:xfrm>
        <a:graphic>
          <a:graphicData uri="http://schemas.openxmlformats.org/drawingml/2006/table">
            <a:tbl>
              <a:tblPr>
                <a:noFill/>
                <a:tableStyleId>{46087CFC-5693-468C-86B8-8A44AA509D65}</a:tableStyleId>
              </a:tblPr>
              <a:tblGrid>
                <a:gridCol w="1477150">
                  <a:extLst>
                    <a:ext uri="{9D8B030D-6E8A-4147-A177-3AD203B41FA5}">
                      <a16:colId xmlns:a16="http://schemas.microsoft.com/office/drawing/2014/main" val="20000"/>
                    </a:ext>
                  </a:extLst>
                </a:gridCol>
                <a:gridCol w="7165700">
                  <a:extLst>
                    <a:ext uri="{9D8B030D-6E8A-4147-A177-3AD203B41FA5}">
                      <a16:colId xmlns:a16="http://schemas.microsoft.com/office/drawing/2014/main" val="20001"/>
                    </a:ext>
                  </a:extLst>
                </a:gridCol>
              </a:tblGrid>
              <a:tr h="914375">
                <a:tc>
                  <a:txBody>
                    <a:bodyPr/>
                    <a:lstStyle/>
                    <a:p>
                      <a:pPr marL="0" marR="0" lvl="0" indent="0" algn="ctr" rtl="0">
                        <a:lnSpc>
                          <a:spcPct val="100000"/>
                        </a:lnSpc>
                        <a:spcBef>
                          <a:spcPts val="0"/>
                        </a:spcBef>
                        <a:spcAft>
                          <a:spcPts val="0"/>
                        </a:spcAft>
                        <a:buClr>
                          <a:srgbClr val="000000"/>
                        </a:buClr>
                        <a:buSzPts val="1200"/>
                        <a:buFont typeface="Arial"/>
                        <a:buNone/>
                      </a:pPr>
                      <a:r>
                        <a:rPr lang="en-GB" sz="1200" b="1" u="none" strike="noStrike" cap="none" dirty="0">
                          <a:latin typeface="Source Sans Pro"/>
                          <a:ea typeface="Source Sans Pro"/>
                          <a:cs typeface="Source Sans Pro"/>
                          <a:sym typeface="Source Sans Pro"/>
                        </a:rPr>
                        <a:t>Week 6</a:t>
                      </a:r>
                      <a:endParaRPr sz="1200" b="1" u="none" strike="noStrike" cap="none" dirty="0">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tc>
                  <a:txBody>
                    <a:bodyPr/>
                    <a:lstStyle/>
                    <a:p>
                      <a:pPr marL="457200" marR="0" lvl="0" indent="0" algn="l" rtl="0">
                        <a:lnSpc>
                          <a:spcPct val="100000"/>
                        </a:lnSpc>
                        <a:spcBef>
                          <a:spcPts val="0"/>
                        </a:spcBef>
                        <a:spcAft>
                          <a:spcPts val="0"/>
                        </a:spcAft>
                        <a:buClr>
                          <a:srgbClr val="000000"/>
                        </a:buClr>
                        <a:buSzPts val="800"/>
                        <a:buFont typeface="Arial" panose="020B0604020202020204" pitchFamily="34" charset="0"/>
                        <a:buNone/>
                      </a:pPr>
                      <a:r>
                        <a:rPr lang="en-GB" sz="800" b="0" i="0" u="sng" strike="noStrike" cap="none" dirty="0">
                          <a:solidFill>
                            <a:schemeClr val="tx1"/>
                          </a:solidFill>
                          <a:effectLst/>
                          <a:latin typeface="Source Sans Pro" panose="020B0503030403020204" pitchFamily="34" charset="0"/>
                          <a:ea typeface="Source Sans Pro" panose="020B0503030403020204" pitchFamily="34" charset="0"/>
                          <a:cs typeface="Arial"/>
                          <a:sym typeface="Arial"/>
                        </a:rPr>
                        <a:t>How can I make sure I’m safe at home?</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endParaRPr lang="en-GB" sz="800" dirty="0">
                        <a:latin typeface="Source Sans Pro" panose="020B0503030403020204" pitchFamily="34" charset="0"/>
                        <a:ea typeface="Source Sans Pro" panose="020B0503030403020204" pitchFamily="34" charset="0"/>
                      </a:endParaRP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dirty="0">
                          <a:latin typeface="Source Sans Pro" panose="020B0503030403020204" pitchFamily="34" charset="0"/>
                          <a:ea typeface="Source Sans Pro" panose="020B0503030403020204" pitchFamily="34" charset="0"/>
                        </a:rPr>
                        <a:t>Know that there are dangers at home and identify them.</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dirty="0">
                          <a:latin typeface="Source Sans Pro" panose="020B0503030403020204" pitchFamily="34" charset="0"/>
                          <a:ea typeface="Source Sans Pro" panose="020B0503030403020204" pitchFamily="34" charset="0"/>
                        </a:rPr>
                        <a:t>Know that there are ways to avoid these dangers.</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dirty="0">
                          <a:latin typeface="Source Sans Pro" panose="020B0503030403020204" pitchFamily="34" charset="0"/>
                          <a:ea typeface="Source Sans Pro" panose="020B0503030403020204" pitchFamily="34" charset="0"/>
                        </a:rPr>
                        <a:t>Know that we sometimes call these dangers ‘hazards’.</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dirty="0">
                          <a:latin typeface="Source Sans Pro" panose="020B0503030403020204" pitchFamily="34" charset="0"/>
                          <a:ea typeface="Source Sans Pro" panose="020B0503030403020204" pitchFamily="34" charset="0"/>
                        </a:rPr>
                        <a:t>Know that a hazard is something which could cause an accident or injury.</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dirty="0">
                          <a:latin typeface="Source Sans Pro" panose="020B0503030403020204" pitchFamily="34" charset="0"/>
                          <a:ea typeface="Source Sans Pro" panose="020B0503030403020204" pitchFamily="34" charset="0"/>
                        </a:rPr>
                        <a:t>Know that there are ways we can make things safer by following simple rules.</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dirty="0">
                          <a:latin typeface="Source Sans Pro" panose="020B0503030403020204" pitchFamily="34" charset="0"/>
                          <a:ea typeface="Source Sans Pro" panose="020B0503030403020204" pitchFamily="34" charset="0"/>
                        </a:rPr>
                        <a:t>Know that there are things I can do if there is an accident at home.</a:t>
                      </a: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extLst>
                  <a:ext uri="{0D108BD9-81ED-4DB2-BD59-A6C34878D82A}">
                    <a16:rowId xmlns:a16="http://schemas.microsoft.com/office/drawing/2014/main" val="10000"/>
                  </a:ext>
                </a:extLst>
              </a:tr>
              <a:tr h="914375">
                <a:tc>
                  <a:txBody>
                    <a:bodyPr/>
                    <a:lstStyle/>
                    <a:p>
                      <a:pPr marL="0" marR="0" lvl="0" indent="0" algn="ctr" rtl="0">
                        <a:lnSpc>
                          <a:spcPct val="100000"/>
                        </a:lnSpc>
                        <a:spcBef>
                          <a:spcPts val="0"/>
                        </a:spcBef>
                        <a:spcAft>
                          <a:spcPts val="0"/>
                        </a:spcAft>
                        <a:buClr>
                          <a:srgbClr val="000000"/>
                        </a:buClr>
                        <a:buSzPts val="1200"/>
                        <a:buFont typeface="Arial"/>
                        <a:buNone/>
                      </a:pPr>
                      <a:r>
                        <a:rPr lang="en-GB" sz="1200" b="1" u="none" strike="noStrike" cap="none" dirty="0">
                          <a:latin typeface="Source Sans Pro"/>
                          <a:ea typeface="Source Sans Pro"/>
                          <a:cs typeface="Source Sans Pro"/>
                          <a:sym typeface="Source Sans Pro"/>
                        </a:rPr>
                        <a:t>Week 7</a:t>
                      </a:r>
                      <a:endParaRPr sz="1200" b="1" u="none" strike="noStrike" cap="none" dirty="0">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457200" marR="0" lvl="0" indent="0" algn="l" rtl="0">
                        <a:lnSpc>
                          <a:spcPct val="100000"/>
                        </a:lnSpc>
                        <a:spcBef>
                          <a:spcPts val="0"/>
                        </a:spcBef>
                        <a:spcAft>
                          <a:spcPts val="0"/>
                        </a:spcAft>
                        <a:buClr>
                          <a:srgbClr val="000000"/>
                        </a:buClr>
                        <a:buSzPts val="800"/>
                        <a:buFont typeface="Arial" panose="020B0604020202020204" pitchFamily="34" charset="0"/>
                        <a:buNone/>
                      </a:pPr>
                      <a:r>
                        <a:rPr lang="en-GB" sz="800" b="0" i="0" u="sng" strike="noStrike" cap="none" dirty="0">
                          <a:solidFill>
                            <a:schemeClr val="tx1"/>
                          </a:solidFill>
                          <a:effectLst/>
                          <a:latin typeface="Source Sans Pro" panose="020B0503030403020204" pitchFamily="34" charset="0"/>
                          <a:ea typeface="Source Sans Pro" panose="020B0503030403020204" pitchFamily="34" charset="0"/>
                          <a:cs typeface="Arial"/>
                          <a:sym typeface="Arial"/>
                        </a:rPr>
                        <a:t>Who are the people that help to keep us safe and healthy in our community?</a:t>
                      </a:r>
                    </a:p>
                    <a:p>
                      <a:pPr marL="457200" marR="0" lvl="0" indent="0" algn="l" rtl="0">
                        <a:lnSpc>
                          <a:spcPct val="100000"/>
                        </a:lnSpc>
                        <a:spcBef>
                          <a:spcPts val="0"/>
                        </a:spcBef>
                        <a:spcAft>
                          <a:spcPts val="0"/>
                        </a:spcAft>
                        <a:buClr>
                          <a:srgbClr val="000000"/>
                        </a:buClr>
                        <a:buSzPts val="800"/>
                        <a:buFont typeface="Arial" panose="020B0604020202020204" pitchFamily="34" charset="0"/>
                        <a:buNone/>
                      </a:pPr>
                      <a:endParaRPr lang="en-GB" sz="800" b="0" i="0" u="sng" strike="noStrike" cap="none" dirty="0">
                        <a:solidFill>
                          <a:schemeClr val="tx1"/>
                        </a:solidFill>
                        <a:effectLst/>
                        <a:latin typeface="Source Sans Pro" panose="020B0503030403020204" pitchFamily="34" charset="0"/>
                        <a:ea typeface="Source Sans Pro" panose="020B0503030403020204" pitchFamily="34" charset="0"/>
                        <a:cs typeface="Arial"/>
                        <a:sym typeface="Arial"/>
                      </a:endParaRPr>
                    </a:p>
                    <a:p>
                      <a:pPr marL="457200" marR="0" lvl="0" indent="0" algn="l" defTabSz="914400" rtl="0" eaLnBrk="1" fontAlgn="auto" latinLnBrk="0" hangingPunct="1">
                        <a:lnSpc>
                          <a:spcPct val="100000"/>
                        </a:lnSpc>
                        <a:spcBef>
                          <a:spcPts val="0"/>
                        </a:spcBef>
                        <a:spcAft>
                          <a:spcPts val="0"/>
                        </a:spcAft>
                        <a:buClr>
                          <a:srgbClr val="000000"/>
                        </a:buClr>
                        <a:buSzPts val="800"/>
                        <a:buFont typeface="Arial" panose="020B0604020202020204" pitchFamily="34" charset="0"/>
                        <a:buNone/>
                        <a:tabLst/>
                        <a:defRPr/>
                      </a:pPr>
                      <a:r>
                        <a:rPr lang="en-GB" sz="800" b="0" i="0" u="none" strike="noStrike" cap="none" dirty="0">
                          <a:solidFill>
                            <a:schemeClr val="dk1"/>
                          </a:solidFill>
                          <a:effectLst/>
                          <a:latin typeface="Source Sans Pro"/>
                          <a:ea typeface="Source Sans Pro"/>
                          <a:cs typeface="Arial"/>
                          <a:sym typeface="Source Sans Pro"/>
                        </a:rPr>
                        <a:t>(Lesson Note- This lesson links to both the Kapow unit Lesson 8 of Health and Wellbeing and Kapow unit Lesson 8 of Safety and the Changing Body. It can be taught in Autumn 2 or Spring 1. It doesn’t need to be repeated).</a:t>
                      </a:r>
                      <a:endParaRPr lang="en-GB" sz="800" b="0" i="0" u="sng" strike="noStrike" cap="none" dirty="0">
                        <a:solidFill>
                          <a:schemeClr val="tx1"/>
                        </a:solidFill>
                        <a:effectLst/>
                        <a:latin typeface="Source Sans Pro" panose="020B0503030403020204" pitchFamily="34" charset="0"/>
                        <a:ea typeface="Source Sans Pro" panose="020B0503030403020204" pitchFamily="34" charset="0"/>
                        <a:cs typeface="Arial"/>
                        <a:sym typeface="Arial"/>
                      </a:endParaRPr>
                    </a:p>
                    <a:p>
                      <a:pPr marL="457200" marR="0" lvl="0" indent="0" algn="l" rtl="0">
                        <a:lnSpc>
                          <a:spcPct val="100000"/>
                        </a:lnSpc>
                        <a:spcBef>
                          <a:spcPts val="0"/>
                        </a:spcBef>
                        <a:spcAft>
                          <a:spcPts val="0"/>
                        </a:spcAft>
                        <a:buClr>
                          <a:srgbClr val="000000"/>
                        </a:buClr>
                        <a:buSzPts val="800"/>
                        <a:buFont typeface="Arial" panose="020B0604020202020204" pitchFamily="34" charset="0"/>
                        <a:buNone/>
                      </a:pPr>
                      <a:endParaRPr lang="en-US" sz="800" b="0" i="0" u="none" strike="noStrike" cap="none" dirty="0">
                        <a:solidFill>
                          <a:srgbClr val="FF0000"/>
                        </a:solidFill>
                        <a:effectLst/>
                        <a:latin typeface="Source Sans Pro" panose="020B0503030403020204" pitchFamily="34" charset="0"/>
                        <a:ea typeface="Source Sans Pro" panose="020B0503030403020204" pitchFamily="34" charset="0"/>
                        <a:cs typeface="Arial"/>
                        <a:sym typeface="Arial"/>
                      </a:endParaRP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dirty="0">
                          <a:latin typeface="Source Sans Pro" panose="020B0503030403020204" pitchFamily="34" charset="0"/>
                          <a:ea typeface="Source Sans Pro" panose="020B0503030403020204" pitchFamily="34" charset="0"/>
                        </a:rPr>
                        <a:t>Know that there are people in our local community who help to keep us healthy.</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dirty="0">
                          <a:latin typeface="Source Sans Pro" panose="020B0503030403020204" pitchFamily="34" charset="0"/>
                          <a:ea typeface="Source Sans Pro" panose="020B0503030403020204" pitchFamily="34" charset="0"/>
                        </a:rPr>
                        <a:t>Know that some people have jobs which help to keep us healthy.</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dirty="0">
                          <a:latin typeface="Source Sans Pro" panose="020B0503030403020204" pitchFamily="34" charset="0"/>
                          <a:ea typeface="Source Sans Pro" panose="020B0503030403020204" pitchFamily="34" charset="0"/>
                        </a:rPr>
                        <a:t>Know that there are different things these people do to help to keep us healthy.</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endParaRPr lang="en-GB" sz="800" dirty="0">
                        <a:latin typeface="Source Sans Pro" panose="020B0503030403020204" pitchFamily="34" charset="0"/>
                        <a:ea typeface="Source Sans Pro" panose="020B0503030403020204" pitchFamily="34" charset="0"/>
                      </a:endParaRPr>
                    </a:p>
                    <a:p>
                      <a:pPr marL="457200" marR="0" lvl="0" indent="0" algn="l" defTabSz="914400" rtl="0" eaLnBrk="1" fontAlgn="auto" latinLnBrk="0" hangingPunct="1">
                        <a:lnSpc>
                          <a:spcPct val="100000"/>
                        </a:lnSpc>
                        <a:spcBef>
                          <a:spcPts val="0"/>
                        </a:spcBef>
                        <a:spcAft>
                          <a:spcPts val="0"/>
                        </a:spcAft>
                        <a:buClr>
                          <a:srgbClr val="000000"/>
                        </a:buClr>
                        <a:buSzPts val="800"/>
                        <a:buFont typeface="Arial" panose="020B0604020202020204" pitchFamily="34" charset="0"/>
                        <a:buNone/>
                        <a:tabLst/>
                        <a:defRPr/>
                      </a:pPr>
                      <a:r>
                        <a:rPr lang="en-GB" sz="800" b="1" dirty="0">
                          <a:latin typeface="Source Sans Pro" panose="020B0503030403020204" pitchFamily="34" charset="0"/>
                          <a:ea typeface="Source Sans Pro" panose="020B0503030403020204" pitchFamily="34" charset="0"/>
                        </a:rPr>
                        <a:t>COMPLETE ASSESSMENT TASK (IF THIS SESSION HAS BEEN TAUGHT IN AUTUMN 2, ASSESSMENT TASK TO BE COMPLETED IN THE PREVIOUS SESSION).</a:t>
                      </a:r>
                    </a:p>
                    <a:p>
                      <a:pPr marL="457200" marR="0" lvl="0" indent="0" algn="l" rtl="0">
                        <a:lnSpc>
                          <a:spcPct val="100000"/>
                        </a:lnSpc>
                        <a:spcBef>
                          <a:spcPts val="0"/>
                        </a:spcBef>
                        <a:spcAft>
                          <a:spcPts val="0"/>
                        </a:spcAft>
                        <a:buClr>
                          <a:srgbClr val="000000"/>
                        </a:buClr>
                        <a:buSzPts val="800"/>
                        <a:buFont typeface="Arial" panose="020B0604020202020204" pitchFamily="34" charset="0"/>
                        <a:buNone/>
                      </a:pPr>
                      <a:endParaRPr lang="en-GB" sz="800" dirty="0">
                        <a:latin typeface="Source Sans Pro" panose="020B0503030403020204" pitchFamily="34" charset="0"/>
                        <a:ea typeface="Source Sans Pro" panose="020B0503030403020204" pitchFamily="34" charset="0"/>
                      </a:endParaRPr>
                    </a:p>
                  </a:txBody>
                  <a:tcPr marL="91425" marR="91425" marT="91425" marB="91425" anchor="ctr">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extLst>
                  <a:ext uri="{0D108BD9-81ED-4DB2-BD59-A6C34878D82A}">
                    <a16:rowId xmlns:a16="http://schemas.microsoft.com/office/drawing/2014/main" val="1520180757"/>
                  </a:ext>
                </a:extLst>
              </a:tr>
            </a:tbl>
          </a:graphicData>
        </a:graphic>
      </p:graphicFrame>
    </p:spTree>
    <p:extLst>
      <p:ext uri="{BB962C8B-B14F-4D97-AF65-F5344CB8AC3E}">
        <p14:creationId xmlns:p14="http://schemas.microsoft.com/office/powerpoint/2010/main" val="43917268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CCCCCC"/>
        </a:solidFill>
        <a:effectLst/>
      </p:bgPr>
    </p:bg>
    <p:spTree>
      <p:nvGrpSpPr>
        <p:cNvPr id="1" name="Shape 256"/>
        <p:cNvGrpSpPr/>
        <p:nvPr/>
      </p:nvGrpSpPr>
      <p:grpSpPr>
        <a:xfrm>
          <a:off x="0" y="0"/>
          <a:ext cx="0" cy="0"/>
          <a:chOff x="0" y="0"/>
          <a:chExt cx="0" cy="0"/>
        </a:xfrm>
      </p:grpSpPr>
      <p:sp>
        <p:nvSpPr>
          <p:cNvPr id="257" name="Google Shape;257;p16"/>
          <p:cNvSpPr txBox="1">
            <a:spLocks noGrp="1"/>
          </p:cNvSpPr>
          <p:nvPr>
            <p:ph type="ctrTitle"/>
          </p:nvPr>
        </p:nvSpPr>
        <p:spPr>
          <a:xfrm>
            <a:off x="311700" y="1130850"/>
            <a:ext cx="8520600" cy="2881800"/>
          </a:xfrm>
          <a:prstGeom prst="rect">
            <a:avLst/>
          </a:prstGeom>
          <a:solidFill>
            <a:srgbClr val="FFFFFF"/>
          </a:solidFill>
          <a:ln w="19050"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lnSpc>
                <a:spcPct val="100000"/>
              </a:lnSpc>
              <a:spcBef>
                <a:spcPts val="0"/>
              </a:spcBef>
              <a:spcAft>
                <a:spcPts val="0"/>
              </a:spcAft>
              <a:buSzPts val="5200"/>
              <a:buNone/>
            </a:pPr>
            <a:r>
              <a:rPr lang="en-GB" sz="3600" dirty="0">
                <a:latin typeface="Source Sans Pro"/>
                <a:ea typeface="Source Sans Pro"/>
                <a:cs typeface="Source Sans Pro"/>
                <a:sym typeface="Source Sans Pro"/>
              </a:rPr>
              <a:t>Block 4</a:t>
            </a:r>
            <a:endParaRPr sz="3600" dirty="0">
              <a:latin typeface="Source Sans Pro"/>
              <a:ea typeface="Source Sans Pro"/>
              <a:cs typeface="Source Sans Pro"/>
              <a:sym typeface="Source Sans Pro"/>
            </a:endParaRPr>
          </a:p>
          <a:p>
            <a:pPr marL="0" lvl="0" indent="0" algn="ctr" rtl="0">
              <a:lnSpc>
                <a:spcPct val="100000"/>
              </a:lnSpc>
              <a:spcBef>
                <a:spcPts val="0"/>
              </a:spcBef>
              <a:spcAft>
                <a:spcPts val="0"/>
              </a:spcAft>
              <a:buSzPts val="5200"/>
              <a:buNone/>
            </a:pPr>
            <a:r>
              <a:rPr lang="en-GB" sz="3600" dirty="0">
                <a:solidFill>
                  <a:srgbClr val="999999"/>
                </a:solidFill>
                <a:latin typeface="Source Sans Pro"/>
                <a:ea typeface="Source Sans Pro"/>
                <a:cs typeface="Source Sans Pro"/>
                <a:sym typeface="Source Sans Pro"/>
              </a:rPr>
              <a:t>Citizenship</a:t>
            </a:r>
            <a:endParaRPr sz="3600" dirty="0">
              <a:solidFill>
                <a:srgbClr val="999999"/>
              </a:solidFill>
              <a:latin typeface="Source Sans Pro"/>
              <a:ea typeface="Source Sans Pro"/>
              <a:cs typeface="Source Sans Pro"/>
              <a:sym typeface="Source Sans Pro"/>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56"/>
        <p:cNvGrpSpPr/>
        <p:nvPr/>
      </p:nvGrpSpPr>
      <p:grpSpPr>
        <a:xfrm>
          <a:off x="0" y="0"/>
          <a:ext cx="0" cy="0"/>
          <a:chOff x="0" y="0"/>
          <a:chExt cx="0" cy="0"/>
        </a:xfrm>
      </p:grpSpPr>
      <p:sp>
        <p:nvSpPr>
          <p:cNvPr id="257" name="Google Shape;257;p16"/>
          <p:cNvSpPr txBox="1">
            <a:spLocks noGrp="1"/>
          </p:cNvSpPr>
          <p:nvPr>
            <p:ph type="ctrTitle"/>
          </p:nvPr>
        </p:nvSpPr>
        <p:spPr>
          <a:xfrm>
            <a:off x="370316" y="811609"/>
            <a:ext cx="5631900" cy="3520281"/>
          </a:xfrm>
          <a:prstGeom prst="rect">
            <a:avLst/>
          </a:prstGeom>
          <a:solidFill>
            <a:srgbClr val="FFFFFF"/>
          </a:solidFill>
          <a:ln w="19050"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lnSpc>
                <a:spcPct val="100000"/>
              </a:lnSpc>
              <a:spcBef>
                <a:spcPts val="0"/>
              </a:spcBef>
              <a:spcAft>
                <a:spcPts val="0"/>
              </a:spcAft>
              <a:buSzPts val="5200"/>
              <a:buNone/>
            </a:pPr>
            <a:r>
              <a:rPr lang="en-GB" sz="3600" b="1" u="sng" dirty="0">
                <a:latin typeface="Source Sans Pro"/>
                <a:ea typeface="Source Sans Pro"/>
                <a:cs typeface="Source Sans Pro"/>
                <a:sym typeface="Source Sans Pro"/>
              </a:rPr>
              <a:t>The Big Ideas of PSHE:</a:t>
            </a:r>
            <a:br>
              <a:rPr lang="en-GB" sz="3600" dirty="0">
                <a:latin typeface="Source Sans Pro"/>
                <a:ea typeface="Source Sans Pro"/>
                <a:cs typeface="Source Sans Pro"/>
                <a:sym typeface="Source Sans Pro"/>
              </a:rPr>
            </a:br>
            <a:br>
              <a:rPr lang="en-GB" sz="3600" dirty="0">
                <a:latin typeface="Source Sans Pro"/>
                <a:ea typeface="Source Sans Pro"/>
                <a:cs typeface="Source Sans Pro"/>
                <a:sym typeface="Source Sans Pro"/>
              </a:rPr>
            </a:br>
            <a:r>
              <a:rPr lang="en-GB" sz="3600" u="sng" dirty="0">
                <a:latin typeface="Source Sans Pro"/>
                <a:ea typeface="Source Sans Pro"/>
                <a:cs typeface="Source Sans Pro"/>
                <a:sym typeface="Source Sans Pro"/>
              </a:rPr>
              <a:t>Citizenship</a:t>
            </a:r>
            <a:endParaRPr sz="3600" u="sng" dirty="0">
              <a:latin typeface="Source Sans Pro"/>
              <a:ea typeface="Source Sans Pro"/>
              <a:cs typeface="Source Sans Pro"/>
              <a:sym typeface="Source Sans Pro"/>
            </a:endParaRPr>
          </a:p>
          <a:p>
            <a:r>
              <a:rPr lang="en-GB" sz="2800" kern="1200" dirty="0">
                <a:solidFill>
                  <a:schemeClr val="tx1"/>
                </a:solidFill>
                <a:latin typeface="Source Sans Pro" panose="020B0503030403020204" pitchFamily="34" charset="0"/>
                <a:ea typeface="Source Sans Pro" panose="020B0503030403020204" pitchFamily="34" charset="0"/>
              </a:rPr>
              <a:t>To know the part we play within our community and what our rights and responsibilities are as a citizen of the United Kingdom. </a:t>
            </a:r>
          </a:p>
        </p:txBody>
      </p:sp>
      <p:pic>
        <p:nvPicPr>
          <p:cNvPr id="3" name="Picture 2">
            <a:extLst>
              <a:ext uri="{FF2B5EF4-FFF2-40B4-BE49-F238E27FC236}">
                <a16:creationId xmlns:a16="http://schemas.microsoft.com/office/drawing/2014/main" id="{C0EA73A6-BBCC-452F-B95F-5513CAC16778}"/>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6271253" y="1351074"/>
            <a:ext cx="2685178" cy="2441352"/>
          </a:xfrm>
          <a:prstGeom prst="rect">
            <a:avLst/>
          </a:prstGeom>
        </p:spPr>
      </p:pic>
    </p:spTree>
    <p:extLst>
      <p:ext uri="{BB962C8B-B14F-4D97-AF65-F5344CB8AC3E}">
        <p14:creationId xmlns:p14="http://schemas.microsoft.com/office/powerpoint/2010/main" val="87065890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73"/>
        <p:cNvGrpSpPr/>
        <p:nvPr/>
      </p:nvGrpSpPr>
      <p:grpSpPr>
        <a:xfrm>
          <a:off x="0" y="0"/>
          <a:ext cx="0" cy="0"/>
          <a:chOff x="0" y="0"/>
          <a:chExt cx="0" cy="0"/>
        </a:xfrm>
      </p:grpSpPr>
      <p:graphicFrame>
        <p:nvGraphicFramePr>
          <p:cNvPr id="74" name="Google Shape;74;p5"/>
          <p:cNvGraphicFramePr/>
          <p:nvPr>
            <p:extLst>
              <p:ext uri="{D42A27DB-BD31-4B8C-83A1-F6EECF244321}">
                <p14:modId xmlns:p14="http://schemas.microsoft.com/office/powerpoint/2010/main" val="1207944616"/>
              </p:ext>
            </p:extLst>
          </p:nvPr>
        </p:nvGraphicFramePr>
        <p:xfrm>
          <a:off x="290850" y="317150"/>
          <a:ext cx="8642850" cy="3352715"/>
        </p:xfrm>
        <a:graphic>
          <a:graphicData uri="http://schemas.openxmlformats.org/drawingml/2006/table">
            <a:tbl>
              <a:tblPr>
                <a:noFill/>
                <a:tableStyleId>{46087CFC-5693-468C-86B8-8A44AA509D65}</a:tableStyleId>
              </a:tblPr>
              <a:tblGrid>
                <a:gridCol w="1477150">
                  <a:extLst>
                    <a:ext uri="{9D8B030D-6E8A-4147-A177-3AD203B41FA5}">
                      <a16:colId xmlns:a16="http://schemas.microsoft.com/office/drawing/2014/main" val="20000"/>
                    </a:ext>
                  </a:extLst>
                </a:gridCol>
                <a:gridCol w="7165700">
                  <a:extLst>
                    <a:ext uri="{9D8B030D-6E8A-4147-A177-3AD203B41FA5}">
                      <a16:colId xmlns:a16="http://schemas.microsoft.com/office/drawing/2014/main" val="20001"/>
                    </a:ext>
                  </a:extLst>
                </a:gridCol>
              </a:tblGrid>
              <a:tr h="914375">
                <a:tc>
                  <a:txBody>
                    <a:bodyPr/>
                    <a:lstStyle/>
                    <a:p>
                      <a:pPr marL="0" marR="0" lvl="0" indent="0" algn="ctr" rtl="0">
                        <a:lnSpc>
                          <a:spcPct val="100000"/>
                        </a:lnSpc>
                        <a:spcBef>
                          <a:spcPts val="0"/>
                        </a:spcBef>
                        <a:spcAft>
                          <a:spcPts val="0"/>
                        </a:spcAft>
                        <a:buClr>
                          <a:srgbClr val="000000"/>
                        </a:buClr>
                        <a:buSzPts val="1200"/>
                        <a:buFont typeface="Arial"/>
                        <a:buNone/>
                      </a:pPr>
                      <a:r>
                        <a:rPr lang="en-GB" sz="1200" b="1" u="none" strike="noStrike" cap="none" dirty="0">
                          <a:solidFill>
                            <a:srgbClr val="999999"/>
                          </a:solidFill>
                          <a:latin typeface="Source Sans Pro"/>
                          <a:ea typeface="Source Sans Pro"/>
                          <a:cs typeface="Source Sans Pro"/>
                          <a:sym typeface="Source Sans Pro"/>
                        </a:rPr>
                        <a:t>Year 1 Block 4</a:t>
                      </a:r>
                      <a:endParaRPr sz="1200" b="1" u="none" strike="noStrike" cap="none" dirty="0">
                        <a:solidFill>
                          <a:srgbClr val="999999"/>
                        </a:solidFill>
                        <a:latin typeface="Source Sans Pro"/>
                        <a:ea typeface="Source Sans Pro"/>
                        <a:cs typeface="Source Sans Pro"/>
                        <a:sym typeface="Source Sans Pro"/>
                      </a:endParaRPr>
                    </a:p>
                    <a:p>
                      <a:pPr marL="0" marR="0" lvl="0" indent="0" algn="ctr" rtl="0">
                        <a:lnSpc>
                          <a:spcPct val="100000"/>
                        </a:lnSpc>
                        <a:spcBef>
                          <a:spcPts val="0"/>
                        </a:spcBef>
                        <a:spcAft>
                          <a:spcPts val="0"/>
                        </a:spcAft>
                        <a:buClr>
                          <a:srgbClr val="000000"/>
                        </a:buClr>
                        <a:buSzPts val="1200"/>
                        <a:buFont typeface="Arial"/>
                        <a:buNone/>
                      </a:pPr>
                      <a:r>
                        <a:rPr lang="en-GB" sz="1200" u="none" strike="noStrike" cap="none" dirty="0">
                          <a:solidFill>
                            <a:srgbClr val="999999"/>
                          </a:solidFill>
                          <a:latin typeface="Source Sans Pro"/>
                          <a:ea typeface="Source Sans Pro"/>
                          <a:cs typeface="Source Sans Pro"/>
                          <a:sym typeface="Source Sans Pro"/>
                        </a:rPr>
                        <a:t>Citizenship</a:t>
                      </a:r>
                      <a:endParaRPr sz="1200" u="none" strike="noStrike" cap="none" dirty="0">
                        <a:solidFill>
                          <a:srgbClr val="999999"/>
                        </a:solidFill>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800"/>
                        <a:buFont typeface="Arial"/>
                        <a:buNone/>
                      </a:pPr>
                      <a:r>
                        <a:rPr lang="en-GB" sz="800" b="1" u="none" strike="noStrike" cap="none" dirty="0">
                          <a:solidFill>
                            <a:schemeClr val="tx1"/>
                          </a:solidFill>
                          <a:latin typeface="Source Sans Pro"/>
                          <a:ea typeface="Source Sans Pro"/>
                          <a:cs typeface="Source Sans Pro"/>
                          <a:sym typeface="Source Sans Pro"/>
                        </a:rPr>
                        <a:t>New vocab: </a:t>
                      </a:r>
                      <a:r>
                        <a:rPr lang="en-GB" sz="800" b="0" u="none" strike="noStrike" cap="none" dirty="0">
                          <a:solidFill>
                            <a:schemeClr val="tx1"/>
                          </a:solidFill>
                          <a:latin typeface="Source Sans Pro"/>
                          <a:ea typeface="Source Sans Pro"/>
                          <a:cs typeface="Source Sans Pro"/>
                          <a:sym typeface="Source Sans Pro"/>
                        </a:rPr>
                        <a:t>rule, animal, pet, need, baby, child, group, fair, unfair, choice, vote, democracy</a:t>
                      </a:r>
                    </a:p>
                    <a:p>
                      <a:pPr marL="0" marR="0" lvl="0" indent="0" algn="l" rtl="0">
                        <a:lnSpc>
                          <a:spcPct val="100000"/>
                        </a:lnSpc>
                        <a:spcBef>
                          <a:spcPts val="0"/>
                        </a:spcBef>
                        <a:spcAft>
                          <a:spcPts val="0"/>
                        </a:spcAft>
                        <a:buClr>
                          <a:srgbClr val="000000"/>
                        </a:buClr>
                        <a:buSzPts val="800"/>
                        <a:buFont typeface="Arial"/>
                        <a:buNone/>
                      </a:pPr>
                      <a:endParaRPr lang="en-GB" sz="800" b="0" u="none" strike="noStrike" cap="none" dirty="0">
                        <a:solidFill>
                          <a:schemeClr val="tx1"/>
                        </a:solidFill>
                        <a:latin typeface="Source Sans Pro"/>
                        <a:ea typeface="Source Sans Pro"/>
                        <a:cs typeface="Source Sans Pro"/>
                        <a:sym typeface="Source Sans Pro"/>
                      </a:endParaRPr>
                    </a:p>
                    <a:p>
                      <a:pPr marL="0" marR="0" lvl="0" indent="0" algn="l" defTabSz="914400" rtl="0" eaLnBrk="1" fontAlgn="auto" latinLnBrk="0" hangingPunct="1">
                        <a:lnSpc>
                          <a:spcPct val="100000"/>
                        </a:lnSpc>
                        <a:spcBef>
                          <a:spcPts val="0"/>
                        </a:spcBef>
                        <a:spcAft>
                          <a:spcPts val="0"/>
                        </a:spcAft>
                        <a:buClr>
                          <a:srgbClr val="000000"/>
                        </a:buClr>
                        <a:buSzPts val="800"/>
                        <a:buFont typeface="Arial"/>
                        <a:buNone/>
                        <a:tabLst/>
                        <a:defRPr/>
                      </a:pPr>
                      <a:r>
                        <a:rPr lang="en-GB" sz="800" b="1" u="none" strike="noStrike" cap="none" dirty="0">
                          <a:solidFill>
                            <a:schemeClr val="tx1"/>
                          </a:solidFill>
                          <a:latin typeface="Source Sans Pro"/>
                          <a:ea typeface="Source Sans Pro"/>
                          <a:cs typeface="Source Sans Pro"/>
                          <a:sym typeface="Source Sans Pro"/>
                        </a:rPr>
                        <a:t>Retrieval vocab: </a:t>
                      </a:r>
                      <a:r>
                        <a:rPr lang="en-GB" sz="800" b="0" u="none" strike="noStrike" cap="none" dirty="0">
                          <a:solidFill>
                            <a:schemeClr val="tx1"/>
                          </a:solidFill>
                          <a:latin typeface="Source Sans Pro"/>
                          <a:ea typeface="Source Sans Pro"/>
                          <a:cs typeface="Source Sans Pro"/>
                          <a:sym typeface="Source Sans Pro"/>
                        </a:rPr>
                        <a:t>different, care, same, unique </a:t>
                      </a:r>
                      <a:endParaRPr lang="en-GB" sz="800" b="1" u="none" strike="noStrike" cap="none" dirty="0">
                        <a:solidFill>
                          <a:schemeClr val="tx1"/>
                        </a:solidFill>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extLst>
                  <a:ext uri="{0D108BD9-81ED-4DB2-BD59-A6C34878D82A}">
                    <a16:rowId xmlns:a16="http://schemas.microsoft.com/office/drawing/2014/main" val="10000"/>
                  </a:ext>
                </a:extLst>
              </a:tr>
              <a:tr h="793495">
                <a:tc>
                  <a:txBody>
                    <a:bodyPr/>
                    <a:lstStyle/>
                    <a:p>
                      <a:pPr marL="0" marR="0" lvl="0" indent="0" algn="ctr" rtl="0">
                        <a:lnSpc>
                          <a:spcPct val="100000"/>
                        </a:lnSpc>
                        <a:spcBef>
                          <a:spcPts val="0"/>
                        </a:spcBef>
                        <a:spcAft>
                          <a:spcPts val="0"/>
                        </a:spcAft>
                        <a:buClr>
                          <a:srgbClr val="000000"/>
                        </a:buClr>
                        <a:buSzPts val="1200"/>
                        <a:buFont typeface="Arial"/>
                        <a:buNone/>
                      </a:pPr>
                      <a:r>
                        <a:rPr lang="en-GB" sz="1200" b="1" u="none" strike="noStrike" cap="none">
                          <a:latin typeface="Source Sans Pro"/>
                          <a:ea typeface="Source Sans Pro"/>
                          <a:cs typeface="Source Sans Pro"/>
                          <a:sym typeface="Source Sans Pro"/>
                        </a:rPr>
                        <a:t>Week 1</a:t>
                      </a:r>
                      <a:endParaRPr sz="1200" b="1" u="none" strike="noStrike" cap="none">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457200" marR="0" lvl="0" indent="0" algn="l" rtl="0">
                        <a:lnSpc>
                          <a:spcPct val="100000"/>
                        </a:lnSpc>
                        <a:spcBef>
                          <a:spcPts val="0"/>
                        </a:spcBef>
                        <a:spcAft>
                          <a:spcPts val="0"/>
                        </a:spcAft>
                        <a:buClr>
                          <a:srgbClr val="000000"/>
                        </a:buClr>
                        <a:buSzPts val="800"/>
                        <a:buFont typeface="Arial" panose="020B0604020202020204" pitchFamily="34" charset="0"/>
                        <a:buNone/>
                      </a:pPr>
                      <a:r>
                        <a:rPr lang="en-GB" sz="800" b="0" i="0" u="sng" strike="noStrike" cap="none" dirty="0">
                          <a:solidFill>
                            <a:schemeClr val="tx1"/>
                          </a:solidFill>
                          <a:effectLst/>
                          <a:latin typeface="Source Sans Pro" panose="020B0503030403020204" pitchFamily="34" charset="0"/>
                          <a:ea typeface="Source Sans Pro" panose="020B0503030403020204" pitchFamily="34" charset="0"/>
                          <a:cs typeface="Arial"/>
                          <a:sym typeface="Arial"/>
                        </a:rPr>
                        <a:t>Why do I need to follow the rules?</a:t>
                      </a:r>
                    </a:p>
                    <a:p>
                      <a:pPr marL="457200" marR="0" lvl="0" indent="0" algn="l" rtl="0">
                        <a:lnSpc>
                          <a:spcPct val="100000"/>
                        </a:lnSpc>
                        <a:spcBef>
                          <a:spcPts val="0"/>
                        </a:spcBef>
                        <a:spcAft>
                          <a:spcPts val="0"/>
                        </a:spcAft>
                        <a:buClr>
                          <a:srgbClr val="000000"/>
                        </a:buClr>
                        <a:buSzPts val="800"/>
                        <a:buFont typeface="Arial" panose="020B0604020202020204" pitchFamily="34" charset="0"/>
                        <a:buNone/>
                      </a:pPr>
                      <a:endParaRPr lang="en-US" sz="800" b="0" i="0" u="none" strike="noStrike" cap="none" dirty="0">
                        <a:solidFill>
                          <a:srgbClr val="FF0000"/>
                        </a:solidFill>
                        <a:effectLst/>
                        <a:latin typeface="Source Sans Pro" panose="020B0503030403020204" pitchFamily="34" charset="0"/>
                        <a:ea typeface="Source Sans Pro" panose="020B0503030403020204" pitchFamily="34" charset="0"/>
                        <a:cs typeface="Arial"/>
                        <a:sym typeface="Arial"/>
                      </a:endParaRP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US" sz="800" b="0" i="0" u="none" strike="noStrike" cap="none" dirty="0">
                          <a:solidFill>
                            <a:srgbClr val="FF0000"/>
                          </a:solidFill>
                          <a:effectLst/>
                          <a:latin typeface="Source Sans Pro" panose="020B0503030403020204" pitchFamily="34" charset="0"/>
                          <a:ea typeface="Source Sans Pro" panose="020B0503030403020204" pitchFamily="34" charset="0"/>
                          <a:cs typeface="Arial"/>
                          <a:sym typeface="Arial"/>
                        </a:rPr>
                        <a:t>Know that we have rules and what rules are.</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b="0" i="0" u="none" strike="noStrike" cap="none" dirty="0">
                          <a:solidFill>
                            <a:srgbClr val="FF0000"/>
                          </a:solidFill>
                          <a:effectLst/>
                          <a:latin typeface="Source Sans Pro" panose="020B0503030403020204" pitchFamily="34" charset="0"/>
                          <a:ea typeface="Source Sans Pro" panose="020B0503030403020204" pitchFamily="34" charset="0"/>
                          <a:cs typeface="Arial"/>
                          <a:sym typeface="Arial"/>
                        </a:rPr>
                        <a:t>Know that there are reasons why rules are needed.</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b="0" i="0" u="none" strike="noStrike" cap="none" dirty="0">
                          <a:solidFill>
                            <a:srgbClr val="FF0000"/>
                          </a:solidFill>
                          <a:effectLst/>
                          <a:latin typeface="Source Sans Pro" panose="020B0503030403020204" pitchFamily="34" charset="0"/>
                          <a:ea typeface="Source Sans Pro" panose="020B0503030403020204" pitchFamily="34" charset="0"/>
                          <a:cs typeface="Arial"/>
                          <a:sym typeface="Arial"/>
                        </a:rPr>
                        <a:t>Know that sometimes different rules are needed in different situations.</a:t>
                      </a:r>
                      <a:endParaRPr lang="en-US" sz="800" b="0" i="0" u="none" strike="noStrike" cap="none" dirty="0">
                        <a:solidFill>
                          <a:srgbClr val="FF0000"/>
                        </a:solidFill>
                        <a:effectLst/>
                        <a:latin typeface="Source Sans Pro" panose="020B0503030403020204" pitchFamily="34" charset="0"/>
                        <a:ea typeface="Source Sans Pro" panose="020B0503030403020204" pitchFamily="34" charset="0"/>
                        <a:cs typeface="Arial"/>
                        <a:sym typeface="Arial"/>
                      </a:endParaRP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dirty="0">
                          <a:latin typeface="Source Sans Pro" panose="020B0503030403020204" pitchFamily="34" charset="0"/>
                          <a:ea typeface="Source Sans Pro" panose="020B0503030403020204" pitchFamily="34" charset="0"/>
                        </a:rPr>
                        <a:t>Know that rules are important and why that is.</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dirty="0">
                          <a:latin typeface="Source Sans Pro" panose="020B0503030403020204" pitchFamily="34" charset="0"/>
                          <a:ea typeface="Source Sans Pro" panose="020B0503030403020204" pitchFamily="34" charset="0"/>
                        </a:rPr>
                        <a:t>Know that we have rules in school and be able to discuss what those are.</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dirty="0">
                          <a:latin typeface="Source Sans Pro" panose="020B0503030403020204" pitchFamily="34" charset="0"/>
                          <a:ea typeface="Source Sans Pro" panose="020B0503030403020204" pitchFamily="34" charset="0"/>
                        </a:rPr>
                        <a:t>Know that there are consequences for not following rules.</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dirty="0">
                          <a:latin typeface="Source Sans Pro" panose="020B0503030403020204" pitchFamily="34" charset="0"/>
                          <a:ea typeface="Source Sans Pro" panose="020B0503030403020204" pitchFamily="34" charset="0"/>
                        </a:rPr>
                        <a:t>Know that there can be consequences if we didn’t have rules at all.</a:t>
                      </a: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extLst>
                  <a:ext uri="{0D108BD9-81ED-4DB2-BD59-A6C34878D82A}">
                    <a16:rowId xmlns:a16="http://schemas.microsoft.com/office/drawing/2014/main" val="10001"/>
                  </a:ext>
                </a:extLst>
              </a:tr>
              <a:tr h="914375">
                <a:tc>
                  <a:txBody>
                    <a:bodyPr/>
                    <a:lstStyle/>
                    <a:p>
                      <a:pPr marL="0" marR="0" lvl="0" indent="0" algn="ctr" rtl="0">
                        <a:lnSpc>
                          <a:spcPct val="100000"/>
                        </a:lnSpc>
                        <a:spcBef>
                          <a:spcPts val="0"/>
                        </a:spcBef>
                        <a:spcAft>
                          <a:spcPts val="0"/>
                        </a:spcAft>
                        <a:buClr>
                          <a:schemeClr val="dk1"/>
                        </a:buClr>
                        <a:buSzPts val="1100"/>
                        <a:buFont typeface="Arial"/>
                        <a:buNone/>
                      </a:pPr>
                      <a:r>
                        <a:rPr lang="en-GB" sz="1200" b="1" u="none" strike="noStrike" cap="none">
                          <a:solidFill>
                            <a:schemeClr val="dk1"/>
                          </a:solidFill>
                          <a:latin typeface="Source Sans Pro"/>
                          <a:ea typeface="Source Sans Pro"/>
                          <a:cs typeface="Source Sans Pro"/>
                          <a:sym typeface="Source Sans Pro"/>
                        </a:rPr>
                        <a:t>Week 2</a:t>
                      </a:r>
                      <a:endParaRPr sz="1200" b="1" u="none" strike="noStrike" cap="none">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457200" marR="0" lvl="0" indent="0" algn="l" rtl="0">
                        <a:lnSpc>
                          <a:spcPct val="100000"/>
                        </a:lnSpc>
                        <a:spcBef>
                          <a:spcPts val="0"/>
                        </a:spcBef>
                        <a:spcAft>
                          <a:spcPts val="0"/>
                        </a:spcAft>
                        <a:buClr>
                          <a:schemeClr val="dk1"/>
                        </a:buClr>
                        <a:buSzPts val="1100"/>
                        <a:buFont typeface="Arial"/>
                        <a:buNone/>
                      </a:pPr>
                      <a:r>
                        <a:rPr lang="en-GB" sz="800" b="0" i="0" u="sng" strike="noStrike" cap="none" dirty="0">
                          <a:solidFill>
                            <a:schemeClr val="dk1"/>
                          </a:solidFill>
                          <a:effectLst/>
                          <a:latin typeface="Source Sans Pro"/>
                          <a:ea typeface="Source Sans Pro"/>
                          <a:cs typeface="Arial"/>
                          <a:sym typeface="Source Sans Pro"/>
                        </a:rPr>
                        <a:t>How do I care properly for animals?</a:t>
                      </a:r>
                    </a:p>
                    <a:p>
                      <a:pPr marL="457200" marR="0" lvl="0" indent="0" algn="l" rtl="0">
                        <a:lnSpc>
                          <a:spcPct val="100000"/>
                        </a:lnSpc>
                        <a:spcBef>
                          <a:spcPts val="0"/>
                        </a:spcBef>
                        <a:spcAft>
                          <a:spcPts val="0"/>
                        </a:spcAft>
                        <a:buClr>
                          <a:schemeClr val="dk1"/>
                        </a:buClr>
                        <a:buSzPts val="1100"/>
                        <a:buFont typeface="Arial"/>
                        <a:buNone/>
                      </a:pPr>
                      <a:endParaRPr lang="en-US" sz="800" b="0" i="0" u="none" strike="noStrike" cap="none" dirty="0">
                        <a:solidFill>
                          <a:srgbClr val="FF0000"/>
                        </a:solidFill>
                        <a:effectLst/>
                        <a:latin typeface="Source Sans Pro" panose="020B0503030403020204" pitchFamily="34" charset="0"/>
                        <a:ea typeface="Source Sans Pro" panose="020B0503030403020204" pitchFamily="34" charset="0"/>
                        <a:cs typeface="Arial"/>
                        <a:sym typeface="Arial"/>
                      </a:endParaRP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US" sz="800" b="0" i="0" u="none" strike="noStrike" cap="none" dirty="0">
                          <a:solidFill>
                            <a:srgbClr val="FF0000"/>
                          </a:solidFill>
                          <a:effectLst/>
                          <a:latin typeface="Source Sans Pro" panose="020B0503030403020204" pitchFamily="34" charset="0"/>
                          <a:ea typeface="Source Sans Pro" panose="020B0503030403020204" pitchFamily="34" charset="0"/>
                          <a:cs typeface="Arial"/>
                          <a:sym typeface="Arial"/>
                        </a:rPr>
                        <a:t>Know that people and other living things have different needs.</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b="0" i="0" u="none" strike="noStrike" cap="none" dirty="0">
                          <a:solidFill>
                            <a:srgbClr val="FF0000"/>
                          </a:solidFill>
                          <a:effectLst/>
                          <a:latin typeface="Source Sans Pro" panose="020B0503030403020204" pitchFamily="34" charset="0"/>
                          <a:ea typeface="Source Sans Pro" panose="020B0503030403020204" pitchFamily="34" charset="0"/>
                          <a:cs typeface="Arial"/>
                          <a:sym typeface="Arial"/>
                        </a:rPr>
                        <a:t>K</a:t>
                      </a:r>
                      <a:r>
                        <a:rPr lang="en-US" sz="800" b="0" i="0" u="none" strike="noStrike" cap="none" dirty="0">
                          <a:solidFill>
                            <a:srgbClr val="FF0000"/>
                          </a:solidFill>
                          <a:effectLst/>
                          <a:latin typeface="Source Sans Pro" panose="020B0503030403020204" pitchFamily="34" charset="0"/>
                          <a:ea typeface="Source Sans Pro" panose="020B0503030403020204" pitchFamily="34" charset="0"/>
                          <a:cs typeface="Arial"/>
                          <a:sym typeface="Arial"/>
                        </a:rPr>
                        <a:t>now that we may be given responsibility for caring for something or someone else at some point in our lives.</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dirty="0">
                          <a:latin typeface="Source Sans Pro" panose="020B0503030403020204" pitchFamily="34" charset="0"/>
                          <a:ea typeface="Source Sans Pro" panose="020B0503030403020204" pitchFamily="34" charset="0"/>
                        </a:rPr>
                        <a:t>Know that animals, including pets, have different needs.</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dirty="0">
                          <a:latin typeface="Source Sans Pro" panose="020B0503030403020204" pitchFamily="34" charset="0"/>
                          <a:ea typeface="Source Sans Pro" panose="020B0503030403020204" pitchFamily="34" charset="0"/>
                        </a:rPr>
                        <a:t>Know that animals can be cared for in different ways and what these ways might be.</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dirty="0">
                          <a:latin typeface="Source Sans Pro" panose="020B0503030403020204" pitchFamily="34" charset="0"/>
                          <a:ea typeface="Source Sans Pro" panose="020B0503030403020204" pitchFamily="34" charset="0"/>
                        </a:rPr>
                        <a:t>Know that some animals may not be suitable for people to keep as pets and why.</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dirty="0">
                          <a:latin typeface="Source Sans Pro" panose="020B0503030403020204" pitchFamily="34" charset="0"/>
                          <a:ea typeface="Source Sans Pro" panose="020B0503030403020204" pitchFamily="34" charset="0"/>
                        </a:rPr>
                        <a:t>Know that some people aren’t suitable to own certain pets and why.</a:t>
                      </a: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84055145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73"/>
        <p:cNvGrpSpPr/>
        <p:nvPr/>
      </p:nvGrpSpPr>
      <p:grpSpPr>
        <a:xfrm>
          <a:off x="0" y="0"/>
          <a:ext cx="0" cy="0"/>
          <a:chOff x="0" y="0"/>
          <a:chExt cx="0" cy="0"/>
        </a:xfrm>
      </p:grpSpPr>
      <p:graphicFrame>
        <p:nvGraphicFramePr>
          <p:cNvPr id="74" name="Google Shape;74;p5"/>
          <p:cNvGraphicFramePr/>
          <p:nvPr>
            <p:extLst>
              <p:ext uri="{D42A27DB-BD31-4B8C-83A1-F6EECF244321}">
                <p14:modId xmlns:p14="http://schemas.microsoft.com/office/powerpoint/2010/main" val="548893472"/>
              </p:ext>
            </p:extLst>
          </p:nvPr>
        </p:nvGraphicFramePr>
        <p:xfrm>
          <a:off x="279124" y="199329"/>
          <a:ext cx="8642850" cy="4389000"/>
        </p:xfrm>
        <a:graphic>
          <a:graphicData uri="http://schemas.openxmlformats.org/drawingml/2006/table">
            <a:tbl>
              <a:tblPr>
                <a:noFill/>
                <a:tableStyleId>{46087CFC-5693-468C-86B8-8A44AA509D65}</a:tableStyleId>
              </a:tblPr>
              <a:tblGrid>
                <a:gridCol w="1477150">
                  <a:extLst>
                    <a:ext uri="{9D8B030D-6E8A-4147-A177-3AD203B41FA5}">
                      <a16:colId xmlns:a16="http://schemas.microsoft.com/office/drawing/2014/main" val="20000"/>
                    </a:ext>
                  </a:extLst>
                </a:gridCol>
                <a:gridCol w="7165700">
                  <a:extLst>
                    <a:ext uri="{9D8B030D-6E8A-4147-A177-3AD203B41FA5}">
                      <a16:colId xmlns:a16="http://schemas.microsoft.com/office/drawing/2014/main" val="20001"/>
                    </a:ext>
                  </a:extLst>
                </a:gridCol>
              </a:tblGrid>
              <a:tr h="914375">
                <a:tc>
                  <a:txBody>
                    <a:bodyPr/>
                    <a:lstStyle/>
                    <a:p>
                      <a:pPr marL="0" marR="0" lvl="0" indent="0" algn="ctr" rtl="0">
                        <a:lnSpc>
                          <a:spcPct val="100000"/>
                        </a:lnSpc>
                        <a:spcBef>
                          <a:spcPts val="0"/>
                        </a:spcBef>
                        <a:spcAft>
                          <a:spcPts val="0"/>
                        </a:spcAft>
                        <a:buClr>
                          <a:srgbClr val="000000"/>
                        </a:buClr>
                        <a:buSzPts val="1200"/>
                        <a:buFont typeface="Arial"/>
                        <a:buNone/>
                      </a:pPr>
                      <a:r>
                        <a:rPr lang="en-GB" sz="1200" b="1" u="none" strike="noStrike" cap="none" dirty="0">
                          <a:latin typeface="Source Sans Pro"/>
                          <a:ea typeface="Source Sans Pro"/>
                          <a:cs typeface="Source Sans Pro"/>
                          <a:sym typeface="Source Sans Pro"/>
                        </a:rPr>
                        <a:t>Week 3</a:t>
                      </a:r>
                      <a:endParaRPr sz="1200" b="1" u="none" strike="noStrike" cap="none" dirty="0">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457200" marR="0" lvl="0" indent="0" algn="l" rtl="0">
                        <a:lnSpc>
                          <a:spcPct val="100000"/>
                        </a:lnSpc>
                        <a:spcBef>
                          <a:spcPts val="0"/>
                        </a:spcBef>
                        <a:spcAft>
                          <a:spcPts val="0"/>
                        </a:spcAft>
                        <a:buClr>
                          <a:schemeClr val="dk1"/>
                        </a:buClr>
                        <a:buSzPts val="1100"/>
                        <a:buFont typeface="Arial"/>
                        <a:buNone/>
                      </a:pPr>
                      <a:r>
                        <a:rPr lang="en-GB" sz="800" b="0" i="0" u="sng" strike="noStrike" cap="none" dirty="0">
                          <a:solidFill>
                            <a:schemeClr val="dk1"/>
                          </a:solidFill>
                          <a:effectLst/>
                          <a:latin typeface="Source Sans Pro"/>
                          <a:ea typeface="Source Sans Pro"/>
                          <a:cs typeface="Arial"/>
                          <a:sym typeface="Source Sans Pro"/>
                        </a:rPr>
                        <a:t>How can I care for children younger than me?</a:t>
                      </a:r>
                    </a:p>
                    <a:p>
                      <a:pPr marL="457200" marR="0" lvl="0" indent="0" algn="l" rtl="0">
                        <a:lnSpc>
                          <a:spcPct val="100000"/>
                        </a:lnSpc>
                        <a:spcBef>
                          <a:spcPts val="0"/>
                        </a:spcBef>
                        <a:spcAft>
                          <a:spcPts val="0"/>
                        </a:spcAft>
                        <a:buClr>
                          <a:schemeClr val="dk1"/>
                        </a:buClr>
                        <a:buSzPts val="1100"/>
                        <a:buFont typeface="Arial"/>
                        <a:buNone/>
                      </a:pPr>
                      <a:endParaRPr lang="en-US" sz="800" b="0" i="0" u="none" strike="noStrike" cap="none" dirty="0">
                        <a:solidFill>
                          <a:srgbClr val="FF0000"/>
                        </a:solidFill>
                        <a:effectLst/>
                        <a:latin typeface="Source Sans Pro" panose="020B0503030403020204" pitchFamily="34" charset="0"/>
                        <a:ea typeface="Source Sans Pro" panose="020B0503030403020204" pitchFamily="34" charset="0"/>
                        <a:cs typeface="Arial"/>
                        <a:sym typeface="Arial"/>
                      </a:endParaRP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US" sz="800" b="0" i="0" u="none" strike="noStrike" cap="none" dirty="0">
                          <a:solidFill>
                            <a:srgbClr val="FF0000"/>
                          </a:solidFill>
                          <a:effectLst/>
                          <a:latin typeface="Source Sans Pro" panose="020B0503030403020204" pitchFamily="34" charset="0"/>
                          <a:ea typeface="Source Sans Pro" panose="020B0503030403020204" pitchFamily="34" charset="0"/>
                          <a:cs typeface="Arial"/>
                          <a:sym typeface="Arial"/>
                        </a:rPr>
                        <a:t>Know that people and other living things have different needs.</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b="0" i="0" u="none" strike="noStrike" cap="none" dirty="0">
                          <a:solidFill>
                            <a:srgbClr val="FF0000"/>
                          </a:solidFill>
                          <a:effectLst/>
                          <a:latin typeface="Source Sans Pro" panose="020B0503030403020204" pitchFamily="34" charset="0"/>
                          <a:ea typeface="Source Sans Pro" panose="020B0503030403020204" pitchFamily="34" charset="0"/>
                          <a:cs typeface="Arial"/>
                          <a:sym typeface="Arial"/>
                        </a:rPr>
                        <a:t>K</a:t>
                      </a:r>
                      <a:r>
                        <a:rPr lang="en-US" sz="800" b="0" i="0" u="none" strike="noStrike" cap="none" dirty="0">
                          <a:solidFill>
                            <a:srgbClr val="FF0000"/>
                          </a:solidFill>
                          <a:effectLst/>
                          <a:latin typeface="Source Sans Pro" panose="020B0503030403020204" pitchFamily="34" charset="0"/>
                          <a:ea typeface="Source Sans Pro" panose="020B0503030403020204" pitchFamily="34" charset="0"/>
                          <a:cs typeface="Arial"/>
                          <a:sym typeface="Arial"/>
                        </a:rPr>
                        <a:t>now that we may be given responsibility for caring for something or someone else at some point in our lives.</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dirty="0">
                          <a:latin typeface="Source Sans Pro" panose="020B0503030403020204" pitchFamily="34" charset="0"/>
                          <a:ea typeface="Source Sans Pro" panose="020B0503030403020204" pitchFamily="34" charset="0"/>
                        </a:rPr>
                        <a:t>Know that babies have different needs.</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dirty="0">
                          <a:latin typeface="Source Sans Pro" panose="020B0503030403020204" pitchFamily="34" charset="0"/>
                          <a:ea typeface="Source Sans Pro" panose="020B0503030403020204" pitchFamily="34" charset="0"/>
                        </a:rPr>
                        <a:t>Know that young children have different needs.</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dirty="0">
                          <a:latin typeface="Source Sans Pro" panose="020B0503030403020204" pitchFamily="34" charset="0"/>
                          <a:ea typeface="Source Sans Pro" panose="020B0503030403020204" pitchFamily="34" charset="0"/>
                        </a:rPr>
                        <a:t>Know that there are ways to care for babies and young children properly.</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dirty="0">
                          <a:latin typeface="Source Sans Pro" panose="020B0503030403020204" pitchFamily="34" charset="0"/>
                          <a:ea typeface="Source Sans Pro" panose="020B0503030403020204" pitchFamily="34" charset="0"/>
                        </a:rPr>
                        <a:t>Know that some of us may have younger siblings or family members that we may help to look after and know how to do this.</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dirty="0">
                          <a:latin typeface="Source Sans Pro" panose="020B0503030403020204" pitchFamily="34" charset="0"/>
                          <a:ea typeface="Source Sans Pro" panose="020B0503030403020204" pitchFamily="34" charset="0"/>
                        </a:rPr>
                        <a:t>Know that the needs of babies and young children changes over time.</a:t>
                      </a: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extLst>
                  <a:ext uri="{0D108BD9-81ED-4DB2-BD59-A6C34878D82A}">
                    <a16:rowId xmlns:a16="http://schemas.microsoft.com/office/drawing/2014/main" val="10000"/>
                  </a:ext>
                </a:extLst>
              </a:tr>
              <a:tr h="793495">
                <a:tc>
                  <a:txBody>
                    <a:bodyPr/>
                    <a:lstStyle/>
                    <a:p>
                      <a:pPr marL="0" marR="0" lvl="0" indent="0" algn="ctr" rtl="0">
                        <a:lnSpc>
                          <a:spcPct val="100000"/>
                        </a:lnSpc>
                        <a:spcBef>
                          <a:spcPts val="0"/>
                        </a:spcBef>
                        <a:spcAft>
                          <a:spcPts val="0"/>
                        </a:spcAft>
                        <a:buClr>
                          <a:srgbClr val="000000"/>
                        </a:buClr>
                        <a:buSzPts val="1200"/>
                        <a:buFont typeface="Arial"/>
                        <a:buNone/>
                      </a:pPr>
                      <a:r>
                        <a:rPr lang="en-GB" sz="1200" b="1" u="none" strike="noStrike" cap="none" dirty="0">
                          <a:latin typeface="Source Sans Pro"/>
                          <a:ea typeface="Source Sans Pro"/>
                          <a:cs typeface="Source Sans Pro"/>
                          <a:sym typeface="Source Sans Pro"/>
                        </a:rPr>
                        <a:t>Week 4</a:t>
                      </a:r>
                      <a:endParaRPr sz="1200" b="1" u="none" strike="noStrike" cap="none" dirty="0">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457200" marR="0" lvl="0" indent="0" algn="l" rtl="0">
                        <a:lnSpc>
                          <a:spcPct val="100000"/>
                        </a:lnSpc>
                        <a:spcBef>
                          <a:spcPts val="0"/>
                        </a:spcBef>
                        <a:spcAft>
                          <a:spcPts val="0"/>
                        </a:spcAft>
                        <a:buClr>
                          <a:srgbClr val="000000"/>
                        </a:buClr>
                        <a:buSzPts val="800"/>
                        <a:buFont typeface="Arial" panose="020B0604020202020204" pitchFamily="34" charset="0"/>
                        <a:buNone/>
                      </a:pPr>
                      <a:r>
                        <a:rPr lang="en-GB" sz="800" b="0" i="0" u="sng" strike="noStrike" cap="none" dirty="0">
                          <a:solidFill>
                            <a:schemeClr val="tx1"/>
                          </a:solidFill>
                          <a:effectLst/>
                          <a:latin typeface="Source Sans Pro" panose="020B0503030403020204" pitchFamily="34" charset="0"/>
                          <a:ea typeface="Source Sans Pro" panose="020B0503030403020204" pitchFamily="34" charset="0"/>
                          <a:cs typeface="Arial"/>
                          <a:sym typeface="Arial"/>
                        </a:rPr>
                        <a:t>Why isn’t everyone the same?</a:t>
                      </a:r>
                    </a:p>
                    <a:p>
                      <a:pPr marL="457200" marR="0" lvl="0" indent="0" algn="l" rtl="0">
                        <a:lnSpc>
                          <a:spcPct val="100000"/>
                        </a:lnSpc>
                        <a:spcBef>
                          <a:spcPts val="0"/>
                        </a:spcBef>
                        <a:spcAft>
                          <a:spcPts val="0"/>
                        </a:spcAft>
                        <a:buClr>
                          <a:srgbClr val="000000"/>
                        </a:buClr>
                        <a:buSzPts val="800"/>
                        <a:buFont typeface="Arial" panose="020B0604020202020204" pitchFamily="34" charset="0"/>
                        <a:buNone/>
                      </a:pPr>
                      <a:endParaRPr lang="en-US" sz="800" b="0" i="0" u="none" strike="noStrike" cap="none" dirty="0">
                        <a:solidFill>
                          <a:srgbClr val="FF0000"/>
                        </a:solidFill>
                        <a:effectLst/>
                        <a:latin typeface="Source Sans Pro" panose="020B0503030403020204" pitchFamily="34" charset="0"/>
                        <a:ea typeface="Source Sans Pro" panose="020B0503030403020204" pitchFamily="34" charset="0"/>
                        <a:cs typeface="Arial"/>
                        <a:sym typeface="Arial"/>
                      </a:endParaRP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US" sz="800" b="0" i="0" u="none" strike="noStrike" cap="none" dirty="0">
                          <a:solidFill>
                            <a:srgbClr val="FF0000"/>
                          </a:solidFill>
                          <a:effectLst/>
                          <a:latin typeface="Source Sans Pro" panose="020B0503030403020204" pitchFamily="34" charset="0"/>
                          <a:ea typeface="Source Sans Pro" panose="020B0503030403020204" pitchFamily="34" charset="0"/>
                          <a:cs typeface="Arial"/>
                          <a:sym typeface="Arial"/>
                        </a:rPr>
                        <a:t>Know that there are ways in which we are similar to other people.</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b="0" i="0" u="none" strike="noStrike" cap="none" dirty="0">
                          <a:solidFill>
                            <a:srgbClr val="FF0000"/>
                          </a:solidFill>
                          <a:effectLst/>
                          <a:latin typeface="Source Sans Pro" panose="020B0503030403020204" pitchFamily="34" charset="0"/>
                          <a:ea typeface="Source Sans Pro" panose="020B0503030403020204" pitchFamily="34" charset="0"/>
                          <a:cs typeface="Arial"/>
                          <a:sym typeface="Arial"/>
                        </a:rPr>
                        <a:t>K</a:t>
                      </a:r>
                      <a:r>
                        <a:rPr lang="en-US" sz="800" b="0" i="0" u="none" strike="noStrike" cap="none" dirty="0">
                          <a:solidFill>
                            <a:srgbClr val="FF0000"/>
                          </a:solidFill>
                          <a:effectLst/>
                          <a:latin typeface="Source Sans Pro" panose="020B0503030403020204" pitchFamily="34" charset="0"/>
                          <a:ea typeface="Source Sans Pro" panose="020B0503030403020204" pitchFamily="34" charset="0"/>
                          <a:cs typeface="Arial"/>
                          <a:sym typeface="Arial"/>
                        </a:rPr>
                        <a:t>now that there are ways in which we are different to other people.</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dirty="0">
                          <a:latin typeface="Source Sans Pro" panose="020B0503030403020204" pitchFamily="34" charset="0"/>
                          <a:ea typeface="Source Sans Pro" panose="020B0503030403020204" pitchFamily="34" charset="0"/>
                        </a:rPr>
                        <a:t>Know that there are similarities and differences between ourselves and others and begin to identify what these things might be.</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dirty="0">
                          <a:latin typeface="Source Sans Pro" panose="020B0503030403020204" pitchFamily="34" charset="0"/>
                          <a:ea typeface="Source Sans Pro" panose="020B0503030403020204" pitchFamily="34" charset="0"/>
                        </a:rPr>
                        <a:t>Know that being unique means being ‘one of a kind’.</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dirty="0">
                          <a:latin typeface="Source Sans Pro" panose="020B0503030403020204" pitchFamily="34" charset="0"/>
                          <a:ea typeface="Source Sans Pro" panose="020B0503030403020204" pitchFamily="34" charset="0"/>
                        </a:rPr>
                        <a:t>Know that people are all different and that is a good thing.</a:t>
                      </a: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extLst>
                  <a:ext uri="{0D108BD9-81ED-4DB2-BD59-A6C34878D82A}">
                    <a16:rowId xmlns:a16="http://schemas.microsoft.com/office/drawing/2014/main" val="10001"/>
                  </a:ext>
                </a:extLst>
              </a:tr>
              <a:tr h="900210">
                <a:tc>
                  <a:txBody>
                    <a:bodyPr/>
                    <a:lstStyle/>
                    <a:p>
                      <a:pPr marL="0" marR="0" lvl="0" indent="0" algn="ctr" rtl="0">
                        <a:lnSpc>
                          <a:spcPct val="100000"/>
                        </a:lnSpc>
                        <a:spcBef>
                          <a:spcPts val="0"/>
                        </a:spcBef>
                        <a:spcAft>
                          <a:spcPts val="0"/>
                        </a:spcAft>
                        <a:buClr>
                          <a:schemeClr val="dk1"/>
                        </a:buClr>
                        <a:buSzPts val="1100"/>
                        <a:buFont typeface="Arial"/>
                        <a:buNone/>
                      </a:pPr>
                      <a:r>
                        <a:rPr lang="en-GB" sz="1200" b="1" u="none" strike="noStrike" cap="none" dirty="0">
                          <a:solidFill>
                            <a:schemeClr val="dk1"/>
                          </a:solidFill>
                          <a:latin typeface="Source Sans Pro"/>
                          <a:ea typeface="Source Sans Pro"/>
                          <a:cs typeface="Source Sans Pro"/>
                          <a:sym typeface="Source Sans Pro"/>
                        </a:rPr>
                        <a:t>Week 5</a:t>
                      </a:r>
                      <a:endParaRPr sz="1200" b="1" u="none" strike="noStrike" cap="none" dirty="0">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tc>
                  <a:txBody>
                    <a:bodyPr/>
                    <a:lstStyle/>
                    <a:p>
                      <a:pPr marL="457200" marR="0" lvl="0" indent="0" algn="l" rtl="0">
                        <a:lnSpc>
                          <a:spcPct val="100000"/>
                        </a:lnSpc>
                        <a:spcBef>
                          <a:spcPts val="0"/>
                        </a:spcBef>
                        <a:spcAft>
                          <a:spcPts val="0"/>
                        </a:spcAft>
                        <a:buClr>
                          <a:schemeClr val="dk1"/>
                        </a:buClr>
                        <a:buSzPts val="1100"/>
                        <a:buFont typeface="Arial"/>
                        <a:buNone/>
                      </a:pPr>
                      <a:r>
                        <a:rPr lang="en-GB" sz="800" u="sng" strike="noStrike" cap="none" dirty="0">
                          <a:solidFill>
                            <a:schemeClr val="dk1"/>
                          </a:solidFill>
                          <a:latin typeface="Source Sans Pro"/>
                          <a:ea typeface="Source Sans Pro"/>
                          <a:cs typeface="Source Sans Pro"/>
                          <a:sym typeface="Source Sans Pro"/>
                        </a:rPr>
                        <a:t>What groups do I belong to?</a:t>
                      </a:r>
                    </a:p>
                    <a:p>
                      <a:pPr marL="457200" marR="0" lvl="0" indent="0" algn="l" rtl="0">
                        <a:lnSpc>
                          <a:spcPct val="100000"/>
                        </a:lnSpc>
                        <a:spcBef>
                          <a:spcPts val="0"/>
                        </a:spcBef>
                        <a:spcAft>
                          <a:spcPts val="0"/>
                        </a:spcAft>
                        <a:buClr>
                          <a:srgbClr val="000000"/>
                        </a:buClr>
                        <a:buSzPts val="800"/>
                        <a:buFont typeface="Arial" panose="020B0604020202020204" pitchFamily="34" charset="0"/>
                        <a:buNone/>
                      </a:pPr>
                      <a:endParaRPr lang="en-US" sz="800" b="0" i="0" u="none" strike="noStrike" cap="none" dirty="0">
                        <a:solidFill>
                          <a:srgbClr val="FF0000"/>
                        </a:solidFill>
                        <a:effectLst/>
                        <a:latin typeface="Source Sans Pro" panose="020B0503030403020204" pitchFamily="34" charset="0"/>
                        <a:ea typeface="Source Sans Pro" panose="020B0503030403020204" pitchFamily="34" charset="0"/>
                        <a:cs typeface="Arial"/>
                        <a:sym typeface="Arial"/>
                      </a:endParaRP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b="0" i="0" u="none" strike="noStrike" cap="none" dirty="0">
                          <a:solidFill>
                            <a:srgbClr val="FF0000"/>
                          </a:solidFill>
                          <a:effectLst/>
                          <a:latin typeface="Source Sans Pro" panose="020B0503030403020204" pitchFamily="34" charset="0"/>
                          <a:ea typeface="Source Sans Pro" panose="020B0503030403020204" pitchFamily="34" charset="0"/>
                          <a:cs typeface="Arial"/>
                          <a:sym typeface="Arial"/>
                        </a:rPr>
                        <a:t>K</a:t>
                      </a:r>
                      <a:r>
                        <a:rPr lang="en-US" sz="800" b="0" i="0" u="none" strike="noStrike" cap="none" dirty="0">
                          <a:solidFill>
                            <a:srgbClr val="FF0000"/>
                          </a:solidFill>
                          <a:effectLst/>
                          <a:latin typeface="Source Sans Pro" panose="020B0503030403020204" pitchFamily="34" charset="0"/>
                          <a:ea typeface="Source Sans Pro" panose="020B0503030403020204" pitchFamily="34" charset="0"/>
                          <a:cs typeface="Arial"/>
                          <a:sym typeface="Arial"/>
                        </a:rPr>
                        <a:t>now that </a:t>
                      </a:r>
                      <a:r>
                        <a:rPr lang="en-GB" sz="800" b="0" i="0" u="none" strike="noStrike" cap="none" dirty="0">
                          <a:solidFill>
                            <a:srgbClr val="FF0000"/>
                          </a:solidFill>
                          <a:effectLst/>
                          <a:latin typeface="Source Sans Pro" panose="020B0503030403020204" pitchFamily="34" charset="0"/>
                          <a:ea typeface="Source Sans Pro" panose="020B0503030403020204" pitchFamily="34" charset="0"/>
                          <a:cs typeface="Arial"/>
                          <a:sym typeface="Arial"/>
                        </a:rPr>
                        <a:t>across the world there are different groups that people belong to.</a:t>
                      </a:r>
                      <a:endParaRPr lang="en-US" sz="800" b="0" i="0" u="none" strike="noStrike" cap="none" dirty="0">
                        <a:solidFill>
                          <a:srgbClr val="FF0000"/>
                        </a:solidFill>
                        <a:effectLst/>
                        <a:latin typeface="Source Sans Pro" panose="020B0503030403020204" pitchFamily="34" charset="0"/>
                        <a:ea typeface="Source Sans Pro" panose="020B0503030403020204" pitchFamily="34" charset="0"/>
                        <a:cs typeface="Arial"/>
                        <a:sym typeface="Arial"/>
                      </a:endParaRP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dirty="0">
                          <a:latin typeface="Source Sans Pro" panose="020B0503030403020204" pitchFamily="34" charset="0"/>
                          <a:ea typeface="Source Sans Pro" panose="020B0503030403020204" pitchFamily="34" charset="0"/>
                        </a:rPr>
                        <a:t>Know that there is a huge range of groups that people belong to and what these groups might be.</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dirty="0">
                          <a:latin typeface="Source Sans Pro" panose="020B0503030403020204" pitchFamily="34" charset="0"/>
                          <a:ea typeface="Source Sans Pro" panose="020B0503030403020204" pitchFamily="34" charset="0"/>
                        </a:rPr>
                        <a:t>Know that we belong to different groups as individuals.</a:t>
                      </a:r>
                      <a:endParaRPr lang="en-US" sz="800" dirty="0">
                        <a:latin typeface="Source Sans Pro" panose="020B0503030403020204" pitchFamily="34" charset="0"/>
                        <a:ea typeface="Source Sans Pro" panose="020B0503030403020204" pitchFamily="34" charset="0"/>
                      </a:endParaRP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dirty="0">
                          <a:latin typeface="Source Sans Pro" panose="020B0503030403020204" pitchFamily="34" charset="0"/>
                          <a:ea typeface="Source Sans Pro" panose="020B0503030403020204" pitchFamily="34" charset="0"/>
                        </a:rPr>
                        <a:t>K</a:t>
                      </a:r>
                      <a:r>
                        <a:rPr lang="en-US" sz="800" dirty="0">
                          <a:latin typeface="Source Sans Pro" panose="020B0503030403020204" pitchFamily="34" charset="0"/>
                          <a:ea typeface="Source Sans Pro" panose="020B0503030403020204" pitchFamily="34" charset="0"/>
                        </a:rPr>
                        <a:t>now that sometimes we choose to be a part of a group and other times we just belong to it.</a:t>
                      </a: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extLst>
                  <a:ext uri="{0D108BD9-81ED-4DB2-BD59-A6C34878D82A}">
                    <a16:rowId xmlns:a16="http://schemas.microsoft.com/office/drawing/2014/main" val="10002"/>
                  </a:ext>
                </a:extLst>
              </a:tr>
              <a:tr h="900210">
                <a:tc>
                  <a:txBody>
                    <a:bodyPr/>
                    <a:lstStyle/>
                    <a:p>
                      <a:pPr marL="0" marR="0" lvl="0" indent="0" algn="ctr" rtl="0">
                        <a:lnSpc>
                          <a:spcPct val="100000"/>
                        </a:lnSpc>
                        <a:spcBef>
                          <a:spcPts val="0"/>
                        </a:spcBef>
                        <a:spcAft>
                          <a:spcPts val="0"/>
                        </a:spcAft>
                        <a:buClr>
                          <a:schemeClr val="dk1"/>
                        </a:buClr>
                        <a:buSzPts val="1100"/>
                        <a:buFont typeface="Arial"/>
                        <a:buNone/>
                      </a:pPr>
                      <a:r>
                        <a:rPr lang="en-GB" sz="1200" b="1" u="none" strike="noStrike" cap="none" dirty="0">
                          <a:latin typeface="Source Sans Pro"/>
                          <a:ea typeface="Source Sans Pro"/>
                          <a:cs typeface="Source Sans Pro"/>
                          <a:sym typeface="Source Sans Pro"/>
                        </a:rPr>
                        <a:t>Week 6</a:t>
                      </a:r>
                      <a:endParaRPr sz="1200" b="1" u="none" strike="noStrike" cap="none" dirty="0">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457200" marR="0" lvl="0" indent="0" algn="l" rtl="0">
                        <a:lnSpc>
                          <a:spcPct val="100000"/>
                        </a:lnSpc>
                        <a:spcBef>
                          <a:spcPts val="0"/>
                        </a:spcBef>
                        <a:spcAft>
                          <a:spcPts val="0"/>
                        </a:spcAft>
                        <a:buClr>
                          <a:schemeClr val="dk1"/>
                        </a:buClr>
                        <a:buSzPts val="1100"/>
                        <a:buFont typeface="Arial"/>
                        <a:buNone/>
                      </a:pPr>
                      <a:r>
                        <a:rPr lang="en-GB" sz="800" u="sng" strike="noStrike" cap="none" dirty="0">
                          <a:solidFill>
                            <a:schemeClr val="dk1"/>
                          </a:solidFill>
                          <a:latin typeface="Source Sans Pro"/>
                          <a:ea typeface="Source Sans Pro"/>
                          <a:cs typeface="Source Sans Pro"/>
                          <a:sym typeface="Source Sans Pro"/>
                        </a:rPr>
                        <a:t>What is democracy?</a:t>
                      </a:r>
                    </a:p>
                    <a:p>
                      <a:pPr marL="457200" marR="0" lvl="0" indent="0" algn="l" rtl="0">
                        <a:lnSpc>
                          <a:spcPct val="100000"/>
                        </a:lnSpc>
                        <a:spcBef>
                          <a:spcPts val="0"/>
                        </a:spcBef>
                        <a:spcAft>
                          <a:spcPts val="0"/>
                        </a:spcAft>
                        <a:buClr>
                          <a:srgbClr val="000000"/>
                        </a:buClr>
                        <a:buSzPts val="800"/>
                        <a:buFont typeface="Arial" panose="020B0604020202020204" pitchFamily="34" charset="0"/>
                        <a:buNone/>
                      </a:pPr>
                      <a:endParaRPr lang="en-US" sz="800" b="0" i="0" u="none" strike="noStrike" cap="none" dirty="0">
                        <a:solidFill>
                          <a:srgbClr val="FF0000"/>
                        </a:solidFill>
                        <a:effectLst/>
                        <a:latin typeface="Source Sans Pro" panose="020B0503030403020204" pitchFamily="34" charset="0"/>
                        <a:ea typeface="Source Sans Pro" panose="020B0503030403020204" pitchFamily="34" charset="0"/>
                        <a:cs typeface="Arial"/>
                        <a:sym typeface="Arial"/>
                      </a:endParaRP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b="0" i="0" u="none" strike="noStrike" cap="none" dirty="0">
                          <a:solidFill>
                            <a:srgbClr val="FF0000"/>
                          </a:solidFill>
                          <a:effectLst/>
                          <a:latin typeface="Source Sans Pro" panose="020B0503030403020204" pitchFamily="34" charset="0"/>
                          <a:ea typeface="Source Sans Pro" panose="020B0503030403020204" pitchFamily="34" charset="0"/>
                          <a:cs typeface="Arial"/>
                          <a:sym typeface="Arial"/>
                        </a:rPr>
                        <a:t>K</a:t>
                      </a:r>
                      <a:r>
                        <a:rPr lang="en-US" sz="800" b="0" i="0" u="none" strike="noStrike" cap="none" dirty="0">
                          <a:solidFill>
                            <a:srgbClr val="FF0000"/>
                          </a:solidFill>
                          <a:effectLst/>
                          <a:latin typeface="Source Sans Pro" panose="020B0503030403020204" pitchFamily="34" charset="0"/>
                          <a:ea typeface="Source Sans Pro" panose="020B0503030403020204" pitchFamily="34" charset="0"/>
                          <a:cs typeface="Arial"/>
                          <a:sym typeface="Arial"/>
                        </a:rPr>
                        <a:t>now that </a:t>
                      </a:r>
                      <a:r>
                        <a:rPr lang="en-GB" sz="800" b="0" i="0" u="none" strike="noStrike" cap="none" dirty="0">
                          <a:solidFill>
                            <a:srgbClr val="FF0000"/>
                          </a:solidFill>
                          <a:effectLst/>
                          <a:latin typeface="Source Sans Pro" panose="020B0503030403020204" pitchFamily="34" charset="0"/>
                          <a:ea typeface="Source Sans Pro" panose="020B0503030403020204" pitchFamily="34" charset="0"/>
                          <a:cs typeface="Arial"/>
                          <a:sym typeface="Arial"/>
                        </a:rPr>
                        <a:t>democracy is a system in which the people who live in a certain area can vote for who makes the important decisions.</a:t>
                      </a:r>
                      <a:endParaRPr lang="en-US" sz="800" b="0" i="0" u="none" strike="noStrike" cap="none" dirty="0">
                        <a:solidFill>
                          <a:srgbClr val="FF0000"/>
                        </a:solidFill>
                        <a:effectLst/>
                        <a:latin typeface="Source Sans Pro" panose="020B0503030403020204" pitchFamily="34" charset="0"/>
                        <a:ea typeface="Source Sans Pro" panose="020B0503030403020204" pitchFamily="34" charset="0"/>
                        <a:cs typeface="Arial"/>
                        <a:sym typeface="Arial"/>
                      </a:endParaRP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dirty="0">
                          <a:latin typeface="Source Sans Pro" panose="020B0503030403020204" pitchFamily="34" charset="0"/>
                          <a:ea typeface="Source Sans Pro" panose="020B0503030403020204" pitchFamily="34" charset="0"/>
                        </a:rPr>
                        <a:t>Know that voting is a private choice that an individual makes to collaboratively make a decision.</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dirty="0">
                          <a:latin typeface="Source Sans Pro" panose="020B0503030403020204" pitchFamily="34" charset="0"/>
                          <a:ea typeface="Source Sans Pro" panose="020B0503030403020204" pitchFamily="34" charset="0"/>
                        </a:rPr>
                        <a:t>Know that voting is a fair way to decide something that affects a lot of people.</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dirty="0">
                          <a:latin typeface="Source Sans Pro" panose="020B0503030403020204" pitchFamily="34" charset="0"/>
                          <a:ea typeface="Source Sans Pro" panose="020B0503030403020204" pitchFamily="34" charset="0"/>
                        </a:rPr>
                        <a:t>Know that sometimes the choice we have individually voted for isn’t the overall winning choice, but this is still fair as everyone has an equal say.</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endParaRPr lang="en-GB" sz="800" dirty="0">
                        <a:latin typeface="Source Sans Pro" panose="020B0503030403020204" pitchFamily="34" charset="0"/>
                        <a:ea typeface="Source Sans Pro" panose="020B0503030403020204" pitchFamily="34" charset="0"/>
                      </a:endParaRPr>
                    </a:p>
                    <a:p>
                      <a:pPr marL="457200" marR="0" lvl="0" indent="0" algn="l" defTabSz="914400" rtl="0" eaLnBrk="1" fontAlgn="auto" latinLnBrk="0" hangingPunct="1">
                        <a:lnSpc>
                          <a:spcPct val="100000"/>
                        </a:lnSpc>
                        <a:spcBef>
                          <a:spcPts val="0"/>
                        </a:spcBef>
                        <a:spcAft>
                          <a:spcPts val="0"/>
                        </a:spcAft>
                        <a:buClr>
                          <a:srgbClr val="000000"/>
                        </a:buClr>
                        <a:buSzPts val="800"/>
                        <a:buFont typeface="Arial" panose="020B0604020202020204" pitchFamily="34" charset="0"/>
                        <a:buNone/>
                        <a:tabLst/>
                        <a:defRPr/>
                      </a:pPr>
                      <a:r>
                        <a:rPr lang="en-GB" sz="800" b="1" dirty="0">
                          <a:latin typeface="Source Sans Pro" panose="020B0503030403020204" pitchFamily="34" charset="0"/>
                          <a:ea typeface="Source Sans Pro" panose="020B0503030403020204" pitchFamily="34" charset="0"/>
                        </a:rPr>
                        <a:t>COMPLETE ASSESSMENT TASK.</a:t>
                      </a:r>
                    </a:p>
                  </a:txBody>
                  <a:tcPr marL="91425" marR="91425" marT="91425" marB="91425" anchor="ctr">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extLst>
                  <a:ext uri="{0D108BD9-81ED-4DB2-BD59-A6C34878D82A}">
                    <a16:rowId xmlns:a16="http://schemas.microsoft.com/office/drawing/2014/main" val="4051980531"/>
                  </a:ext>
                </a:extLst>
              </a:tr>
            </a:tbl>
          </a:graphicData>
        </a:graphic>
      </p:graphicFrame>
      <p:sp>
        <p:nvSpPr>
          <p:cNvPr id="3" name="TextBox 2">
            <a:extLst>
              <a:ext uri="{FF2B5EF4-FFF2-40B4-BE49-F238E27FC236}">
                <a16:creationId xmlns:a16="http://schemas.microsoft.com/office/drawing/2014/main" id="{4DCA3516-2888-4C32-BD44-41DEAD790AFC}"/>
              </a:ext>
            </a:extLst>
          </p:cNvPr>
          <p:cNvSpPr txBox="1"/>
          <p:nvPr/>
        </p:nvSpPr>
        <p:spPr>
          <a:xfrm>
            <a:off x="149458" y="4588329"/>
            <a:ext cx="8899332" cy="523220"/>
          </a:xfrm>
          <a:prstGeom prst="rect">
            <a:avLst/>
          </a:prstGeom>
          <a:noFill/>
        </p:spPr>
        <p:txBody>
          <a:bodyPr wrap="square" rtlCol="0">
            <a:spAutoFit/>
          </a:bodyPr>
          <a:lstStyle/>
          <a:p>
            <a:r>
              <a:rPr lang="en-GB" b="1" dirty="0">
                <a:latin typeface="Source Sans Pro" panose="020B0503030403020204" pitchFamily="34" charset="0"/>
                <a:ea typeface="Source Sans Pro" panose="020B0503030403020204" pitchFamily="34" charset="0"/>
              </a:rPr>
              <a:t>Please timetable an opportunity to re-create the children’s ‘Helping Hands’ to reflect any changes to safe adults.</a:t>
            </a:r>
            <a:endParaRPr lang="en-US" b="1" dirty="0">
              <a:solidFill>
                <a:srgbClr val="FF0000"/>
              </a:solidFill>
              <a:latin typeface="Source Sans Pro" panose="020B0503030403020204" pitchFamily="34" charset="0"/>
              <a:ea typeface="Source Sans Pro" panose="020B0503030403020204" pitchFamily="34" charset="0"/>
            </a:endParaRPr>
          </a:p>
        </p:txBody>
      </p:sp>
    </p:spTree>
    <p:extLst>
      <p:ext uri="{BB962C8B-B14F-4D97-AF65-F5344CB8AC3E}">
        <p14:creationId xmlns:p14="http://schemas.microsoft.com/office/powerpoint/2010/main" val="285749912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CCCCCC"/>
        </a:solidFill>
        <a:effectLst/>
      </p:bgPr>
    </p:bg>
    <p:spTree>
      <p:nvGrpSpPr>
        <p:cNvPr id="1" name="Shape 256"/>
        <p:cNvGrpSpPr/>
        <p:nvPr/>
      </p:nvGrpSpPr>
      <p:grpSpPr>
        <a:xfrm>
          <a:off x="0" y="0"/>
          <a:ext cx="0" cy="0"/>
          <a:chOff x="0" y="0"/>
          <a:chExt cx="0" cy="0"/>
        </a:xfrm>
      </p:grpSpPr>
      <p:sp>
        <p:nvSpPr>
          <p:cNvPr id="257" name="Google Shape;257;p16"/>
          <p:cNvSpPr txBox="1">
            <a:spLocks noGrp="1"/>
          </p:cNvSpPr>
          <p:nvPr>
            <p:ph type="ctrTitle"/>
          </p:nvPr>
        </p:nvSpPr>
        <p:spPr>
          <a:xfrm>
            <a:off x="311700" y="1130850"/>
            <a:ext cx="8520600" cy="2881800"/>
          </a:xfrm>
          <a:prstGeom prst="rect">
            <a:avLst/>
          </a:prstGeom>
          <a:solidFill>
            <a:srgbClr val="FFFFFF"/>
          </a:solidFill>
          <a:ln w="19050"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lnSpc>
                <a:spcPct val="100000"/>
              </a:lnSpc>
              <a:spcBef>
                <a:spcPts val="0"/>
              </a:spcBef>
              <a:spcAft>
                <a:spcPts val="0"/>
              </a:spcAft>
              <a:buSzPts val="5200"/>
              <a:buNone/>
            </a:pPr>
            <a:r>
              <a:rPr lang="en-GB" sz="3600" dirty="0">
                <a:latin typeface="Source Sans Pro"/>
                <a:ea typeface="Source Sans Pro"/>
                <a:cs typeface="Source Sans Pro"/>
                <a:sym typeface="Source Sans Pro"/>
              </a:rPr>
              <a:t>Block 5</a:t>
            </a:r>
            <a:endParaRPr sz="3600" dirty="0">
              <a:latin typeface="Source Sans Pro"/>
              <a:ea typeface="Source Sans Pro"/>
              <a:cs typeface="Source Sans Pro"/>
              <a:sym typeface="Source Sans Pro"/>
            </a:endParaRPr>
          </a:p>
          <a:p>
            <a:pPr marL="0" lvl="0" indent="0" algn="ctr" rtl="0">
              <a:lnSpc>
                <a:spcPct val="100000"/>
              </a:lnSpc>
              <a:spcBef>
                <a:spcPts val="0"/>
              </a:spcBef>
              <a:spcAft>
                <a:spcPts val="0"/>
              </a:spcAft>
              <a:buSzPts val="5200"/>
              <a:buNone/>
            </a:pPr>
            <a:r>
              <a:rPr lang="en-GB" sz="3600" dirty="0">
                <a:solidFill>
                  <a:srgbClr val="999999"/>
                </a:solidFill>
                <a:latin typeface="Source Sans Pro"/>
                <a:ea typeface="Source Sans Pro"/>
                <a:cs typeface="Source Sans Pro"/>
                <a:sym typeface="Source Sans Pro"/>
              </a:rPr>
              <a:t>Economic Wellbeing</a:t>
            </a:r>
            <a:endParaRPr sz="3600" dirty="0">
              <a:solidFill>
                <a:srgbClr val="999999"/>
              </a:solidFill>
              <a:latin typeface="Source Sans Pro"/>
              <a:ea typeface="Source Sans Pro"/>
              <a:cs typeface="Source Sans Pro"/>
              <a:sym typeface="Source Sans Pro"/>
            </a:endParaRPr>
          </a:p>
        </p:txBody>
      </p:sp>
    </p:spTree>
    <p:extLst>
      <p:ext uri="{BB962C8B-B14F-4D97-AF65-F5344CB8AC3E}">
        <p14:creationId xmlns:p14="http://schemas.microsoft.com/office/powerpoint/2010/main" val="42578908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256"/>
        <p:cNvGrpSpPr/>
        <p:nvPr/>
      </p:nvGrpSpPr>
      <p:grpSpPr>
        <a:xfrm>
          <a:off x="0" y="0"/>
          <a:ext cx="0" cy="0"/>
          <a:chOff x="0" y="0"/>
          <a:chExt cx="0" cy="0"/>
        </a:xfrm>
      </p:grpSpPr>
      <p:sp>
        <p:nvSpPr>
          <p:cNvPr id="257" name="Google Shape;257;p16"/>
          <p:cNvSpPr txBox="1">
            <a:spLocks noGrp="1"/>
          </p:cNvSpPr>
          <p:nvPr>
            <p:ph type="ctrTitle"/>
          </p:nvPr>
        </p:nvSpPr>
        <p:spPr>
          <a:xfrm>
            <a:off x="370316" y="811609"/>
            <a:ext cx="5631900" cy="3520281"/>
          </a:xfrm>
          <a:prstGeom prst="rect">
            <a:avLst/>
          </a:prstGeom>
          <a:solidFill>
            <a:srgbClr val="FFFFFF"/>
          </a:solidFill>
          <a:ln w="19050"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lnSpc>
                <a:spcPct val="100000"/>
              </a:lnSpc>
              <a:spcBef>
                <a:spcPts val="0"/>
              </a:spcBef>
              <a:spcAft>
                <a:spcPts val="0"/>
              </a:spcAft>
              <a:buSzPts val="5200"/>
              <a:buNone/>
            </a:pPr>
            <a:r>
              <a:rPr lang="en-GB" sz="3600" b="1" u="sng" dirty="0">
                <a:latin typeface="Source Sans Pro"/>
                <a:ea typeface="Source Sans Pro"/>
                <a:cs typeface="Source Sans Pro"/>
                <a:sym typeface="Source Sans Pro"/>
              </a:rPr>
              <a:t>The Big Ideas of PSHE:</a:t>
            </a:r>
            <a:br>
              <a:rPr lang="en-GB" sz="3600" dirty="0">
                <a:latin typeface="Source Sans Pro"/>
                <a:ea typeface="Source Sans Pro"/>
                <a:cs typeface="Source Sans Pro"/>
                <a:sym typeface="Source Sans Pro"/>
              </a:rPr>
            </a:br>
            <a:br>
              <a:rPr lang="en-GB" sz="3600" dirty="0">
                <a:latin typeface="Source Sans Pro"/>
                <a:ea typeface="Source Sans Pro"/>
                <a:cs typeface="Source Sans Pro"/>
                <a:sym typeface="Source Sans Pro"/>
              </a:rPr>
            </a:br>
            <a:r>
              <a:rPr lang="en-GB" sz="3600" u="sng" dirty="0">
                <a:latin typeface="Source Sans Pro"/>
                <a:ea typeface="Source Sans Pro"/>
                <a:cs typeface="Source Sans Pro"/>
                <a:sym typeface="Source Sans Pro"/>
              </a:rPr>
              <a:t>Economic Wellbeing</a:t>
            </a:r>
            <a:endParaRPr sz="3600" u="sng" dirty="0">
              <a:latin typeface="Source Sans Pro"/>
              <a:ea typeface="Source Sans Pro"/>
              <a:cs typeface="Source Sans Pro"/>
              <a:sym typeface="Source Sans Pro"/>
            </a:endParaRPr>
          </a:p>
          <a:p>
            <a:r>
              <a:rPr lang="en-GB" sz="2800" kern="1200" dirty="0">
                <a:solidFill>
                  <a:schemeClr val="tx1"/>
                </a:solidFill>
                <a:latin typeface="Source Sans Pro" panose="020B0503030403020204" pitchFamily="34" charset="0"/>
                <a:ea typeface="Source Sans Pro" panose="020B0503030403020204" pitchFamily="34" charset="0"/>
              </a:rPr>
              <a:t>To know money and its uses within our society and our lives.</a:t>
            </a:r>
          </a:p>
        </p:txBody>
      </p:sp>
      <p:pic>
        <p:nvPicPr>
          <p:cNvPr id="4" name="Picture 3">
            <a:extLst>
              <a:ext uri="{FF2B5EF4-FFF2-40B4-BE49-F238E27FC236}">
                <a16:creationId xmlns:a16="http://schemas.microsoft.com/office/drawing/2014/main" id="{7EA5E29B-47FB-45CF-BE65-F2C9BADE9161}"/>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6370295" y="1214872"/>
            <a:ext cx="2522855" cy="2713753"/>
          </a:xfrm>
          <a:prstGeom prst="rect">
            <a:avLst/>
          </a:prstGeom>
        </p:spPr>
      </p:pic>
    </p:spTree>
    <p:extLst>
      <p:ext uri="{BB962C8B-B14F-4D97-AF65-F5344CB8AC3E}">
        <p14:creationId xmlns:p14="http://schemas.microsoft.com/office/powerpoint/2010/main" val="428359912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73"/>
        <p:cNvGrpSpPr/>
        <p:nvPr/>
      </p:nvGrpSpPr>
      <p:grpSpPr>
        <a:xfrm>
          <a:off x="0" y="0"/>
          <a:ext cx="0" cy="0"/>
          <a:chOff x="0" y="0"/>
          <a:chExt cx="0" cy="0"/>
        </a:xfrm>
      </p:grpSpPr>
      <p:graphicFrame>
        <p:nvGraphicFramePr>
          <p:cNvPr id="74" name="Google Shape;74;p5"/>
          <p:cNvGraphicFramePr/>
          <p:nvPr>
            <p:extLst>
              <p:ext uri="{D42A27DB-BD31-4B8C-83A1-F6EECF244321}">
                <p14:modId xmlns:p14="http://schemas.microsoft.com/office/powerpoint/2010/main" val="4006292885"/>
              </p:ext>
            </p:extLst>
          </p:nvPr>
        </p:nvGraphicFramePr>
        <p:xfrm>
          <a:off x="290850" y="317150"/>
          <a:ext cx="8642850" cy="3779410"/>
        </p:xfrm>
        <a:graphic>
          <a:graphicData uri="http://schemas.openxmlformats.org/drawingml/2006/table">
            <a:tbl>
              <a:tblPr>
                <a:noFill/>
                <a:tableStyleId>{46087CFC-5693-468C-86B8-8A44AA509D65}</a:tableStyleId>
              </a:tblPr>
              <a:tblGrid>
                <a:gridCol w="1477150">
                  <a:extLst>
                    <a:ext uri="{9D8B030D-6E8A-4147-A177-3AD203B41FA5}">
                      <a16:colId xmlns:a16="http://schemas.microsoft.com/office/drawing/2014/main" val="20000"/>
                    </a:ext>
                  </a:extLst>
                </a:gridCol>
                <a:gridCol w="7165700">
                  <a:extLst>
                    <a:ext uri="{9D8B030D-6E8A-4147-A177-3AD203B41FA5}">
                      <a16:colId xmlns:a16="http://schemas.microsoft.com/office/drawing/2014/main" val="20001"/>
                    </a:ext>
                  </a:extLst>
                </a:gridCol>
              </a:tblGrid>
              <a:tr h="914375">
                <a:tc>
                  <a:txBody>
                    <a:bodyPr/>
                    <a:lstStyle/>
                    <a:p>
                      <a:pPr marL="0" marR="0" lvl="0" indent="0" algn="ctr" rtl="0">
                        <a:lnSpc>
                          <a:spcPct val="100000"/>
                        </a:lnSpc>
                        <a:spcBef>
                          <a:spcPts val="0"/>
                        </a:spcBef>
                        <a:spcAft>
                          <a:spcPts val="0"/>
                        </a:spcAft>
                        <a:buClr>
                          <a:srgbClr val="000000"/>
                        </a:buClr>
                        <a:buSzPts val="1200"/>
                        <a:buFont typeface="Arial"/>
                        <a:buNone/>
                      </a:pPr>
                      <a:r>
                        <a:rPr lang="en-GB" sz="1200" b="1" u="none" strike="noStrike" cap="none" dirty="0">
                          <a:solidFill>
                            <a:srgbClr val="999999"/>
                          </a:solidFill>
                          <a:latin typeface="Source Sans Pro"/>
                          <a:ea typeface="Source Sans Pro"/>
                          <a:cs typeface="Source Sans Pro"/>
                          <a:sym typeface="Source Sans Pro"/>
                        </a:rPr>
                        <a:t>Year 1 Block 5</a:t>
                      </a:r>
                      <a:endParaRPr sz="1200" b="1" u="none" strike="noStrike" cap="none" dirty="0">
                        <a:solidFill>
                          <a:srgbClr val="999999"/>
                        </a:solidFill>
                        <a:latin typeface="Source Sans Pro"/>
                        <a:ea typeface="Source Sans Pro"/>
                        <a:cs typeface="Source Sans Pro"/>
                        <a:sym typeface="Source Sans Pro"/>
                      </a:endParaRPr>
                    </a:p>
                    <a:p>
                      <a:pPr marL="0" marR="0" lvl="0" indent="0" algn="ctr" rtl="0">
                        <a:lnSpc>
                          <a:spcPct val="100000"/>
                        </a:lnSpc>
                        <a:spcBef>
                          <a:spcPts val="0"/>
                        </a:spcBef>
                        <a:spcAft>
                          <a:spcPts val="0"/>
                        </a:spcAft>
                        <a:buClr>
                          <a:srgbClr val="000000"/>
                        </a:buClr>
                        <a:buSzPts val="1200"/>
                        <a:buFont typeface="Arial"/>
                        <a:buNone/>
                      </a:pPr>
                      <a:r>
                        <a:rPr lang="en-GB" sz="1200" u="none" strike="noStrike" cap="none" dirty="0">
                          <a:solidFill>
                            <a:srgbClr val="999999"/>
                          </a:solidFill>
                          <a:latin typeface="Source Sans Pro"/>
                          <a:ea typeface="Source Sans Pro"/>
                          <a:cs typeface="Source Sans Pro"/>
                          <a:sym typeface="Source Sans Pro"/>
                        </a:rPr>
                        <a:t>Economic Wellbeing</a:t>
                      </a:r>
                      <a:endParaRPr sz="1200" u="none" strike="noStrike" cap="none" dirty="0">
                        <a:solidFill>
                          <a:srgbClr val="999999"/>
                        </a:solidFill>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800"/>
                        <a:buFont typeface="Arial"/>
                        <a:buNone/>
                      </a:pPr>
                      <a:r>
                        <a:rPr lang="en-GB" sz="800" b="1" u="none" strike="noStrike" cap="none" dirty="0">
                          <a:solidFill>
                            <a:schemeClr val="tx1"/>
                          </a:solidFill>
                          <a:latin typeface="Source Sans Pro"/>
                          <a:ea typeface="Source Sans Pro"/>
                          <a:cs typeface="Source Sans Pro"/>
                          <a:sym typeface="Source Sans Pro"/>
                        </a:rPr>
                        <a:t>New vocab: </a:t>
                      </a:r>
                      <a:r>
                        <a:rPr lang="en-GB" sz="800" b="0" u="none" strike="noStrike" cap="none" dirty="0">
                          <a:solidFill>
                            <a:schemeClr val="tx1"/>
                          </a:solidFill>
                          <a:latin typeface="Source Sans Pro"/>
                          <a:ea typeface="Source Sans Pro"/>
                          <a:cs typeface="Source Sans Pro"/>
                          <a:sym typeface="Source Sans Pro"/>
                        </a:rPr>
                        <a:t>buy, cash, coin, goods, highest, lowest, money, note, pay, penny, pound, sell, services, steal, purse, wallet, money box, piggy bank, customer, withdraw, bank account, deposit, saving, choice, influence, expensive, value, spend, save, earn, interview, interviewee, responsibility, quality, career, dream, enjoyment, remote, skills, workplace</a:t>
                      </a: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extLst>
                  <a:ext uri="{0D108BD9-81ED-4DB2-BD59-A6C34878D82A}">
                    <a16:rowId xmlns:a16="http://schemas.microsoft.com/office/drawing/2014/main" val="10000"/>
                  </a:ext>
                </a:extLst>
              </a:tr>
              <a:tr h="793495">
                <a:tc>
                  <a:txBody>
                    <a:bodyPr/>
                    <a:lstStyle/>
                    <a:p>
                      <a:pPr marL="0" marR="0" lvl="0" indent="0" algn="ctr" rtl="0">
                        <a:lnSpc>
                          <a:spcPct val="100000"/>
                        </a:lnSpc>
                        <a:spcBef>
                          <a:spcPts val="0"/>
                        </a:spcBef>
                        <a:spcAft>
                          <a:spcPts val="0"/>
                        </a:spcAft>
                        <a:buClr>
                          <a:srgbClr val="000000"/>
                        </a:buClr>
                        <a:buSzPts val="1200"/>
                        <a:buFont typeface="Arial"/>
                        <a:buNone/>
                      </a:pPr>
                      <a:r>
                        <a:rPr lang="en-GB" sz="1200" b="1" u="none" strike="noStrike" cap="none">
                          <a:latin typeface="Source Sans Pro"/>
                          <a:ea typeface="Source Sans Pro"/>
                          <a:cs typeface="Source Sans Pro"/>
                          <a:sym typeface="Source Sans Pro"/>
                        </a:rPr>
                        <a:t>Week 1</a:t>
                      </a:r>
                      <a:endParaRPr sz="1200" b="1" u="none" strike="noStrike" cap="none">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457200" marR="0" lvl="0" indent="0" algn="l" rtl="0">
                        <a:lnSpc>
                          <a:spcPct val="100000"/>
                        </a:lnSpc>
                        <a:spcBef>
                          <a:spcPts val="0"/>
                        </a:spcBef>
                        <a:spcAft>
                          <a:spcPts val="0"/>
                        </a:spcAft>
                        <a:buClr>
                          <a:srgbClr val="000000"/>
                        </a:buClr>
                        <a:buSzPts val="800"/>
                        <a:buFont typeface="Arial" panose="020B0604020202020204" pitchFamily="34" charset="0"/>
                        <a:buNone/>
                      </a:pPr>
                      <a:r>
                        <a:rPr lang="en-GB" sz="800" b="0" i="0" u="sng" strike="noStrike" cap="none" dirty="0">
                          <a:solidFill>
                            <a:schemeClr val="tx1"/>
                          </a:solidFill>
                          <a:effectLst/>
                          <a:latin typeface="Source Sans Pro" panose="020B0503030403020204" pitchFamily="34" charset="0"/>
                          <a:ea typeface="Source Sans Pro" panose="020B0503030403020204" pitchFamily="34" charset="0"/>
                          <a:cs typeface="Arial"/>
                          <a:sym typeface="Arial"/>
                        </a:rPr>
                        <a:t>What is money?</a:t>
                      </a:r>
                    </a:p>
                    <a:p>
                      <a:pPr marL="457200" marR="0" lvl="0" indent="0" algn="l" rtl="0">
                        <a:lnSpc>
                          <a:spcPct val="100000"/>
                        </a:lnSpc>
                        <a:spcBef>
                          <a:spcPts val="0"/>
                        </a:spcBef>
                        <a:spcAft>
                          <a:spcPts val="0"/>
                        </a:spcAft>
                        <a:buClr>
                          <a:srgbClr val="000000"/>
                        </a:buClr>
                        <a:buSzPts val="800"/>
                        <a:buFont typeface="Arial" panose="020B0604020202020204" pitchFamily="34" charset="0"/>
                        <a:buNone/>
                      </a:pPr>
                      <a:endParaRPr lang="en-US" sz="800" b="0" i="0" u="none" strike="noStrike" cap="none" dirty="0">
                        <a:solidFill>
                          <a:srgbClr val="FF0000"/>
                        </a:solidFill>
                        <a:effectLst/>
                        <a:latin typeface="Source Sans Pro" panose="020B0503030403020204" pitchFamily="34" charset="0"/>
                        <a:ea typeface="Source Sans Pro" panose="020B0503030403020204" pitchFamily="34" charset="0"/>
                        <a:cs typeface="Arial"/>
                        <a:sym typeface="Arial"/>
                      </a:endParaRP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dirty="0">
                          <a:latin typeface="Source Sans Pro" panose="020B0503030403020204" pitchFamily="34" charset="0"/>
                          <a:ea typeface="Source Sans Pro" panose="020B0503030403020204" pitchFamily="34" charset="0"/>
                        </a:rPr>
                        <a:t>Know that there are different coins and notes and be able to identify them. </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dirty="0">
                          <a:latin typeface="Source Sans Pro" panose="020B0503030403020204" pitchFamily="34" charset="0"/>
                          <a:ea typeface="Source Sans Pro" panose="020B0503030403020204" pitchFamily="34" charset="0"/>
                        </a:rPr>
                        <a:t>Know that coins and notes have different values.</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dirty="0">
                          <a:latin typeface="Source Sans Pro" panose="020B0503030403020204" pitchFamily="34" charset="0"/>
                          <a:ea typeface="Source Sans Pro" panose="020B0503030403020204" pitchFamily="34" charset="0"/>
                        </a:rPr>
                        <a:t>Know that money is used to buy things. </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dirty="0">
                          <a:latin typeface="Source Sans Pro" panose="020B0503030403020204" pitchFamily="34" charset="0"/>
                          <a:ea typeface="Source Sans Pro" panose="020B0503030403020204" pitchFamily="34" charset="0"/>
                        </a:rPr>
                        <a:t>Know that there are ways in which money can help us. </a:t>
                      </a: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extLst>
                  <a:ext uri="{0D108BD9-81ED-4DB2-BD59-A6C34878D82A}">
                    <a16:rowId xmlns:a16="http://schemas.microsoft.com/office/drawing/2014/main" val="10001"/>
                  </a:ext>
                </a:extLst>
              </a:tr>
              <a:tr h="914375">
                <a:tc>
                  <a:txBody>
                    <a:bodyPr/>
                    <a:lstStyle/>
                    <a:p>
                      <a:pPr marL="0" marR="0" lvl="0" indent="0" algn="ctr" rtl="0">
                        <a:lnSpc>
                          <a:spcPct val="100000"/>
                        </a:lnSpc>
                        <a:spcBef>
                          <a:spcPts val="0"/>
                        </a:spcBef>
                        <a:spcAft>
                          <a:spcPts val="0"/>
                        </a:spcAft>
                        <a:buClr>
                          <a:schemeClr val="dk1"/>
                        </a:buClr>
                        <a:buSzPts val="1100"/>
                        <a:buFont typeface="Arial"/>
                        <a:buNone/>
                      </a:pPr>
                      <a:r>
                        <a:rPr lang="en-GB" sz="1200" b="1" u="none" strike="noStrike" cap="none" dirty="0">
                          <a:solidFill>
                            <a:schemeClr val="dk1"/>
                          </a:solidFill>
                          <a:latin typeface="Source Sans Pro"/>
                          <a:ea typeface="Source Sans Pro"/>
                          <a:cs typeface="Source Sans Pro"/>
                          <a:sym typeface="Source Sans Pro"/>
                        </a:rPr>
                        <a:t>Week 2</a:t>
                      </a:r>
                      <a:endParaRPr sz="1200" b="1" u="none" strike="noStrike" cap="none" dirty="0">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tc>
                  <a:txBody>
                    <a:bodyPr/>
                    <a:lstStyle/>
                    <a:p>
                      <a:pPr marL="457200" marR="0" lvl="0" indent="0" algn="l" rtl="0">
                        <a:lnSpc>
                          <a:spcPct val="100000"/>
                        </a:lnSpc>
                        <a:spcBef>
                          <a:spcPts val="0"/>
                        </a:spcBef>
                        <a:spcAft>
                          <a:spcPts val="0"/>
                        </a:spcAft>
                        <a:buClr>
                          <a:schemeClr val="dk1"/>
                        </a:buClr>
                        <a:buSzPts val="1100"/>
                        <a:buFont typeface="Arial"/>
                        <a:buNone/>
                      </a:pPr>
                      <a:r>
                        <a:rPr lang="en-GB" sz="800" b="0" i="0" u="sng" strike="noStrike" cap="none" dirty="0">
                          <a:solidFill>
                            <a:schemeClr val="dk1"/>
                          </a:solidFill>
                          <a:effectLst/>
                          <a:latin typeface="Source Sans Pro"/>
                          <a:ea typeface="Source Sans Pro"/>
                          <a:cs typeface="Arial"/>
                          <a:sym typeface="Source Sans Pro"/>
                        </a:rPr>
                        <a:t>How can I keep my money safe?</a:t>
                      </a:r>
                    </a:p>
                    <a:p>
                      <a:pPr marL="457200" marR="0" lvl="0" indent="0" algn="l" rtl="0">
                        <a:lnSpc>
                          <a:spcPct val="100000"/>
                        </a:lnSpc>
                        <a:spcBef>
                          <a:spcPts val="0"/>
                        </a:spcBef>
                        <a:spcAft>
                          <a:spcPts val="0"/>
                        </a:spcAft>
                        <a:buClr>
                          <a:schemeClr val="dk1"/>
                        </a:buClr>
                        <a:buSzPts val="1100"/>
                        <a:buFont typeface="Arial"/>
                        <a:buNone/>
                      </a:pPr>
                      <a:endParaRPr lang="en-US" sz="800" b="0" i="0" u="none" strike="noStrike" cap="none" dirty="0">
                        <a:solidFill>
                          <a:srgbClr val="FF0000"/>
                        </a:solidFill>
                        <a:effectLst/>
                        <a:latin typeface="Source Sans Pro" panose="020B0503030403020204" pitchFamily="34" charset="0"/>
                        <a:ea typeface="Source Sans Pro" panose="020B0503030403020204" pitchFamily="34" charset="0"/>
                        <a:cs typeface="Arial"/>
                        <a:sym typeface="Arial"/>
                      </a:endParaRP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dirty="0">
                          <a:latin typeface="Source Sans Pro" panose="020B0503030403020204" pitchFamily="34" charset="0"/>
                          <a:ea typeface="Source Sans Pro" panose="020B0503030403020204" pitchFamily="34" charset="0"/>
                        </a:rPr>
                        <a:t>Know that there are different ways that we can keep money safe, e.g. in a bank, in a moneybox etc.</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dirty="0">
                          <a:latin typeface="Source Sans Pro" panose="020B0503030403020204" pitchFamily="34" charset="0"/>
                          <a:ea typeface="Source Sans Pro" panose="020B0503030403020204" pitchFamily="34" charset="0"/>
                        </a:rPr>
                        <a:t>Know that it is important to keep money safe as we need money to buy the things we need to live and treat ourselves to the things we want.</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dirty="0">
                          <a:latin typeface="Source Sans Pro" panose="020B0503030403020204" pitchFamily="34" charset="0"/>
                          <a:ea typeface="Source Sans Pro" panose="020B0503030403020204" pitchFamily="34" charset="0"/>
                        </a:rPr>
                        <a:t>Know that different situations mean we might have to change how we keep our money safe, e.g. lots of money in a bank, a higher value of money to a parent or carer etc. </a:t>
                      </a:r>
                    </a:p>
                    <a:p>
                      <a:pPr marL="628650" marR="0" lvl="0" indent="-171450" algn="l" defTabSz="914400" rtl="0" eaLnBrk="1" fontAlgn="auto" latinLnBrk="0" hangingPunct="1">
                        <a:lnSpc>
                          <a:spcPct val="100000"/>
                        </a:lnSpc>
                        <a:spcBef>
                          <a:spcPts val="0"/>
                        </a:spcBef>
                        <a:spcAft>
                          <a:spcPts val="0"/>
                        </a:spcAft>
                        <a:buClr>
                          <a:srgbClr val="000000"/>
                        </a:buClr>
                        <a:buSzPts val="800"/>
                        <a:buFont typeface="Arial" panose="020B0604020202020204" pitchFamily="34" charset="0"/>
                        <a:buChar char="•"/>
                        <a:tabLst/>
                        <a:defRPr/>
                      </a:pPr>
                      <a:r>
                        <a:rPr lang="en-GB" sz="800" dirty="0">
                          <a:latin typeface="Source Sans Pro" panose="020B0503030403020204" pitchFamily="34" charset="0"/>
                          <a:ea typeface="Source Sans Pro" panose="020B0503030403020204" pitchFamily="34" charset="0"/>
                        </a:rPr>
                        <a:t>Know that there are things we should do if we find money that does not belong to us. </a:t>
                      </a: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extLst>
                  <a:ext uri="{0D108BD9-81ED-4DB2-BD59-A6C34878D82A}">
                    <a16:rowId xmlns:a16="http://schemas.microsoft.com/office/drawing/2014/main" val="10002"/>
                  </a:ext>
                </a:extLst>
              </a:tr>
              <a:tr h="914375">
                <a:tc>
                  <a:txBody>
                    <a:bodyPr/>
                    <a:lstStyle/>
                    <a:p>
                      <a:pPr marL="0" marR="0" lvl="0" indent="0" algn="ctr" rtl="0">
                        <a:lnSpc>
                          <a:spcPct val="100000"/>
                        </a:lnSpc>
                        <a:spcBef>
                          <a:spcPts val="0"/>
                        </a:spcBef>
                        <a:spcAft>
                          <a:spcPts val="0"/>
                        </a:spcAft>
                        <a:buClr>
                          <a:schemeClr val="dk1"/>
                        </a:buClr>
                        <a:buSzPts val="1100"/>
                        <a:buFont typeface="Arial"/>
                        <a:buNone/>
                      </a:pPr>
                      <a:r>
                        <a:rPr lang="en-GB" sz="1200" b="1" u="none" strike="noStrike" cap="none" dirty="0">
                          <a:latin typeface="Source Sans Pro"/>
                          <a:ea typeface="Source Sans Pro"/>
                          <a:cs typeface="Source Sans Pro"/>
                          <a:sym typeface="Source Sans Pro"/>
                        </a:rPr>
                        <a:t>Week 3</a:t>
                      </a:r>
                      <a:endParaRPr sz="1200" b="1" u="none" strike="noStrike" cap="none" dirty="0">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457200" marR="0" lvl="0" indent="0" algn="l" rtl="0">
                        <a:lnSpc>
                          <a:spcPct val="100000"/>
                        </a:lnSpc>
                        <a:spcBef>
                          <a:spcPts val="0"/>
                        </a:spcBef>
                        <a:spcAft>
                          <a:spcPts val="0"/>
                        </a:spcAft>
                        <a:buClr>
                          <a:schemeClr val="dk1"/>
                        </a:buClr>
                        <a:buSzPts val="1100"/>
                        <a:buFont typeface="Arial"/>
                        <a:buNone/>
                      </a:pPr>
                      <a:r>
                        <a:rPr lang="en-GB" sz="800" b="0" i="0" u="sng" strike="noStrike" cap="none" dirty="0">
                          <a:solidFill>
                            <a:schemeClr val="dk1"/>
                          </a:solidFill>
                          <a:effectLst/>
                          <a:latin typeface="Source Sans Pro"/>
                          <a:ea typeface="Source Sans Pro"/>
                          <a:cs typeface="Arial"/>
                          <a:sym typeface="Source Sans Pro"/>
                        </a:rPr>
                        <a:t>What is a bank?</a:t>
                      </a:r>
                    </a:p>
                    <a:p>
                      <a:pPr marL="457200" marR="0" lvl="0" indent="0" algn="l" rtl="0">
                        <a:lnSpc>
                          <a:spcPct val="100000"/>
                        </a:lnSpc>
                        <a:spcBef>
                          <a:spcPts val="0"/>
                        </a:spcBef>
                        <a:spcAft>
                          <a:spcPts val="0"/>
                        </a:spcAft>
                        <a:buClr>
                          <a:schemeClr val="dk1"/>
                        </a:buClr>
                        <a:buSzPts val="1100"/>
                        <a:buFont typeface="Arial"/>
                        <a:buNone/>
                      </a:pPr>
                      <a:endParaRPr lang="en-US" sz="800" b="0" i="0" u="none" strike="noStrike" cap="none" dirty="0">
                        <a:solidFill>
                          <a:srgbClr val="FF0000"/>
                        </a:solidFill>
                        <a:effectLst/>
                        <a:latin typeface="Source Sans Pro" panose="020B0503030403020204" pitchFamily="34" charset="0"/>
                        <a:ea typeface="Source Sans Pro" panose="020B0503030403020204" pitchFamily="34" charset="0"/>
                        <a:cs typeface="Arial"/>
                        <a:sym typeface="Arial"/>
                      </a:endParaRP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dirty="0">
                          <a:latin typeface="Source Sans Pro" panose="020B0503030403020204" pitchFamily="34" charset="0"/>
                          <a:ea typeface="Source Sans Pro" panose="020B0503030403020204" pitchFamily="34" charset="0"/>
                        </a:rPr>
                        <a:t>Know that banks and building societies exist to store our money and keep it safe.</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dirty="0">
                          <a:latin typeface="Source Sans Pro" panose="020B0503030403020204" pitchFamily="34" charset="0"/>
                          <a:ea typeface="Source Sans Pro" panose="020B0503030403020204" pitchFamily="34" charset="0"/>
                        </a:rPr>
                        <a:t>Know that a savings account can be opened to help us save money.</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dirty="0">
                          <a:latin typeface="Source Sans Pro" panose="020B0503030403020204" pitchFamily="34" charset="0"/>
                          <a:ea typeface="Source Sans Pro" panose="020B0503030403020204" pitchFamily="34" charset="0"/>
                        </a:rPr>
                        <a:t>Know that we can manage our money online to be able to keep it safe.</a:t>
                      </a:r>
                    </a:p>
                  </a:txBody>
                  <a:tcPr marL="91425" marR="91425" marT="91425" marB="91425" anchor="ctr">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extLst>
                  <a:ext uri="{0D108BD9-81ED-4DB2-BD59-A6C34878D82A}">
                    <a16:rowId xmlns:a16="http://schemas.microsoft.com/office/drawing/2014/main" val="2485390816"/>
                  </a:ext>
                </a:extLst>
              </a:tr>
            </a:tbl>
          </a:graphicData>
        </a:graphic>
      </p:graphicFrame>
    </p:spTree>
    <p:extLst>
      <p:ext uri="{BB962C8B-B14F-4D97-AF65-F5344CB8AC3E}">
        <p14:creationId xmlns:p14="http://schemas.microsoft.com/office/powerpoint/2010/main" val="19424638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73"/>
        <p:cNvGrpSpPr/>
        <p:nvPr/>
      </p:nvGrpSpPr>
      <p:grpSpPr>
        <a:xfrm>
          <a:off x="0" y="0"/>
          <a:ext cx="0" cy="0"/>
          <a:chOff x="0" y="0"/>
          <a:chExt cx="0" cy="0"/>
        </a:xfrm>
      </p:grpSpPr>
      <p:graphicFrame>
        <p:nvGraphicFramePr>
          <p:cNvPr id="74" name="Google Shape;74;p5"/>
          <p:cNvGraphicFramePr/>
          <p:nvPr>
            <p:extLst>
              <p:ext uri="{D42A27DB-BD31-4B8C-83A1-F6EECF244321}">
                <p14:modId xmlns:p14="http://schemas.microsoft.com/office/powerpoint/2010/main" val="179746912"/>
              </p:ext>
            </p:extLst>
          </p:nvPr>
        </p:nvGraphicFramePr>
        <p:xfrm>
          <a:off x="290850" y="317150"/>
          <a:ext cx="8642850" cy="2865035"/>
        </p:xfrm>
        <a:graphic>
          <a:graphicData uri="http://schemas.openxmlformats.org/drawingml/2006/table">
            <a:tbl>
              <a:tblPr>
                <a:noFill/>
                <a:tableStyleId>{46087CFC-5693-468C-86B8-8A44AA509D65}</a:tableStyleId>
              </a:tblPr>
              <a:tblGrid>
                <a:gridCol w="1477150">
                  <a:extLst>
                    <a:ext uri="{9D8B030D-6E8A-4147-A177-3AD203B41FA5}">
                      <a16:colId xmlns:a16="http://schemas.microsoft.com/office/drawing/2014/main" val="20000"/>
                    </a:ext>
                  </a:extLst>
                </a:gridCol>
                <a:gridCol w="7165700">
                  <a:extLst>
                    <a:ext uri="{9D8B030D-6E8A-4147-A177-3AD203B41FA5}">
                      <a16:colId xmlns:a16="http://schemas.microsoft.com/office/drawing/2014/main" val="20001"/>
                    </a:ext>
                  </a:extLst>
                </a:gridCol>
              </a:tblGrid>
              <a:tr h="914375">
                <a:tc>
                  <a:txBody>
                    <a:bodyPr/>
                    <a:lstStyle/>
                    <a:p>
                      <a:pPr marL="0" marR="0" lvl="0" indent="0" algn="ctr" rtl="0">
                        <a:lnSpc>
                          <a:spcPct val="100000"/>
                        </a:lnSpc>
                        <a:spcBef>
                          <a:spcPts val="0"/>
                        </a:spcBef>
                        <a:spcAft>
                          <a:spcPts val="0"/>
                        </a:spcAft>
                        <a:buClr>
                          <a:srgbClr val="000000"/>
                        </a:buClr>
                        <a:buSzPts val="1200"/>
                        <a:buFont typeface="Arial"/>
                        <a:buNone/>
                      </a:pPr>
                      <a:r>
                        <a:rPr lang="en-GB" sz="1200" b="1" u="none" strike="noStrike" cap="none" dirty="0">
                          <a:latin typeface="Source Sans Pro"/>
                          <a:ea typeface="Source Sans Pro"/>
                          <a:cs typeface="Source Sans Pro"/>
                          <a:sym typeface="Source Sans Pro"/>
                        </a:rPr>
                        <a:t>Week 4</a:t>
                      </a:r>
                      <a:endParaRPr sz="1200" b="1" u="none" strike="noStrike" cap="none" dirty="0">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457200" marR="0" lvl="0" indent="0" algn="l" rtl="0">
                        <a:lnSpc>
                          <a:spcPct val="100000"/>
                        </a:lnSpc>
                        <a:spcBef>
                          <a:spcPts val="0"/>
                        </a:spcBef>
                        <a:spcAft>
                          <a:spcPts val="0"/>
                        </a:spcAft>
                        <a:buClr>
                          <a:schemeClr val="dk1"/>
                        </a:buClr>
                        <a:buSzPts val="1100"/>
                        <a:buFont typeface="Arial"/>
                        <a:buNone/>
                      </a:pPr>
                      <a:r>
                        <a:rPr lang="en-GB" sz="800" b="0" i="0" u="sng" strike="noStrike" cap="none" dirty="0">
                          <a:solidFill>
                            <a:schemeClr val="dk1"/>
                          </a:solidFill>
                          <a:effectLst/>
                          <a:latin typeface="Source Sans Pro"/>
                          <a:ea typeface="Source Sans Pro"/>
                          <a:cs typeface="Arial"/>
                          <a:sym typeface="Source Sans Pro"/>
                        </a:rPr>
                        <a:t>Why do some people spend their money and other people save it?</a:t>
                      </a:r>
                      <a:endParaRPr lang="en-US" sz="800" b="0" i="0" u="none" strike="noStrike" cap="none" dirty="0">
                        <a:solidFill>
                          <a:srgbClr val="FF0000"/>
                        </a:solidFill>
                        <a:effectLst/>
                        <a:latin typeface="Source Sans Pro" panose="020B0503030403020204" pitchFamily="34" charset="0"/>
                        <a:ea typeface="Source Sans Pro" panose="020B0503030403020204" pitchFamily="34" charset="0"/>
                        <a:cs typeface="Arial"/>
                        <a:sym typeface="Arial"/>
                      </a:endParaRP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endParaRPr lang="en-US" sz="800" b="0" i="0" u="none" strike="noStrike" cap="none" dirty="0">
                        <a:solidFill>
                          <a:srgbClr val="FF0000"/>
                        </a:solidFill>
                        <a:effectLst/>
                        <a:latin typeface="Source Sans Pro" panose="020B0503030403020204" pitchFamily="34" charset="0"/>
                        <a:ea typeface="Source Sans Pro" panose="020B0503030403020204" pitchFamily="34" charset="0"/>
                        <a:cs typeface="Arial"/>
                        <a:sym typeface="Arial"/>
                      </a:endParaRP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b="0" i="0" u="none" strike="noStrike" cap="none" dirty="0">
                          <a:solidFill>
                            <a:schemeClr val="tx1"/>
                          </a:solidFill>
                          <a:effectLst/>
                          <a:latin typeface="Source Sans Pro" panose="020B0503030403020204" pitchFamily="34" charset="0"/>
                          <a:ea typeface="Source Sans Pro" panose="020B0503030403020204" pitchFamily="34" charset="0"/>
                          <a:cs typeface="Arial"/>
                          <a:sym typeface="Arial"/>
                        </a:rPr>
                        <a:t>Know that spending money and saving money are two different things.</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b="0" i="0" u="none" strike="noStrike" cap="none" dirty="0">
                          <a:solidFill>
                            <a:schemeClr val="tx1"/>
                          </a:solidFill>
                          <a:effectLst/>
                          <a:latin typeface="Source Sans Pro" panose="020B0503030403020204" pitchFamily="34" charset="0"/>
                          <a:ea typeface="Source Sans Pro" panose="020B0503030403020204" pitchFamily="34" charset="0"/>
                          <a:cs typeface="Arial"/>
                          <a:sym typeface="Arial"/>
                        </a:rPr>
                        <a:t>Know that some people choose to save their money and some choose to spend it and explain some of the reasons why. </a:t>
                      </a:r>
                      <a:endParaRPr lang="en-GB" sz="800" dirty="0">
                        <a:solidFill>
                          <a:schemeClr val="tx1"/>
                        </a:solidFill>
                        <a:latin typeface="Source Sans Pro" panose="020B0503030403020204" pitchFamily="34" charset="0"/>
                        <a:ea typeface="Source Sans Pro" panose="020B0503030403020204" pitchFamily="34" charset="0"/>
                      </a:endParaRP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dirty="0">
                          <a:latin typeface="Source Sans Pro" panose="020B0503030403020204" pitchFamily="34" charset="0"/>
                          <a:ea typeface="Source Sans Pro" panose="020B0503030403020204" pitchFamily="34" charset="0"/>
                        </a:rPr>
                        <a:t>Know that there are lots of different things that might influence what somebody does with their money. </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dirty="0">
                          <a:latin typeface="Source Sans Pro" panose="020B0503030403020204" pitchFamily="34" charset="0"/>
                          <a:ea typeface="Source Sans Pro" panose="020B0503030403020204" pitchFamily="34" charset="0"/>
                        </a:rPr>
                        <a:t>Know that we will have our own opinions about how we use our money. </a:t>
                      </a: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extLst>
                  <a:ext uri="{0D108BD9-81ED-4DB2-BD59-A6C34878D82A}">
                    <a16:rowId xmlns:a16="http://schemas.microsoft.com/office/drawing/2014/main" val="10000"/>
                  </a:ext>
                </a:extLst>
              </a:tr>
              <a:tr h="793495">
                <a:tc>
                  <a:txBody>
                    <a:bodyPr/>
                    <a:lstStyle/>
                    <a:p>
                      <a:pPr marL="0" marR="0" lvl="0" indent="0" algn="ctr" rtl="0">
                        <a:lnSpc>
                          <a:spcPct val="100000"/>
                        </a:lnSpc>
                        <a:spcBef>
                          <a:spcPts val="0"/>
                        </a:spcBef>
                        <a:spcAft>
                          <a:spcPts val="0"/>
                        </a:spcAft>
                        <a:buClr>
                          <a:srgbClr val="000000"/>
                        </a:buClr>
                        <a:buSzPts val="1200"/>
                        <a:buFont typeface="Arial"/>
                        <a:buNone/>
                      </a:pPr>
                      <a:r>
                        <a:rPr lang="en-GB" sz="1200" b="1" u="none" strike="noStrike" cap="none" dirty="0">
                          <a:latin typeface="Source Sans Pro"/>
                          <a:ea typeface="Source Sans Pro"/>
                          <a:cs typeface="Source Sans Pro"/>
                          <a:sym typeface="Source Sans Pro"/>
                        </a:rPr>
                        <a:t>Week 5</a:t>
                      </a:r>
                      <a:endParaRPr sz="1200" b="1" u="none" strike="noStrike" cap="none" dirty="0">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tc>
                  <a:txBody>
                    <a:bodyPr/>
                    <a:lstStyle/>
                    <a:p>
                      <a:pPr marL="457200" marR="0" lvl="0" indent="0" algn="l" rtl="0">
                        <a:lnSpc>
                          <a:spcPct val="100000"/>
                        </a:lnSpc>
                        <a:spcBef>
                          <a:spcPts val="0"/>
                        </a:spcBef>
                        <a:spcAft>
                          <a:spcPts val="0"/>
                        </a:spcAft>
                        <a:buClr>
                          <a:srgbClr val="000000"/>
                        </a:buClr>
                        <a:buSzPts val="800"/>
                        <a:buFont typeface="Arial" panose="020B0604020202020204" pitchFamily="34" charset="0"/>
                        <a:buNone/>
                      </a:pPr>
                      <a:r>
                        <a:rPr lang="en-GB" sz="800" b="0" i="0" u="sng" strike="noStrike" cap="none" dirty="0">
                          <a:solidFill>
                            <a:schemeClr val="tx1"/>
                          </a:solidFill>
                          <a:effectLst/>
                          <a:latin typeface="Source Sans Pro" panose="020B0503030403020204" pitchFamily="34" charset="0"/>
                          <a:ea typeface="Source Sans Pro" panose="020B0503030403020204" pitchFamily="34" charset="0"/>
                          <a:cs typeface="Arial"/>
                          <a:sym typeface="Arial"/>
                        </a:rPr>
                        <a:t>What job roles do people do in my school?</a:t>
                      </a:r>
                    </a:p>
                    <a:p>
                      <a:pPr marL="457200" marR="0" lvl="0" indent="0" algn="l" defTabSz="914400" rtl="0" eaLnBrk="1" fontAlgn="auto" latinLnBrk="0" hangingPunct="1">
                        <a:lnSpc>
                          <a:spcPct val="100000"/>
                        </a:lnSpc>
                        <a:spcBef>
                          <a:spcPts val="0"/>
                        </a:spcBef>
                        <a:spcAft>
                          <a:spcPts val="0"/>
                        </a:spcAft>
                        <a:buClr>
                          <a:srgbClr val="000000"/>
                        </a:buClr>
                        <a:buSzPts val="800"/>
                        <a:buFont typeface="Arial" panose="020B0604020202020204" pitchFamily="34" charset="0"/>
                        <a:buNone/>
                        <a:tabLst/>
                        <a:defRPr/>
                      </a:pPr>
                      <a:endParaRPr lang="en-US" sz="800" b="0" i="0" u="none" strike="noStrike" cap="none" dirty="0">
                        <a:solidFill>
                          <a:srgbClr val="FF0000"/>
                        </a:solidFill>
                        <a:effectLst/>
                        <a:latin typeface="Source Sans Pro" panose="020B0503030403020204" pitchFamily="34" charset="0"/>
                        <a:ea typeface="Source Sans Pro" panose="020B0503030403020204" pitchFamily="34" charset="0"/>
                        <a:cs typeface="Arial"/>
                        <a:sym typeface="Arial"/>
                      </a:endParaRP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dirty="0">
                          <a:latin typeface="Source Sans Pro" panose="020B0503030403020204" pitchFamily="34" charset="0"/>
                          <a:ea typeface="Source Sans Pro" panose="020B0503030403020204" pitchFamily="34" charset="0"/>
                        </a:rPr>
                        <a:t>Know that a job is a task or a role that a person performs in exchange for payment. </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dirty="0">
                          <a:latin typeface="Source Sans Pro" panose="020B0503030403020204" pitchFamily="34" charset="0"/>
                          <a:ea typeface="Source Sans Pro" panose="020B0503030403020204" pitchFamily="34" charset="0"/>
                        </a:rPr>
                        <a:t>Know that a job is often what people do for a lot of time during the day. </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dirty="0">
                          <a:latin typeface="Source Sans Pro" panose="020B0503030403020204" pitchFamily="34" charset="0"/>
                          <a:ea typeface="Source Sans Pro" panose="020B0503030403020204" pitchFamily="34" charset="0"/>
                        </a:rPr>
                        <a:t>Know that there are lots of different jobs within school.</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dirty="0">
                          <a:latin typeface="Source Sans Pro" panose="020B0503030403020204" pitchFamily="34" charset="0"/>
                          <a:ea typeface="Source Sans Pro" panose="020B0503030403020204" pitchFamily="34" charset="0"/>
                        </a:rPr>
                        <a:t>Know that there are lots of different ways in which people can help us in school. </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dirty="0">
                          <a:latin typeface="Source Sans Pro" panose="020B0503030403020204" pitchFamily="34" charset="0"/>
                          <a:ea typeface="Source Sans Pro" panose="020B0503030403020204" pitchFamily="34" charset="0"/>
                        </a:rPr>
                        <a:t>Know that the adults in a school work together.</a:t>
                      </a:r>
                    </a:p>
                  </a:txBody>
                  <a:tcPr marL="91425" marR="91425" marT="91425" marB="91425" anchor="ctr">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extLst>
                  <a:ext uri="{0D108BD9-81ED-4DB2-BD59-A6C34878D82A}">
                    <a16:rowId xmlns:a16="http://schemas.microsoft.com/office/drawing/2014/main" val="10001"/>
                  </a:ext>
                </a:extLst>
              </a:tr>
              <a:tr h="793495">
                <a:tc>
                  <a:txBody>
                    <a:bodyPr/>
                    <a:lstStyle/>
                    <a:p>
                      <a:pPr marL="0" marR="0" lvl="0" indent="0" algn="ctr" rtl="0">
                        <a:lnSpc>
                          <a:spcPct val="100000"/>
                        </a:lnSpc>
                        <a:spcBef>
                          <a:spcPts val="0"/>
                        </a:spcBef>
                        <a:spcAft>
                          <a:spcPts val="0"/>
                        </a:spcAft>
                        <a:buClr>
                          <a:srgbClr val="000000"/>
                        </a:buClr>
                        <a:buSzPts val="1200"/>
                        <a:buFont typeface="Arial"/>
                        <a:buNone/>
                      </a:pPr>
                      <a:r>
                        <a:rPr lang="en-GB" sz="1200" b="1" u="none" strike="noStrike" cap="none" dirty="0">
                          <a:latin typeface="Source Sans Pro"/>
                          <a:ea typeface="Source Sans Pro"/>
                          <a:cs typeface="Source Sans Pro"/>
                          <a:sym typeface="Source Sans Pro"/>
                        </a:rPr>
                        <a:t>Week 6</a:t>
                      </a:r>
                    </a:p>
                    <a:p>
                      <a:pPr marL="0" marR="0" lvl="0" indent="0" algn="ctr" rtl="0">
                        <a:lnSpc>
                          <a:spcPct val="100000"/>
                        </a:lnSpc>
                        <a:spcBef>
                          <a:spcPts val="0"/>
                        </a:spcBef>
                        <a:spcAft>
                          <a:spcPts val="0"/>
                        </a:spcAft>
                        <a:buClr>
                          <a:srgbClr val="000000"/>
                        </a:buClr>
                        <a:buSzPts val="1200"/>
                        <a:buFont typeface="Arial"/>
                        <a:buNone/>
                      </a:pPr>
                      <a:r>
                        <a:rPr lang="en-GB" sz="1200" b="1" u="none" strike="noStrike" cap="none" dirty="0">
                          <a:latin typeface="Source Sans Pro"/>
                          <a:ea typeface="Source Sans Pro"/>
                          <a:cs typeface="Source Sans Pro"/>
                          <a:sym typeface="Source Sans Pro"/>
                        </a:rPr>
                        <a:t>(Added session for academic year 2024/2025)</a:t>
                      </a:r>
                      <a:endParaRPr sz="1200" b="1" u="none" strike="noStrike" cap="none" dirty="0">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457200" marR="0" lvl="0" indent="0" algn="l" rtl="0">
                        <a:lnSpc>
                          <a:spcPct val="100000"/>
                        </a:lnSpc>
                        <a:spcBef>
                          <a:spcPts val="0"/>
                        </a:spcBef>
                        <a:spcAft>
                          <a:spcPts val="0"/>
                        </a:spcAft>
                        <a:buClr>
                          <a:srgbClr val="000000"/>
                        </a:buClr>
                        <a:buSzPts val="800"/>
                        <a:buFont typeface="Arial" panose="020B0604020202020204" pitchFamily="34" charset="0"/>
                        <a:buNone/>
                      </a:pPr>
                      <a:r>
                        <a:rPr lang="en-GB" sz="800" b="0" i="0" u="sng" strike="noStrike" cap="none" dirty="0">
                          <a:solidFill>
                            <a:schemeClr val="tx1"/>
                          </a:solidFill>
                          <a:effectLst/>
                          <a:latin typeface="Source Sans Pro" panose="020B0503030403020204" pitchFamily="34" charset="0"/>
                          <a:ea typeface="Source Sans Pro" panose="020B0503030403020204" pitchFamily="34" charset="0"/>
                          <a:cs typeface="Arial"/>
                          <a:sym typeface="Arial"/>
                        </a:rPr>
                        <a:t>What job role might I want to have when I grow up?</a:t>
                      </a:r>
                    </a:p>
                    <a:p>
                      <a:pPr marL="457200" marR="0" lvl="0" indent="0" algn="l" defTabSz="914400" rtl="0" eaLnBrk="1" fontAlgn="auto" latinLnBrk="0" hangingPunct="1">
                        <a:lnSpc>
                          <a:spcPct val="100000"/>
                        </a:lnSpc>
                        <a:spcBef>
                          <a:spcPts val="0"/>
                        </a:spcBef>
                        <a:spcAft>
                          <a:spcPts val="0"/>
                        </a:spcAft>
                        <a:buClr>
                          <a:srgbClr val="000000"/>
                        </a:buClr>
                        <a:buSzPts val="800"/>
                        <a:buFont typeface="Arial" panose="020B0604020202020204" pitchFamily="34" charset="0"/>
                        <a:buNone/>
                        <a:tabLst/>
                        <a:defRPr/>
                      </a:pPr>
                      <a:endParaRPr lang="en-US" sz="800" b="0" i="0" u="none" strike="noStrike" cap="none" dirty="0">
                        <a:solidFill>
                          <a:srgbClr val="FF0000"/>
                        </a:solidFill>
                        <a:effectLst/>
                        <a:latin typeface="Source Sans Pro" panose="020B0503030403020204" pitchFamily="34" charset="0"/>
                        <a:ea typeface="Source Sans Pro" panose="020B0503030403020204" pitchFamily="34" charset="0"/>
                        <a:cs typeface="Arial"/>
                        <a:sym typeface="Arial"/>
                      </a:endParaRP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dirty="0">
                          <a:latin typeface="Source Sans Pro" panose="020B0503030403020204" pitchFamily="34" charset="0"/>
                          <a:ea typeface="Source Sans Pro" panose="020B0503030403020204" pitchFamily="34" charset="0"/>
                        </a:rPr>
                        <a:t>Know that there are lots of different job roles and each of them do different things. </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dirty="0">
                          <a:latin typeface="Source Sans Pro" panose="020B0503030403020204" pitchFamily="34" charset="0"/>
                          <a:ea typeface="Source Sans Pro" panose="020B0503030403020204" pitchFamily="34" charset="0"/>
                        </a:rPr>
                        <a:t>Know that we might have our own dreams about what job we might like to do when we grow up. </a:t>
                      </a:r>
                    </a:p>
                    <a:p>
                      <a:pPr marL="457200" marR="0" lvl="0" indent="0" algn="l" rtl="0">
                        <a:lnSpc>
                          <a:spcPct val="100000"/>
                        </a:lnSpc>
                        <a:spcBef>
                          <a:spcPts val="0"/>
                        </a:spcBef>
                        <a:spcAft>
                          <a:spcPts val="0"/>
                        </a:spcAft>
                        <a:buClr>
                          <a:srgbClr val="000000"/>
                        </a:buClr>
                        <a:buSzPts val="800"/>
                        <a:buFont typeface="Arial" panose="020B0604020202020204" pitchFamily="34" charset="0"/>
                        <a:buNone/>
                      </a:pPr>
                      <a:endParaRPr lang="en-GB" sz="800" dirty="0">
                        <a:latin typeface="Source Sans Pro" panose="020B0503030403020204" pitchFamily="34" charset="0"/>
                        <a:ea typeface="Source Sans Pro" panose="020B0503030403020204" pitchFamily="34" charset="0"/>
                      </a:endParaRPr>
                    </a:p>
                    <a:p>
                      <a:pPr marL="457200" marR="0" lvl="0" indent="0" algn="l" defTabSz="914400" rtl="0" eaLnBrk="1" fontAlgn="auto" latinLnBrk="0" hangingPunct="1">
                        <a:lnSpc>
                          <a:spcPct val="100000"/>
                        </a:lnSpc>
                        <a:spcBef>
                          <a:spcPts val="0"/>
                        </a:spcBef>
                        <a:spcAft>
                          <a:spcPts val="0"/>
                        </a:spcAft>
                        <a:buClr>
                          <a:srgbClr val="000000"/>
                        </a:buClr>
                        <a:buSzPts val="800"/>
                        <a:buFont typeface="Arial" panose="020B0604020202020204" pitchFamily="34" charset="0"/>
                        <a:buNone/>
                        <a:tabLst/>
                        <a:defRPr/>
                      </a:pPr>
                      <a:r>
                        <a:rPr lang="en-GB" sz="800" b="1" dirty="0">
                          <a:latin typeface="Source Sans Pro" panose="020B0503030403020204" pitchFamily="34" charset="0"/>
                          <a:ea typeface="Source Sans Pro" panose="020B0503030403020204" pitchFamily="34" charset="0"/>
                        </a:rPr>
                        <a:t>COMPLETE ASSESSMENT TASK.</a:t>
                      </a:r>
                    </a:p>
                  </a:txBody>
                  <a:tcPr marL="91425" marR="91425" marT="91425" marB="91425" anchor="ctr">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lgn="ctr">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extLst>
                  <a:ext uri="{0D108BD9-81ED-4DB2-BD59-A6C34878D82A}">
                    <a16:rowId xmlns:a16="http://schemas.microsoft.com/office/drawing/2014/main" val="3674429970"/>
                  </a:ext>
                </a:extLst>
              </a:tr>
            </a:tbl>
          </a:graphicData>
        </a:graphic>
      </p:graphicFrame>
    </p:spTree>
    <p:extLst>
      <p:ext uri="{BB962C8B-B14F-4D97-AF65-F5344CB8AC3E}">
        <p14:creationId xmlns:p14="http://schemas.microsoft.com/office/powerpoint/2010/main" val="290920156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CCCCCC"/>
        </a:solidFill>
        <a:effectLst/>
      </p:bgPr>
    </p:bg>
    <p:spTree>
      <p:nvGrpSpPr>
        <p:cNvPr id="1" name="Shape 256"/>
        <p:cNvGrpSpPr/>
        <p:nvPr/>
      </p:nvGrpSpPr>
      <p:grpSpPr>
        <a:xfrm>
          <a:off x="0" y="0"/>
          <a:ext cx="0" cy="0"/>
          <a:chOff x="0" y="0"/>
          <a:chExt cx="0" cy="0"/>
        </a:xfrm>
      </p:grpSpPr>
      <p:sp>
        <p:nvSpPr>
          <p:cNvPr id="257" name="Google Shape;257;p16"/>
          <p:cNvSpPr txBox="1">
            <a:spLocks noGrp="1"/>
          </p:cNvSpPr>
          <p:nvPr>
            <p:ph type="ctrTitle"/>
          </p:nvPr>
        </p:nvSpPr>
        <p:spPr>
          <a:xfrm>
            <a:off x="311700" y="1130850"/>
            <a:ext cx="8520600" cy="2881800"/>
          </a:xfrm>
          <a:prstGeom prst="rect">
            <a:avLst/>
          </a:prstGeom>
          <a:solidFill>
            <a:srgbClr val="FFFFFF"/>
          </a:solidFill>
          <a:ln w="19050"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lnSpc>
                <a:spcPct val="100000"/>
              </a:lnSpc>
              <a:spcBef>
                <a:spcPts val="0"/>
              </a:spcBef>
              <a:spcAft>
                <a:spcPts val="0"/>
              </a:spcAft>
              <a:buSzPts val="5200"/>
              <a:buNone/>
            </a:pPr>
            <a:r>
              <a:rPr lang="en-GB" sz="3600" dirty="0">
                <a:latin typeface="Source Sans Pro"/>
                <a:ea typeface="Source Sans Pro"/>
                <a:cs typeface="Source Sans Pro"/>
                <a:sym typeface="Source Sans Pro"/>
              </a:rPr>
              <a:t>Block 6</a:t>
            </a:r>
            <a:endParaRPr sz="3600" dirty="0">
              <a:latin typeface="Source Sans Pro"/>
              <a:ea typeface="Source Sans Pro"/>
              <a:cs typeface="Source Sans Pro"/>
              <a:sym typeface="Source Sans Pro"/>
            </a:endParaRPr>
          </a:p>
          <a:p>
            <a:pPr marL="0" lvl="0" indent="0" algn="ctr" rtl="0">
              <a:lnSpc>
                <a:spcPct val="100000"/>
              </a:lnSpc>
              <a:spcBef>
                <a:spcPts val="0"/>
              </a:spcBef>
              <a:spcAft>
                <a:spcPts val="0"/>
              </a:spcAft>
              <a:buSzPts val="5200"/>
              <a:buNone/>
            </a:pPr>
            <a:r>
              <a:rPr lang="en-GB" sz="3600" dirty="0">
                <a:solidFill>
                  <a:srgbClr val="999999"/>
                </a:solidFill>
                <a:latin typeface="Source Sans Pro"/>
                <a:ea typeface="Source Sans Pro"/>
                <a:cs typeface="Source Sans Pro"/>
                <a:sym typeface="Source Sans Pro"/>
              </a:rPr>
              <a:t>Transition &amp; Emotional Literacy</a:t>
            </a:r>
            <a:endParaRPr sz="3600" dirty="0">
              <a:solidFill>
                <a:srgbClr val="999999"/>
              </a:solidFill>
              <a:latin typeface="Source Sans Pro"/>
              <a:ea typeface="Source Sans Pro"/>
              <a:cs typeface="Source Sans Pro"/>
              <a:sym typeface="Source Sans Pro"/>
            </a:endParaRPr>
          </a:p>
        </p:txBody>
      </p:sp>
    </p:spTree>
    <p:extLst>
      <p:ext uri="{BB962C8B-B14F-4D97-AF65-F5344CB8AC3E}">
        <p14:creationId xmlns:p14="http://schemas.microsoft.com/office/powerpoint/2010/main" val="137400117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256"/>
        <p:cNvGrpSpPr/>
        <p:nvPr/>
      </p:nvGrpSpPr>
      <p:grpSpPr>
        <a:xfrm>
          <a:off x="0" y="0"/>
          <a:ext cx="0" cy="0"/>
          <a:chOff x="0" y="0"/>
          <a:chExt cx="0" cy="0"/>
        </a:xfrm>
      </p:grpSpPr>
      <p:sp>
        <p:nvSpPr>
          <p:cNvPr id="257" name="Google Shape;257;p16"/>
          <p:cNvSpPr txBox="1">
            <a:spLocks noGrp="1"/>
          </p:cNvSpPr>
          <p:nvPr>
            <p:ph type="ctrTitle"/>
          </p:nvPr>
        </p:nvSpPr>
        <p:spPr>
          <a:xfrm>
            <a:off x="370316" y="811609"/>
            <a:ext cx="5631900" cy="3520281"/>
          </a:xfrm>
          <a:prstGeom prst="rect">
            <a:avLst/>
          </a:prstGeom>
          <a:solidFill>
            <a:srgbClr val="FFFFFF"/>
          </a:solidFill>
          <a:ln w="19050"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lnSpc>
                <a:spcPct val="100000"/>
              </a:lnSpc>
              <a:spcBef>
                <a:spcPts val="0"/>
              </a:spcBef>
              <a:spcAft>
                <a:spcPts val="0"/>
              </a:spcAft>
              <a:buSzPts val="5200"/>
              <a:buNone/>
            </a:pPr>
            <a:r>
              <a:rPr lang="en-GB" sz="3600" b="1" u="sng" dirty="0">
                <a:latin typeface="Source Sans Pro"/>
                <a:ea typeface="Source Sans Pro"/>
                <a:cs typeface="Source Sans Pro"/>
                <a:sym typeface="Source Sans Pro"/>
              </a:rPr>
              <a:t>The Big Ideas of PSHE:</a:t>
            </a:r>
            <a:br>
              <a:rPr lang="en-GB" sz="3600" dirty="0">
                <a:latin typeface="Source Sans Pro"/>
                <a:ea typeface="Source Sans Pro"/>
                <a:cs typeface="Source Sans Pro"/>
                <a:sym typeface="Source Sans Pro"/>
              </a:rPr>
            </a:br>
            <a:br>
              <a:rPr lang="en-GB" sz="3600" dirty="0">
                <a:latin typeface="Source Sans Pro"/>
                <a:ea typeface="Source Sans Pro"/>
                <a:cs typeface="Source Sans Pro"/>
                <a:sym typeface="Source Sans Pro"/>
              </a:rPr>
            </a:br>
            <a:r>
              <a:rPr lang="en-GB" sz="3600" u="sng" dirty="0">
                <a:latin typeface="Source Sans Pro"/>
                <a:ea typeface="Source Sans Pro"/>
                <a:cs typeface="Source Sans Pro"/>
                <a:sym typeface="Source Sans Pro"/>
              </a:rPr>
              <a:t>Transition</a:t>
            </a:r>
            <a:endParaRPr sz="3600" u="sng" dirty="0">
              <a:latin typeface="Source Sans Pro"/>
              <a:ea typeface="Source Sans Pro"/>
              <a:cs typeface="Source Sans Pro"/>
              <a:sym typeface="Source Sans Pro"/>
            </a:endParaRPr>
          </a:p>
          <a:p>
            <a:r>
              <a:rPr lang="en-GB" sz="2800" kern="1200" dirty="0">
                <a:solidFill>
                  <a:schemeClr val="tx1"/>
                </a:solidFill>
                <a:latin typeface="Source Sans Pro" panose="020B0503030403020204" pitchFamily="34" charset="0"/>
                <a:ea typeface="Source Sans Pro" panose="020B0503030403020204" pitchFamily="34" charset="0"/>
              </a:rPr>
              <a:t>To know how to deal with big changes in our lives, particularly moving from one year group to the next. </a:t>
            </a:r>
          </a:p>
        </p:txBody>
      </p:sp>
      <p:pic>
        <p:nvPicPr>
          <p:cNvPr id="4" name="Picture 3">
            <a:extLst>
              <a:ext uri="{FF2B5EF4-FFF2-40B4-BE49-F238E27FC236}">
                <a16:creationId xmlns:a16="http://schemas.microsoft.com/office/drawing/2014/main" id="{E974A4DA-09B9-424E-A34B-E8C641D10C30}"/>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6294669" y="1363084"/>
            <a:ext cx="2479015" cy="2417331"/>
          </a:xfrm>
          <a:prstGeom prst="rect">
            <a:avLst/>
          </a:prstGeom>
        </p:spPr>
      </p:pic>
    </p:spTree>
    <p:extLst>
      <p:ext uri="{BB962C8B-B14F-4D97-AF65-F5344CB8AC3E}">
        <p14:creationId xmlns:p14="http://schemas.microsoft.com/office/powerpoint/2010/main" val="240991395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256"/>
        <p:cNvGrpSpPr/>
        <p:nvPr/>
      </p:nvGrpSpPr>
      <p:grpSpPr>
        <a:xfrm>
          <a:off x="0" y="0"/>
          <a:ext cx="0" cy="0"/>
          <a:chOff x="0" y="0"/>
          <a:chExt cx="0" cy="0"/>
        </a:xfrm>
      </p:grpSpPr>
      <p:sp>
        <p:nvSpPr>
          <p:cNvPr id="257" name="Google Shape;257;p16"/>
          <p:cNvSpPr txBox="1">
            <a:spLocks noGrp="1"/>
          </p:cNvSpPr>
          <p:nvPr>
            <p:ph type="ctrTitle"/>
          </p:nvPr>
        </p:nvSpPr>
        <p:spPr>
          <a:xfrm>
            <a:off x="370316" y="811609"/>
            <a:ext cx="5631900" cy="3520281"/>
          </a:xfrm>
          <a:prstGeom prst="rect">
            <a:avLst/>
          </a:prstGeom>
          <a:solidFill>
            <a:srgbClr val="FFFFFF"/>
          </a:solidFill>
          <a:ln w="19050" cap="flat" cmpd="sng">
            <a:solidFill>
              <a:srgbClr val="000000"/>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lnSpc>
                <a:spcPct val="100000"/>
              </a:lnSpc>
              <a:spcBef>
                <a:spcPts val="0"/>
              </a:spcBef>
              <a:spcAft>
                <a:spcPts val="0"/>
              </a:spcAft>
              <a:buSzPts val="5200"/>
              <a:buNone/>
            </a:pPr>
            <a:r>
              <a:rPr lang="en-GB" sz="3600" b="1" u="sng" dirty="0">
                <a:latin typeface="Source Sans Pro"/>
                <a:ea typeface="Source Sans Pro"/>
                <a:cs typeface="Source Sans Pro"/>
                <a:sym typeface="Source Sans Pro"/>
              </a:rPr>
              <a:t>The Big Ideas of PSHE:</a:t>
            </a:r>
            <a:br>
              <a:rPr lang="en-GB" sz="3600" dirty="0">
                <a:latin typeface="Source Sans Pro"/>
                <a:ea typeface="Source Sans Pro"/>
                <a:cs typeface="Source Sans Pro"/>
                <a:sym typeface="Source Sans Pro"/>
              </a:rPr>
            </a:br>
            <a:br>
              <a:rPr lang="en-GB" sz="3600" dirty="0">
                <a:latin typeface="Source Sans Pro"/>
                <a:ea typeface="Source Sans Pro"/>
                <a:cs typeface="Source Sans Pro"/>
                <a:sym typeface="Source Sans Pro"/>
              </a:rPr>
            </a:br>
            <a:r>
              <a:rPr lang="en-GB" sz="3600" u="sng" dirty="0">
                <a:latin typeface="Source Sans Pro"/>
                <a:ea typeface="Source Sans Pro"/>
                <a:cs typeface="Source Sans Pro"/>
                <a:sym typeface="Source Sans Pro"/>
              </a:rPr>
              <a:t>Emotional Literacy</a:t>
            </a:r>
            <a:endParaRPr sz="3600" u="sng" dirty="0">
              <a:latin typeface="Source Sans Pro"/>
              <a:ea typeface="Source Sans Pro"/>
              <a:cs typeface="Source Sans Pro"/>
              <a:sym typeface="Source Sans Pro"/>
            </a:endParaRPr>
          </a:p>
          <a:p>
            <a:r>
              <a:rPr lang="en-GB" sz="2800" kern="1200" dirty="0">
                <a:solidFill>
                  <a:schemeClr val="tx1"/>
                </a:solidFill>
                <a:latin typeface="Source Sans Pro" panose="020B0503030403020204" pitchFamily="34" charset="0"/>
                <a:ea typeface="Source Sans Pro" panose="020B0503030403020204" pitchFamily="34" charset="0"/>
              </a:rPr>
              <a:t>To know how to recognise, understand, handle and appropriately express our emotions. </a:t>
            </a:r>
          </a:p>
        </p:txBody>
      </p:sp>
      <p:pic>
        <p:nvPicPr>
          <p:cNvPr id="2" name="Picture 1">
            <a:extLst>
              <a:ext uri="{FF2B5EF4-FFF2-40B4-BE49-F238E27FC236}">
                <a16:creationId xmlns:a16="http://schemas.microsoft.com/office/drawing/2014/main" id="{09150169-E27D-4711-8285-EBF260365AC2}"/>
              </a:ext>
            </a:extLst>
          </p:cNvPr>
          <p:cNvPicPr>
            <a:picLocks noChangeAspect="1"/>
          </p:cNvPicPr>
          <p:nvPr/>
        </p:nvPicPr>
        <p:blipFill>
          <a:blip r:embed="rId3">
            <a:extLst>
              <a:ext uri="{BEBA8EAE-BF5A-486C-A8C5-ECC9F3942E4B}">
                <a14:imgProps xmlns:a14="http://schemas.microsoft.com/office/drawing/2010/main">
                  <a14:imgLayer r:embed="rId4">
                    <a14:imgEffect>
                      <a14:saturation sat="0"/>
                    </a14:imgEffect>
                  </a14:imgLayer>
                </a14:imgProps>
              </a:ext>
            </a:extLst>
          </a:blip>
          <a:stretch>
            <a:fillRect/>
          </a:stretch>
        </p:blipFill>
        <p:spPr>
          <a:xfrm>
            <a:off x="6199119" y="1342852"/>
            <a:ext cx="2724530" cy="2457793"/>
          </a:xfrm>
          <a:prstGeom prst="rect">
            <a:avLst/>
          </a:prstGeom>
        </p:spPr>
      </p:pic>
    </p:spTree>
    <p:extLst>
      <p:ext uri="{BB962C8B-B14F-4D97-AF65-F5344CB8AC3E}">
        <p14:creationId xmlns:p14="http://schemas.microsoft.com/office/powerpoint/2010/main" val="194209405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73"/>
        <p:cNvGrpSpPr/>
        <p:nvPr/>
      </p:nvGrpSpPr>
      <p:grpSpPr>
        <a:xfrm>
          <a:off x="0" y="0"/>
          <a:ext cx="0" cy="0"/>
          <a:chOff x="0" y="0"/>
          <a:chExt cx="0" cy="0"/>
        </a:xfrm>
      </p:grpSpPr>
      <p:graphicFrame>
        <p:nvGraphicFramePr>
          <p:cNvPr id="74" name="Google Shape;74;p5"/>
          <p:cNvGraphicFramePr/>
          <p:nvPr>
            <p:extLst>
              <p:ext uri="{D42A27DB-BD31-4B8C-83A1-F6EECF244321}">
                <p14:modId xmlns:p14="http://schemas.microsoft.com/office/powerpoint/2010/main" val="281772467"/>
              </p:ext>
            </p:extLst>
          </p:nvPr>
        </p:nvGraphicFramePr>
        <p:xfrm>
          <a:off x="290850" y="317150"/>
          <a:ext cx="8642850" cy="4267085"/>
        </p:xfrm>
        <a:graphic>
          <a:graphicData uri="http://schemas.openxmlformats.org/drawingml/2006/table">
            <a:tbl>
              <a:tblPr>
                <a:noFill/>
                <a:tableStyleId>{46087CFC-5693-468C-86B8-8A44AA509D65}</a:tableStyleId>
              </a:tblPr>
              <a:tblGrid>
                <a:gridCol w="1477150">
                  <a:extLst>
                    <a:ext uri="{9D8B030D-6E8A-4147-A177-3AD203B41FA5}">
                      <a16:colId xmlns:a16="http://schemas.microsoft.com/office/drawing/2014/main" val="20000"/>
                    </a:ext>
                  </a:extLst>
                </a:gridCol>
                <a:gridCol w="7165700">
                  <a:extLst>
                    <a:ext uri="{9D8B030D-6E8A-4147-A177-3AD203B41FA5}">
                      <a16:colId xmlns:a16="http://schemas.microsoft.com/office/drawing/2014/main" val="20001"/>
                    </a:ext>
                  </a:extLst>
                </a:gridCol>
              </a:tblGrid>
              <a:tr h="914375">
                <a:tc>
                  <a:txBody>
                    <a:bodyPr/>
                    <a:lstStyle/>
                    <a:p>
                      <a:pPr marL="0" marR="0" lvl="0" indent="0" algn="ctr" rtl="0">
                        <a:lnSpc>
                          <a:spcPct val="100000"/>
                        </a:lnSpc>
                        <a:spcBef>
                          <a:spcPts val="0"/>
                        </a:spcBef>
                        <a:spcAft>
                          <a:spcPts val="0"/>
                        </a:spcAft>
                        <a:buClr>
                          <a:srgbClr val="000000"/>
                        </a:buClr>
                        <a:buSzPts val="1200"/>
                        <a:buFont typeface="Arial"/>
                        <a:buNone/>
                      </a:pPr>
                      <a:r>
                        <a:rPr lang="en-GB" sz="1200" b="1" u="none" strike="noStrike" cap="none" dirty="0">
                          <a:solidFill>
                            <a:srgbClr val="999999"/>
                          </a:solidFill>
                          <a:latin typeface="Source Sans Pro"/>
                          <a:ea typeface="Source Sans Pro"/>
                          <a:cs typeface="Source Sans Pro"/>
                          <a:sym typeface="Source Sans Pro"/>
                        </a:rPr>
                        <a:t>Year 1 Block 6</a:t>
                      </a:r>
                      <a:endParaRPr sz="1200" b="1" u="none" strike="noStrike" cap="none" dirty="0">
                        <a:solidFill>
                          <a:srgbClr val="999999"/>
                        </a:solidFill>
                        <a:latin typeface="Source Sans Pro"/>
                        <a:ea typeface="Source Sans Pro"/>
                        <a:cs typeface="Source Sans Pro"/>
                        <a:sym typeface="Source Sans Pro"/>
                      </a:endParaRPr>
                    </a:p>
                    <a:p>
                      <a:pPr marL="0" marR="0" lvl="0" indent="0" algn="ctr" rtl="0">
                        <a:lnSpc>
                          <a:spcPct val="100000"/>
                        </a:lnSpc>
                        <a:spcBef>
                          <a:spcPts val="0"/>
                        </a:spcBef>
                        <a:spcAft>
                          <a:spcPts val="0"/>
                        </a:spcAft>
                        <a:buClr>
                          <a:srgbClr val="000000"/>
                        </a:buClr>
                        <a:buSzPts val="1200"/>
                        <a:buFont typeface="Arial"/>
                        <a:buNone/>
                      </a:pPr>
                      <a:r>
                        <a:rPr lang="en-GB" sz="1200" u="none" strike="noStrike" cap="none" dirty="0">
                          <a:solidFill>
                            <a:srgbClr val="999999"/>
                          </a:solidFill>
                          <a:latin typeface="Source Sans Pro"/>
                          <a:ea typeface="Source Sans Pro"/>
                          <a:cs typeface="Source Sans Pro"/>
                          <a:sym typeface="Source Sans Pro"/>
                        </a:rPr>
                        <a:t>Transition &amp; Emotional Literacy</a:t>
                      </a:r>
                      <a:endParaRPr sz="1200" u="none" strike="noStrike" cap="none" dirty="0">
                        <a:solidFill>
                          <a:srgbClr val="999999"/>
                        </a:solidFill>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800"/>
                        <a:buFont typeface="Arial"/>
                        <a:buNone/>
                      </a:pPr>
                      <a:r>
                        <a:rPr lang="en-GB" sz="800" b="1" u="none" strike="noStrike" cap="none" dirty="0">
                          <a:solidFill>
                            <a:schemeClr val="tx1"/>
                          </a:solidFill>
                          <a:latin typeface="Source Sans Pro"/>
                          <a:ea typeface="Source Sans Pro"/>
                          <a:cs typeface="Source Sans Pro"/>
                          <a:sym typeface="Source Sans Pro"/>
                        </a:rPr>
                        <a:t>New vocab: </a:t>
                      </a:r>
                      <a:r>
                        <a:rPr lang="en-GB" sz="800" b="0" u="none" strike="noStrike" cap="none" dirty="0">
                          <a:solidFill>
                            <a:schemeClr val="tx1"/>
                          </a:solidFill>
                          <a:latin typeface="Source Sans Pro"/>
                          <a:ea typeface="Source Sans Pro"/>
                          <a:cs typeface="Source Sans Pro"/>
                          <a:sym typeface="Source Sans Pro"/>
                        </a:rPr>
                        <a:t>move</a:t>
                      </a:r>
                    </a:p>
                    <a:p>
                      <a:pPr marL="0" marR="0" lvl="0" indent="0" algn="l" rtl="0">
                        <a:lnSpc>
                          <a:spcPct val="100000"/>
                        </a:lnSpc>
                        <a:spcBef>
                          <a:spcPts val="0"/>
                        </a:spcBef>
                        <a:spcAft>
                          <a:spcPts val="0"/>
                        </a:spcAft>
                        <a:buClr>
                          <a:srgbClr val="000000"/>
                        </a:buClr>
                        <a:buSzPts val="800"/>
                        <a:buFont typeface="Arial"/>
                        <a:buNone/>
                      </a:pPr>
                      <a:endParaRPr lang="en-GB" sz="800" b="0" u="none" strike="noStrike" cap="none" dirty="0">
                        <a:solidFill>
                          <a:schemeClr val="tx1"/>
                        </a:solidFill>
                        <a:latin typeface="Source Sans Pro"/>
                        <a:ea typeface="Source Sans Pro"/>
                        <a:cs typeface="Source Sans Pro"/>
                        <a:sym typeface="Source Sans Pro"/>
                      </a:endParaRPr>
                    </a:p>
                    <a:p>
                      <a:pPr marL="0" marR="0" lvl="0" indent="0" algn="l" defTabSz="914400" rtl="0" eaLnBrk="1" fontAlgn="auto" latinLnBrk="0" hangingPunct="1">
                        <a:lnSpc>
                          <a:spcPct val="100000"/>
                        </a:lnSpc>
                        <a:spcBef>
                          <a:spcPts val="0"/>
                        </a:spcBef>
                        <a:spcAft>
                          <a:spcPts val="0"/>
                        </a:spcAft>
                        <a:buClr>
                          <a:srgbClr val="000000"/>
                        </a:buClr>
                        <a:buSzPts val="800"/>
                        <a:buFont typeface="Arial"/>
                        <a:buNone/>
                        <a:tabLst/>
                        <a:defRPr/>
                      </a:pPr>
                      <a:r>
                        <a:rPr lang="en-GB" sz="800" b="1" u="none" strike="noStrike" cap="none" dirty="0">
                          <a:solidFill>
                            <a:schemeClr val="tx1"/>
                          </a:solidFill>
                          <a:latin typeface="Source Sans Pro"/>
                          <a:ea typeface="Source Sans Pro"/>
                          <a:cs typeface="Source Sans Pro"/>
                          <a:sym typeface="Source Sans Pro"/>
                        </a:rPr>
                        <a:t>Retrieval vocab: </a:t>
                      </a:r>
                      <a:r>
                        <a:rPr lang="en-GB" sz="800" b="0" u="none" strike="noStrike" cap="none" dirty="0">
                          <a:solidFill>
                            <a:schemeClr val="tx1"/>
                          </a:solidFill>
                          <a:latin typeface="Source Sans Pro"/>
                          <a:ea typeface="Source Sans Pro"/>
                          <a:cs typeface="Source Sans Pro"/>
                          <a:sym typeface="Source Sans Pro"/>
                        </a:rPr>
                        <a:t>strengths, skills</a:t>
                      </a:r>
                      <a:endParaRPr lang="en-GB" sz="800" b="1" u="none" strike="noStrike" cap="none" dirty="0">
                        <a:solidFill>
                          <a:schemeClr val="tx1"/>
                        </a:solidFill>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extLst>
                  <a:ext uri="{0D108BD9-81ED-4DB2-BD59-A6C34878D82A}">
                    <a16:rowId xmlns:a16="http://schemas.microsoft.com/office/drawing/2014/main" val="10000"/>
                  </a:ext>
                </a:extLst>
              </a:tr>
              <a:tr h="793495">
                <a:tc>
                  <a:txBody>
                    <a:bodyPr/>
                    <a:lstStyle/>
                    <a:p>
                      <a:pPr marL="0" marR="0" lvl="0" indent="0" algn="ctr" rtl="0">
                        <a:lnSpc>
                          <a:spcPct val="100000"/>
                        </a:lnSpc>
                        <a:spcBef>
                          <a:spcPts val="0"/>
                        </a:spcBef>
                        <a:spcAft>
                          <a:spcPts val="0"/>
                        </a:spcAft>
                        <a:buClr>
                          <a:srgbClr val="000000"/>
                        </a:buClr>
                        <a:buSzPts val="1200"/>
                        <a:buFont typeface="Arial"/>
                        <a:buNone/>
                      </a:pPr>
                      <a:r>
                        <a:rPr lang="en-GB" sz="1200" b="1" u="none" strike="noStrike" cap="none" dirty="0">
                          <a:latin typeface="Source Sans Pro"/>
                          <a:ea typeface="Source Sans Pro"/>
                          <a:cs typeface="Source Sans Pro"/>
                          <a:sym typeface="Source Sans Pro"/>
                        </a:rPr>
                        <a:t>Week 1- Transition</a:t>
                      </a:r>
                      <a:endParaRPr sz="1200" b="1" u="none" strike="noStrike" cap="none" dirty="0">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tc>
                  <a:txBody>
                    <a:bodyPr/>
                    <a:lstStyle/>
                    <a:p>
                      <a:pPr marL="457200" marR="0" lvl="0" indent="0" algn="l" rtl="0">
                        <a:lnSpc>
                          <a:spcPct val="100000"/>
                        </a:lnSpc>
                        <a:spcBef>
                          <a:spcPts val="0"/>
                        </a:spcBef>
                        <a:spcAft>
                          <a:spcPts val="0"/>
                        </a:spcAft>
                        <a:buClr>
                          <a:srgbClr val="000000"/>
                        </a:buClr>
                        <a:buSzPts val="800"/>
                        <a:buFont typeface="Arial" panose="020B0604020202020204" pitchFamily="34" charset="0"/>
                        <a:buNone/>
                      </a:pPr>
                      <a:r>
                        <a:rPr lang="en-GB" sz="800" b="0" i="0" u="sng" strike="noStrike" cap="none" dirty="0">
                          <a:solidFill>
                            <a:schemeClr val="tx1"/>
                          </a:solidFill>
                          <a:effectLst/>
                          <a:latin typeface="Source Sans Pro" panose="020B0503030403020204" pitchFamily="34" charset="0"/>
                          <a:ea typeface="Source Sans Pro" panose="020B0503030403020204" pitchFamily="34" charset="0"/>
                          <a:cs typeface="Arial"/>
                          <a:sym typeface="Arial"/>
                        </a:rPr>
                        <a:t>Is it normal to feel worried when things change?</a:t>
                      </a:r>
                    </a:p>
                    <a:p>
                      <a:pPr marL="457200" marR="0" lvl="0" indent="0" algn="l" rtl="0">
                        <a:lnSpc>
                          <a:spcPct val="100000"/>
                        </a:lnSpc>
                        <a:spcBef>
                          <a:spcPts val="0"/>
                        </a:spcBef>
                        <a:spcAft>
                          <a:spcPts val="0"/>
                        </a:spcAft>
                        <a:buClr>
                          <a:srgbClr val="000000"/>
                        </a:buClr>
                        <a:buSzPts val="800"/>
                        <a:buFont typeface="Arial" panose="020B0604020202020204" pitchFamily="34" charset="0"/>
                        <a:buNone/>
                      </a:pPr>
                      <a:endParaRPr lang="en-US" sz="800" b="0" i="0" u="none" strike="noStrike" cap="none" dirty="0">
                        <a:solidFill>
                          <a:srgbClr val="FF0000"/>
                        </a:solidFill>
                        <a:effectLst/>
                        <a:latin typeface="Source Sans Pro" panose="020B0503030403020204" pitchFamily="34" charset="0"/>
                        <a:ea typeface="Source Sans Pro" panose="020B0503030403020204" pitchFamily="34" charset="0"/>
                        <a:cs typeface="Arial"/>
                        <a:sym typeface="Arial"/>
                      </a:endParaRP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dirty="0">
                          <a:latin typeface="Source Sans Pro" panose="020B0503030403020204" pitchFamily="34" charset="0"/>
                          <a:ea typeface="Source Sans Pro" panose="020B0503030403020204" pitchFamily="34" charset="0"/>
                        </a:rPr>
                        <a:t>Know that we each have our own strengths.</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dirty="0">
                          <a:latin typeface="Source Sans Pro" panose="020B0503030403020204" pitchFamily="34" charset="0"/>
                          <a:ea typeface="Source Sans Pro" panose="020B0503030403020204" pitchFamily="34" charset="0"/>
                        </a:rPr>
                        <a:t>Know that change can make us feel nervous, but that is okay.</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dirty="0">
                          <a:latin typeface="Source Sans Pro" panose="020B0503030403020204" pitchFamily="34" charset="0"/>
                          <a:ea typeface="Source Sans Pro" panose="020B0503030403020204" pitchFamily="34" charset="0"/>
                        </a:rPr>
                        <a:t>Know that a way to help deal with change is to prepare for it.</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dirty="0">
                          <a:latin typeface="Source Sans Pro" panose="020B0503030403020204" pitchFamily="34" charset="0"/>
                          <a:ea typeface="Source Sans Pro" panose="020B0503030403020204" pitchFamily="34" charset="0"/>
                        </a:rPr>
                        <a:t>Know that we have developed skills in Year 1 that can help us in Year 2.</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dirty="0">
                          <a:latin typeface="Source Sans Pro" panose="020B0503030403020204" pitchFamily="34" charset="0"/>
                          <a:ea typeface="Source Sans Pro" panose="020B0503030403020204" pitchFamily="34" charset="0"/>
                        </a:rPr>
                        <a:t>Know that there are lots of positive to moving into a new year group.</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dirty="0">
                          <a:latin typeface="Source Sans Pro" panose="020B0503030403020204" pitchFamily="34" charset="0"/>
                          <a:ea typeface="Source Sans Pro" panose="020B0503030403020204" pitchFamily="34" charset="0"/>
                        </a:rPr>
                        <a:t>Know that sometimes we might face challenges when moving into a new year group.</a:t>
                      </a:r>
                    </a:p>
                  </a:txBody>
                  <a:tcPr marL="91425" marR="91425" marT="91425" marB="91425" anchor="ctr">
                    <a:lnL w="9525" cap="flat" cmpd="sng">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extLst>
                  <a:ext uri="{0D108BD9-81ED-4DB2-BD59-A6C34878D82A}">
                    <a16:rowId xmlns:a16="http://schemas.microsoft.com/office/drawing/2014/main" val="10001"/>
                  </a:ext>
                </a:extLst>
              </a:tr>
              <a:tr h="793495">
                <a:tc>
                  <a:txBody>
                    <a:bodyPr/>
                    <a:lstStyle/>
                    <a:p>
                      <a:pPr marL="0" marR="0" lvl="0" indent="0" algn="ctr" rtl="0">
                        <a:lnSpc>
                          <a:spcPct val="100000"/>
                        </a:lnSpc>
                        <a:spcBef>
                          <a:spcPts val="0"/>
                        </a:spcBef>
                        <a:spcAft>
                          <a:spcPts val="0"/>
                        </a:spcAft>
                        <a:buClr>
                          <a:srgbClr val="000000"/>
                        </a:buClr>
                        <a:buSzPts val="1200"/>
                        <a:buFont typeface="Arial"/>
                        <a:buNone/>
                      </a:pPr>
                      <a:r>
                        <a:rPr lang="en-GB" sz="1200" b="1" u="none" strike="noStrike" cap="none" dirty="0">
                          <a:latin typeface="Source Sans Pro"/>
                          <a:ea typeface="Source Sans Pro"/>
                          <a:cs typeface="Source Sans Pro"/>
                          <a:sym typeface="Source Sans Pro"/>
                        </a:rPr>
                        <a:t>Week 2- Emotional Literacy</a:t>
                      </a:r>
                      <a:endParaRPr sz="1200" b="1" u="none" strike="noStrike" cap="none" dirty="0">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tc>
                  <a:txBody>
                    <a:bodyPr/>
                    <a:lstStyle/>
                    <a:p>
                      <a:pPr marL="457200" marR="0" lvl="0" indent="0" algn="l" rtl="0">
                        <a:lnSpc>
                          <a:spcPct val="100000"/>
                        </a:lnSpc>
                        <a:spcBef>
                          <a:spcPts val="0"/>
                        </a:spcBef>
                        <a:spcAft>
                          <a:spcPts val="0"/>
                        </a:spcAft>
                        <a:buClr>
                          <a:srgbClr val="000000"/>
                        </a:buClr>
                        <a:buSzPts val="800"/>
                        <a:buFont typeface="Arial" panose="020B0604020202020204" pitchFamily="34" charset="0"/>
                        <a:buNone/>
                      </a:pPr>
                      <a:r>
                        <a:rPr lang="en-GB" sz="800" u="sng" dirty="0">
                          <a:latin typeface="Source Sans Pro" panose="020B0503030403020204" pitchFamily="34" charset="0"/>
                          <a:ea typeface="Source Sans Pro" panose="020B0503030403020204" pitchFamily="34" charset="0"/>
                        </a:rPr>
                        <a:t>What does it look like when I feel angry?</a:t>
                      </a:r>
                    </a:p>
                    <a:p>
                      <a:pPr marL="457200" marR="0" lvl="0" indent="0" algn="l" rtl="0">
                        <a:lnSpc>
                          <a:spcPct val="100000"/>
                        </a:lnSpc>
                        <a:spcBef>
                          <a:spcPts val="0"/>
                        </a:spcBef>
                        <a:spcAft>
                          <a:spcPts val="0"/>
                        </a:spcAft>
                        <a:buClr>
                          <a:srgbClr val="000000"/>
                        </a:buClr>
                        <a:buSzPts val="800"/>
                        <a:buFont typeface="Arial" panose="020B0604020202020204" pitchFamily="34" charset="0"/>
                        <a:buNone/>
                      </a:pPr>
                      <a:endParaRPr lang="en-GB" sz="800" u="sng" dirty="0">
                        <a:latin typeface="Source Sans Pro" panose="020B0503030403020204" pitchFamily="34" charset="0"/>
                        <a:ea typeface="Source Sans Pro" panose="020B0503030403020204" pitchFamily="34" charset="0"/>
                      </a:endParaRP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u="none" dirty="0">
                          <a:latin typeface="Source Sans Pro" panose="020B0503030403020204" pitchFamily="34" charset="0"/>
                          <a:ea typeface="Source Sans Pro" panose="020B0503030403020204" pitchFamily="34" charset="0"/>
                        </a:rPr>
                        <a:t>Know that there are ways to recognise when we feel angry.</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u="none" dirty="0">
                          <a:latin typeface="Source Sans Pro" panose="020B0503030403020204" pitchFamily="34" charset="0"/>
                          <a:ea typeface="Source Sans Pro" panose="020B0503030403020204" pitchFamily="34" charset="0"/>
                        </a:rPr>
                        <a:t>Know that there are ways to appropriately deal with anger and ways that are not appropriate to deal with anger. </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u="none" dirty="0">
                          <a:latin typeface="Source Sans Pro" panose="020B0503030403020204" pitchFamily="34" charset="0"/>
                          <a:ea typeface="Source Sans Pro" panose="020B0503030403020204" pitchFamily="34" charset="0"/>
                        </a:rPr>
                        <a:t>Know that there are things we can do to be supported when we feel angry.</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endParaRPr lang="en-GB" sz="800" u="none" dirty="0">
                        <a:latin typeface="Source Sans Pro" panose="020B0503030403020204" pitchFamily="34" charset="0"/>
                        <a:ea typeface="Source Sans Pro" panose="020B0503030403020204" pitchFamily="34" charset="0"/>
                      </a:endParaRPr>
                    </a:p>
                    <a:p>
                      <a:pPr marL="457200" marR="0" lvl="0" indent="0" algn="l" rtl="0">
                        <a:lnSpc>
                          <a:spcPct val="100000"/>
                        </a:lnSpc>
                        <a:spcBef>
                          <a:spcPts val="0"/>
                        </a:spcBef>
                        <a:spcAft>
                          <a:spcPts val="0"/>
                        </a:spcAft>
                        <a:buClr>
                          <a:srgbClr val="000000"/>
                        </a:buClr>
                        <a:buSzPts val="800"/>
                        <a:buFont typeface="Arial" panose="020B0604020202020204" pitchFamily="34" charset="0"/>
                        <a:buNone/>
                      </a:pPr>
                      <a:r>
                        <a:rPr lang="en-GB" sz="800" b="1" u="none" dirty="0">
                          <a:latin typeface="Source Sans Pro" panose="020B0503030403020204" pitchFamily="34" charset="0"/>
                          <a:ea typeface="Source Sans Pro" panose="020B0503030403020204" pitchFamily="34" charset="0"/>
                        </a:rPr>
                        <a:t>Emotional Literacy- Angry (planning available)</a:t>
                      </a:r>
                    </a:p>
                  </a:txBody>
                  <a:tcPr marL="91425" marR="91425" marT="91425" marB="91425" anchor="ctr">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extLst>
                  <a:ext uri="{0D108BD9-81ED-4DB2-BD59-A6C34878D82A}">
                    <a16:rowId xmlns:a16="http://schemas.microsoft.com/office/drawing/2014/main" val="200660116"/>
                  </a:ext>
                </a:extLst>
              </a:tr>
              <a:tr h="793495">
                <a:tc>
                  <a:txBody>
                    <a:bodyPr/>
                    <a:lstStyle/>
                    <a:p>
                      <a:pPr marL="0" marR="0" lvl="0" indent="0" algn="ctr" rtl="0">
                        <a:lnSpc>
                          <a:spcPct val="100000"/>
                        </a:lnSpc>
                        <a:spcBef>
                          <a:spcPts val="0"/>
                        </a:spcBef>
                        <a:spcAft>
                          <a:spcPts val="0"/>
                        </a:spcAft>
                        <a:buClr>
                          <a:srgbClr val="000000"/>
                        </a:buClr>
                        <a:buSzPts val="1200"/>
                        <a:buFont typeface="Arial"/>
                        <a:buNone/>
                      </a:pPr>
                      <a:r>
                        <a:rPr lang="en-GB" sz="1200" b="1" u="none" strike="noStrike" cap="none" dirty="0">
                          <a:latin typeface="Source Sans Pro"/>
                          <a:ea typeface="Source Sans Pro"/>
                          <a:cs typeface="Source Sans Pro"/>
                          <a:sym typeface="Source Sans Pro"/>
                        </a:rPr>
                        <a:t>Week 3- Emotional Literacy</a:t>
                      </a:r>
                      <a:endParaRPr sz="1200" b="1" u="none" strike="noStrike" cap="none" dirty="0">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tc>
                  <a:txBody>
                    <a:bodyPr/>
                    <a:lstStyle/>
                    <a:p>
                      <a:pPr marL="457200" marR="0" lvl="0" indent="0" algn="l" rtl="0">
                        <a:lnSpc>
                          <a:spcPct val="100000"/>
                        </a:lnSpc>
                        <a:spcBef>
                          <a:spcPts val="0"/>
                        </a:spcBef>
                        <a:spcAft>
                          <a:spcPts val="0"/>
                        </a:spcAft>
                        <a:buClr>
                          <a:srgbClr val="000000"/>
                        </a:buClr>
                        <a:buSzPts val="800"/>
                        <a:buFont typeface="Arial" panose="020B0604020202020204" pitchFamily="34" charset="0"/>
                        <a:buNone/>
                      </a:pPr>
                      <a:r>
                        <a:rPr lang="en-GB" sz="800" u="sng" dirty="0">
                          <a:latin typeface="Source Sans Pro" panose="020B0503030403020204" pitchFamily="34" charset="0"/>
                          <a:ea typeface="Source Sans Pro" panose="020B0503030403020204" pitchFamily="34" charset="0"/>
                        </a:rPr>
                        <a:t>What can I do if I feel worried?</a:t>
                      </a:r>
                    </a:p>
                    <a:p>
                      <a:pPr marL="457200" marR="0" lvl="0" indent="0" algn="l" rtl="0">
                        <a:lnSpc>
                          <a:spcPct val="100000"/>
                        </a:lnSpc>
                        <a:spcBef>
                          <a:spcPts val="0"/>
                        </a:spcBef>
                        <a:spcAft>
                          <a:spcPts val="0"/>
                        </a:spcAft>
                        <a:buClr>
                          <a:srgbClr val="000000"/>
                        </a:buClr>
                        <a:buSzPts val="800"/>
                        <a:buFont typeface="Arial" panose="020B0604020202020204" pitchFamily="34" charset="0"/>
                        <a:buNone/>
                      </a:pPr>
                      <a:endParaRPr lang="en-GB" sz="800" u="sng" dirty="0">
                        <a:latin typeface="Source Sans Pro" panose="020B0503030403020204" pitchFamily="34" charset="0"/>
                        <a:ea typeface="Source Sans Pro" panose="020B0503030403020204" pitchFamily="34" charset="0"/>
                      </a:endParaRP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u="none" dirty="0">
                          <a:latin typeface="Source Sans Pro" panose="020B0503030403020204" pitchFamily="34" charset="0"/>
                          <a:ea typeface="Source Sans Pro" panose="020B0503030403020204" pitchFamily="34" charset="0"/>
                        </a:rPr>
                        <a:t>Know that there are things we can do to face our worries head on.</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u="none" dirty="0">
                          <a:latin typeface="Source Sans Pro" panose="020B0503030403020204" pitchFamily="34" charset="0"/>
                          <a:ea typeface="Source Sans Pro" panose="020B0503030403020204" pitchFamily="34" charset="0"/>
                        </a:rPr>
                        <a:t>Know that worrying can make it hard to focus on other things. </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u="none" dirty="0">
                          <a:latin typeface="Source Sans Pro" panose="020B0503030403020204" pitchFamily="34" charset="0"/>
                          <a:ea typeface="Source Sans Pro" panose="020B0503030403020204" pitchFamily="34" charset="0"/>
                        </a:rPr>
                        <a:t>Know that it is important to share our worries before they become too overwhelming to deal with. </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endParaRPr lang="en-GB" sz="800" u="none" dirty="0">
                        <a:latin typeface="Source Sans Pro" panose="020B0503030403020204" pitchFamily="34" charset="0"/>
                        <a:ea typeface="Source Sans Pro" panose="020B0503030403020204" pitchFamily="34" charset="0"/>
                      </a:endParaRPr>
                    </a:p>
                    <a:p>
                      <a:pPr marL="457200" marR="0" lvl="0" indent="0" algn="l" rtl="0">
                        <a:lnSpc>
                          <a:spcPct val="100000"/>
                        </a:lnSpc>
                        <a:spcBef>
                          <a:spcPts val="0"/>
                        </a:spcBef>
                        <a:spcAft>
                          <a:spcPts val="0"/>
                        </a:spcAft>
                        <a:buClr>
                          <a:srgbClr val="000000"/>
                        </a:buClr>
                        <a:buSzPts val="800"/>
                        <a:buFont typeface="Arial" panose="020B0604020202020204" pitchFamily="34" charset="0"/>
                        <a:buNone/>
                      </a:pPr>
                      <a:r>
                        <a:rPr lang="en-GB" sz="800" b="1" u="none" dirty="0">
                          <a:latin typeface="Source Sans Pro" panose="020B0503030403020204" pitchFamily="34" charset="0"/>
                          <a:ea typeface="Source Sans Pro" panose="020B0503030403020204" pitchFamily="34" charset="0"/>
                        </a:rPr>
                        <a:t>Emotional Literacy- Worried (planning available)</a:t>
                      </a:r>
                    </a:p>
                    <a:p>
                      <a:pPr marL="457200" marR="0" lvl="0" indent="0" algn="l" rtl="0">
                        <a:lnSpc>
                          <a:spcPct val="100000"/>
                        </a:lnSpc>
                        <a:spcBef>
                          <a:spcPts val="0"/>
                        </a:spcBef>
                        <a:spcAft>
                          <a:spcPts val="0"/>
                        </a:spcAft>
                        <a:buClr>
                          <a:srgbClr val="000000"/>
                        </a:buClr>
                        <a:buSzPts val="800"/>
                        <a:buFont typeface="Arial" panose="020B0604020202020204" pitchFamily="34" charset="0"/>
                        <a:buNone/>
                      </a:pPr>
                      <a:endParaRPr lang="en-GB" sz="800" b="1" u="none" dirty="0">
                        <a:latin typeface="Source Sans Pro" panose="020B0503030403020204" pitchFamily="34" charset="0"/>
                        <a:ea typeface="Source Sans Pro" panose="020B0503030403020204" pitchFamily="34" charset="0"/>
                      </a:endParaRPr>
                    </a:p>
                  </a:txBody>
                  <a:tcPr marL="91425" marR="91425" marT="91425" marB="91425" anchor="ctr">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solidFill>
                        <a:srgbClr val="000000"/>
                      </a:solidFill>
                      <a:prstDash val="solid"/>
                      <a:round/>
                      <a:headEnd type="none" w="sm" len="sm"/>
                      <a:tailEnd type="none" w="sm" len="sm"/>
                    </a:lnB>
                  </a:tcPr>
                </a:tc>
                <a:extLst>
                  <a:ext uri="{0D108BD9-81ED-4DB2-BD59-A6C34878D82A}">
                    <a16:rowId xmlns:a16="http://schemas.microsoft.com/office/drawing/2014/main" val="2507766942"/>
                  </a:ext>
                </a:extLst>
              </a:tr>
            </a:tbl>
          </a:graphicData>
        </a:graphic>
      </p:graphicFrame>
    </p:spTree>
    <p:extLst>
      <p:ext uri="{BB962C8B-B14F-4D97-AF65-F5344CB8AC3E}">
        <p14:creationId xmlns:p14="http://schemas.microsoft.com/office/powerpoint/2010/main" val="40981254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73"/>
        <p:cNvGrpSpPr/>
        <p:nvPr/>
      </p:nvGrpSpPr>
      <p:grpSpPr>
        <a:xfrm>
          <a:off x="0" y="0"/>
          <a:ext cx="0" cy="0"/>
          <a:chOff x="0" y="0"/>
          <a:chExt cx="0" cy="0"/>
        </a:xfrm>
      </p:grpSpPr>
      <p:graphicFrame>
        <p:nvGraphicFramePr>
          <p:cNvPr id="74" name="Google Shape;74;p5"/>
          <p:cNvGraphicFramePr/>
          <p:nvPr>
            <p:extLst>
              <p:ext uri="{D42A27DB-BD31-4B8C-83A1-F6EECF244321}">
                <p14:modId xmlns:p14="http://schemas.microsoft.com/office/powerpoint/2010/main" val="2546958795"/>
              </p:ext>
            </p:extLst>
          </p:nvPr>
        </p:nvGraphicFramePr>
        <p:xfrm>
          <a:off x="290850" y="317150"/>
          <a:ext cx="8642850" cy="3718470"/>
        </p:xfrm>
        <a:graphic>
          <a:graphicData uri="http://schemas.openxmlformats.org/drawingml/2006/table">
            <a:tbl>
              <a:tblPr>
                <a:noFill/>
                <a:tableStyleId>{46087CFC-5693-468C-86B8-8A44AA509D65}</a:tableStyleId>
              </a:tblPr>
              <a:tblGrid>
                <a:gridCol w="1477150">
                  <a:extLst>
                    <a:ext uri="{9D8B030D-6E8A-4147-A177-3AD203B41FA5}">
                      <a16:colId xmlns:a16="http://schemas.microsoft.com/office/drawing/2014/main" val="20000"/>
                    </a:ext>
                  </a:extLst>
                </a:gridCol>
                <a:gridCol w="7165700">
                  <a:extLst>
                    <a:ext uri="{9D8B030D-6E8A-4147-A177-3AD203B41FA5}">
                      <a16:colId xmlns:a16="http://schemas.microsoft.com/office/drawing/2014/main" val="20001"/>
                    </a:ext>
                  </a:extLst>
                </a:gridCol>
              </a:tblGrid>
              <a:tr h="793495">
                <a:tc>
                  <a:txBody>
                    <a:bodyPr/>
                    <a:lstStyle/>
                    <a:p>
                      <a:pPr marL="0" marR="0" lvl="0" indent="0" algn="ctr" rtl="0">
                        <a:lnSpc>
                          <a:spcPct val="100000"/>
                        </a:lnSpc>
                        <a:spcBef>
                          <a:spcPts val="0"/>
                        </a:spcBef>
                        <a:spcAft>
                          <a:spcPts val="0"/>
                        </a:spcAft>
                        <a:buClr>
                          <a:srgbClr val="000000"/>
                        </a:buClr>
                        <a:buSzPts val="1200"/>
                        <a:buFont typeface="Arial"/>
                        <a:buNone/>
                      </a:pPr>
                      <a:r>
                        <a:rPr lang="en-GB" sz="1200" b="1" u="none" strike="noStrike" cap="none" dirty="0">
                          <a:latin typeface="Source Sans Pro"/>
                          <a:ea typeface="Source Sans Pro"/>
                          <a:cs typeface="Source Sans Pro"/>
                          <a:sym typeface="Source Sans Pro"/>
                        </a:rPr>
                        <a:t>Week 4- Emotional Literacy</a:t>
                      </a:r>
                      <a:endParaRPr sz="1200" b="1" u="none" strike="noStrike" cap="none" dirty="0">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tc>
                  <a:txBody>
                    <a:bodyPr/>
                    <a:lstStyle/>
                    <a:p>
                      <a:pPr marL="457200" marR="0" lvl="0" indent="0" algn="l" rtl="0">
                        <a:lnSpc>
                          <a:spcPct val="100000"/>
                        </a:lnSpc>
                        <a:spcBef>
                          <a:spcPts val="0"/>
                        </a:spcBef>
                        <a:spcAft>
                          <a:spcPts val="0"/>
                        </a:spcAft>
                        <a:buClr>
                          <a:srgbClr val="000000"/>
                        </a:buClr>
                        <a:buSzPts val="800"/>
                        <a:buFont typeface="Arial" panose="020B0604020202020204" pitchFamily="34" charset="0"/>
                        <a:buNone/>
                      </a:pPr>
                      <a:r>
                        <a:rPr lang="en-GB" sz="800" u="sng" dirty="0">
                          <a:latin typeface="Source Sans Pro" panose="020B0503030403020204" pitchFamily="34" charset="0"/>
                          <a:ea typeface="Source Sans Pro" panose="020B0503030403020204" pitchFamily="34" charset="0"/>
                        </a:rPr>
                        <a:t>When is it okay for me to be silly?</a:t>
                      </a:r>
                    </a:p>
                    <a:p>
                      <a:pPr marL="457200" marR="0" lvl="0" indent="0" algn="l" rtl="0">
                        <a:lnSpc>
                          <a:spcPct val="100000"/>
                        </a:lnSpc>
                        <a:spcBef>
                          <a:spcPts val="0"/>
                        </a:spcBef>
                        <a:spcAft>
                          <a:spcPts val="0"/>
                        </a:spcAft>
                        <a:buClr>
                          <a:srgbClr val="000000"/>
                        </a:buClr>
                        <a:buSzPts val="800"/>
                        <a:buFont typeface="Arial" panose="020B0604020202020204" pitchFamily="34" charset="0"/>
                        <a:buNone/>
                      </a:pPr>
                      <a:endParaRPr lang="en-GB" sz="800" u="sng" dirty="0">
                        <a:latin typeface="Source Sans Pro" panose="020B0503030403020204" pitchFamily="34" charset="0"/>
                        <a:ea typeface="Source Sans Pro" panose="020B0503030403020204" pitchFamily="34" charset="0"/>
                      </a:endParaRP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u="none" dirty="0">
                          <a:latin typeface="Source Sans Pro" panose="020B0503030403020204" pitchFamily="34" charset="0"/>
                          <a:ea typeface="Source Sans Pro" panose="020B0503030403020204" pitchFamily="34" charset="0"/>
                        </a:rPr>
                        <a:t>Know that feeling silly is when the fun takes over and we struggle to be serious.</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u="none" dirty="0">
                          <a:latin typeface="Source Sans Pro" panose="020B0503030403020204" pitchFamily="34" charset="0"/>
                          <a:ea typeface="Source Sans Pro" panose="020B0503030403020204" pitchFamily="34" charset="0"/>
                        </a:rPr>
                        <a:t>Know that there is a time and a place to be silly.</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u="none" dirty="0">
                          <a:latin typeface="Source Sans Pro" panose="020B0503030403020204" pitchFamily="34" charset="0"/>
                          <a:ea typeface="Source Sans Pro" panose="020B0503030403020204" pitchFamily="34" charset="0"/>
                        </a:rPr>
                        <a:t>Know that adults can be silly too.</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endParaRPr lang="en-GB" sz="800" u="none" dirty="0">
                        <a:latin typeface="Source Sans Pro" panose="020B0503030403020204" pitchFamily="34" charset="0"/>
                        <a:ea typeface="Source Sans Pro" panose="020B0503030403020204" pitchFamily="34" charset="0"/>
                      </a:endParaRPr>
                    </a:p>
                    <a:p>
                      <a:pPr marL="457200" marR="0" lvl="0" indent="0" algn="l" rtl="0">
                        <a:lnSpc>
                          <a:spcPct val="100000"/>
                        </a:lnSpc>
                        <a:spcBef>
                          <a:spcPts val="0"/>
                        </a:spcBef>
                        <a:spcAft>
                          <a:spcPts val="0"/>
                        </a:spcAft>
                        <a:buClr>
                          <a:srgbClr val="000000"/>
                        </a:buClr>
                        <a:buSzPts val="800"/>
                        <a:buFont typeface="Arial" panose="020B0604020202020204" pitchFamily="34" charset="0"/>
                        <a:buNone/>
                      </a:pPr>
                      <a:r>
                        <a:rPr lang="en-GB" sz="800" b="1" u="none" dirty="0">
                          <a:latin typeface="Source Sans Pro" panose="020B0503030403020204" pitchFamily="34" charset="0"/>
                          <a:ea typeface="Source Sans Pro" panose="020B0503030403020204" pitchFamily="34" charset="0"/>
                        </a:rPr>
                        <a:t>Emotional Literacy- Silly (planning available)</a:t>
                      </a:r>
                    </a:p>
                  </a:txBody>
                  <a:tcPr marL="91425" marR="91425" marT="91425" marB="91425" anchor="ctr">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extLst>
                  <a:ext uri="{0D108BD9-81ED-4DB2-BD59-A6C34878D82A}">
                    <a16:rowId xmlns:a16="http://schemas.microsoft.com/office/drawing/2014/main" val="200660116"/>
                  </a:ext>
                </a:extLst>
              </a:tr>
              <a:tr h="793495">
                <a:tc>
                  <a:txBody>
                    <a:bodyPr/>
                    <a:lstStyle/>
                    <a:p>
                      <a:pPr marL="0" marR="0" lvl="0" indent="0" algn="ctr" rtl="0">
                        <a:lnSpc>
                          <a:spcPct val="100000"/>
                        </a:lnSpc>
                        <a:spcBef>
                          <a:spcPts val="0"/>
                        </a:spcBef>
                        <a:spcAft>
                          <a:spcPts val="0"/>
                        </a:spcAft>
                        <a:buClr>
                          <a:srgbClr val="000000"/>
                        </a:buClr>
                        <a:buSzPts val="1200"/>
                        <a:buFont typeface="Arial"/>
                        <a:buNone/>
                      </a:pPr>
                      <a:r>
                        <a:rPr lang="en-GB" sz="1200" b="1" u="none" strike="noStrike" cap="none" dirty="0">
                          <a:latin typeface="Source Sans Pro"/>
                          <a:ea typeface="Source Sans Pro"/>
                          <a:cs typeface="Source Sans Pro"/>
                          <a:sym typeface="Source Sans Pro"/>
                        </a:rPr>
                        <a:t>Week 5- Emotional Literacy</a:t>
                      </a:r>
                      <a:endParaRPr sz="1200" b="1" u="none" strike="noStrike" cap="none" dirty="0">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tc>
                  <a:txBody>
                    <a:bodyPr/>
                    <a:lstStyle/>
                    <a:p>
                      <a:pPr marL="457200" marR="0" lvl="0" indent="0" algn="l" rtl="0">
                        <a:lnSpc>
                          <a:spcPct val="100000"/>
                        </a:lnSpc>
                        <a:spcBef>
                          <a:spcPts val="0"/>
                        </a:spcBef>
                        <a:spcAft>
                          <a:spcPts val="0"/>
                        </a:spcAft>
                        <a:buClr>
                          <a:srgbClr val="000000"/>
                        </a:buClr>
                        <a:buSzPts val="800"/>
                        <a:buFont typeface="Arial" panose="020B0604020202020204" pitchFamily="34" charset="0"/>
                        <a:buNone/>
                      </a:pPr>
                      <a:r>
                        <a:rPr lang="en-GB" sz="800" u="sng" dirty="0">
                          <a:latin typeface="Source Sans Pro" panose="020B0503030403020204" pitchFamily="34" charset="0"/>
                          <a:ea typeface="Source Sans Pro" panose="020B0503030403020204" pitchFamily="34" charset="0"/>
                        </a:rPr>
                        <a:t>What is the difference between happy and excited?</a:t>
                      </a:r>
                    </a:p>
                    <a:p>
                      <a:pPr marL="457200" marR="0" lvl="0" indent="0" algn="l" rtl="0">
                        <a:lnSpc>
                          <a:spcPct val="100000"/>
                        </a:lnSpc>
                        <a:spcBef>
                          <a:spcPts val="0"/>
                        </a:spcBef>
                        <a:spcAft>
                          <a:spcPts val="0"/>
                        </a:spcAft>
                        <a:buClr>
                          <a:srgbClr val="000000"/>
                        </a:buClr>
                        <a:buSzPts val="800"/>
                        <a:buFont typeface="Arial" panose="020B0604020202020204" pitchFamily="34" charset="0"/>
                        <a:buNone/>
                      </a:pPr>
                      <a:endParaRPr lang="en-GB" sz="800" u="sng" dirty="0">
                        <a:latin typeface="Source Sans Pro" panose="020B0503030403020204" pitchFamily="34" charset="0"/>
                        <a:ea typeface="Source Sans Pro" panose="020B0503030403020204" pitchFamily="34" charset="0"/>
                      </a:endParaRP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u="none" dirty="0">
                          <a:latin typeface="Source Sans Pro" panose="020B0503030403020204" pitchFamily="34" charset="0"/>
                          <a:ea typeface="Source Sans Pro" panose="020B0503030403020204" pitchFamily="34" charset="0"/>
                        </a:rPr>
                        <a:t>Know that excitement is a much bigger emotion than happy.</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u="none" dirty="0">
                          <a:latin typeface="Source Sans Pro" panose="020B0503030403020204" pitchFamily="34" charset="0"/>
                          <a:ea typeface="Source Sans Pro" panose="020B0503030403020204" pitchFamily="34" charset="0"/>
                        </a:rPr>
                        <a:t>Know that being excited can make it difficult to focus on other things.</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u="none" dirty="0">
                          <a:latin typeface="Source Sans Pro" panose="020B0503030403020204" pitchFamily="34" charset="0"/>
                          <a:ea typeface="Source Sans Pro" panose="020B0503030403020204" pitchFamily="34" charset="0"/>
                        </a:rPr>
                        <a:t>Know that being excited can make us feel really positive. </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endParaRPr lang="en-GB" sz="800" u="none" dirty="0">
                        <a:latin typeface="Source Sans Pro" panose="020B0503030403020204" pitchFamily="34" charset="0"/>
                        <a:ea typeface="Source Sans Pro" panose="020B0503030403020204" pitchFamily="34" charset="0"/>
                      </a:endParaRPr>
                    </a:p>
                    <a:p>
                      <a:pPr marL="457200" marR="0" lvl="0" indent="0" algn="l" rtl="0">
                        <a:lnSpc>
                          <a:spcPct val="100000"/>
                        </a:lnSpc>
                        <a:spcBef>
                          <a:spcPts val="0"/>
                        </a:spcBef>
                        <a:spcAft>
                          <a:spcPts val="0"/>
                        </a:spcAft>
                        <a:buClr>
                          <a:srgbClr val="000000"/>
                        </a:buClr>
                        <a:buSzPts val="800"/>
                        <a:buFont typeface="Arial" panose="020B0604020202020204" pitchFamily="34" charset="0"/>
                        <a:buNone/>
                      </a:pPr>
                      <a:r>
                        <a:rPr lang="en-GB" sz="800" b="1" u="none" dirty="0">
                          <a:latin typeface="Source Sans Pro" panose="020B0503030403020204" pitchFamily="34" charset="0"/>
                          <a:ea typeface="Source Sans Pro" panose="020B0503030403020204" pitchFamily="34" charset="0"/>
                        </a:rPr>
                        <a:t>Emotional Literacy- Excited (planning available)</a:t>
                      </a:r>
                    </a:p>
                    <a:p>
                      <a:pPr marL="457200" marR="0" lvl="0" indent="0" algn="l" rtl="0">
                        <a:lnSpc>
                          <a:spcPct val="100000"/>
                        </a:lnSpc>
                        <a:spcBef>
                          <a:spcPts val="0"/>
                        </a:spcBef>
                        <a:spcAft>
                          <a:spcPts val="0"/>
                        </a:spcAft>
                        <a:buClr>
                          <a:srgbClr val="000000"/>
                        </a:buClr>
                        <a:buSzPts val="800"/>
                        <a:buFont typeface="Arial" panose="020B0604020202020204" pitchFamily="34" charset="0"/>
                        <a:buNone/>
                      </a:pPr>
                      <a:endParaRPr lang="en-GB" sz="800" b="1" u="none" dirty="0">
                        <a:latin typeface="Source Sans Pro" panose="020B0503030403020204" pitchFamily="34" charset="0"/>
                        <a:ea typeface="Source Sans Pro" panose="020B0503030403020204" pitchFamily="34" charset="0"/>
                      </a:endParaRPr>
                    </a:p>
                  </a:txBody>
                  <a:tcPr marL="91425" marR="91425" marT="91425" marB="91425" anchor="ctr">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extLst>
                  <a:ext uri="{0D108BD9-81ED-4DB2-BD59-A6C34878D82A}">
                    <a16:rowId xmlns:a16="http://schemas.microsoft.com/office/drawing/2014/main" val="894628146"/>
                  </a:ext>
                </a:extLst>
              </a:tr>
              <a:tr h="793495">
                <a:tc>
                  <a:txBody>
                    <a:bodyPr/>
                    <a:lstStyle/>
                    <a:p>
                      <a:pPr marL="0" marR="0" lvl="0" indent="0" algn="ctr" rtl="0">
                        <a:lnSpc>
                          <a:spcPct val="100000"/>
                        </a:lnSpc>
                        <a:spcBef>
                          <a:spcPts val="0"/>
                        </a:spcBef>
                        <a:spcAft>
                          <a:spcPts val="0"/>
                        </a:spcAft>
                        <a:buClr>
                          <a:srgbClr val="000000"/>
                        </a:buClr>
                        <a:buSzPts val="1200"/>
                        <a:buFont typeface="Arial"/>
                        <a:buNone/>
                      </a:pPr>
                      <a:r>
                        <a:rPr lang="en-GB" sz="1200" b="1" u="none" strike="noStrike" cap="none" dirty="0">
                          <a:latin typeface="Source Sans Pro"/>
                          <a:ea typeface="Source Sans Pro"/>
                          <a:cs typeface="Source Sans Pro"/>
                          <a:sym typeface="Source Sans Pro"/>
                        </a:rPr>
                        <a:t>Week 6- Emotional Literacy</a:t>
                      </a:r>
                      <a:endParaRPr sz="1200" b="1" u="none" strike="noStrike" cap="none" dirty="0">
                        <a:latin typeface="Source Sans Pro"/>
                        <a:ea typeface="Source Sans Pro"/>
                        <a:cs typeface="Source Sans Pro"/>
                        <a:sym typeface="Source Sans Pro"/>
                      </a:endParaRPr>
                    </a:p>
                  </a:txBody>
                  <a:tcPr marL="91425" marR="91425" marT="91425" marB="91425" anchor="ctr">
                    <a:lnL w="9525" cap="flat" cmpd="sng">
                      <a:solidFill>
                        <a:srgbClr val="000000"/>
                      </a:solidFill>
                      <a:prstDash val="solid"/>
                      <a:round/>
                      <a:headEnd type="none" w="sm" len="sm"/>
                      <a:tailEnd type="none" w="sm" len="sm"/>
                    </a:lnL>
                    <a:lnR w="9525" cap="flat" cmpd="sng" algn="ctr">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tc>
                  <a:txBody>
                    <a:bodyPr/>
                    <a:lstStyle/>
                    <a:p>
                      <a:pPr marL="457200" marR="0" lvl="0" indent="0" algn="l" rtl="0">
                        <a:lnSpc>
                          <a:spcPct val="100000"/>
                        </a:lnSpc>
                        <a:spcBef>
                          <a:spcPts val="0"/>
                        </a:spcBef>
                        <a:spcAft>
                          <a:spcPts val="0"/>
                        </a:spcAft>
                        <a:buClr>
                          <a:srgbClr val="000000"/>
                        </a:buClr>
                        <a:buSzPts val="800"/>
                        <a:buFont typeface="Arial" panose="020B0604020202020204" pitchFamily="34" charset="0"/>
                        <a:buNone/>
                      </a:pPr>
                      <a:r>
                        <a:rPr lang="en-GB" sz="800" u="sng" dirty="0">
                          <a:latin typeface="Source Sans Pro" panose="020B0503030403020204" pitchFamily="34" charset="0"/>
                          <a:ea typeface="Source Sans Pro" panose="020B0503030403020204" pitchFamily="34" charset="0"/>
                        </a:rPr>
                        <a:t>What does it mean to feel calm?</a:t>
                      </a:r>
                    </a:p>
                    <a:p>
                      <a:pPr marL="457200" marR="0" lvl="0" indent="0" algn="l" rtl="0">
                        <a:lnSpc>
                          <a:spcPct val="100000"/>
                        </a:lnSpc>
                        <a:spcBef>
                          <a:spcPts val="0"/>
                        </a:spcBef>
                        <a:spcAft>
                          <a:spcPts val="0"/>
                        </a:spcAft>
                        <a:buClr>
                          <a:srgbClr val="000000"/>
                        </a:buClr>
                        <a:buSzPts val="800"/>
                        <a:buFont typeface="Arial" panose="020B0604020202020204" pitchFamily="34" charset="0"/>
                        <a:buNone/>
                      </a:pPr>
                      <a:endParaRPr lang="en-GB" sz="800" u="sng" dirty="0">
                        <a:latin typeface="Source Sans Pro" panose="020B0503030403020204" pitchFamily="34" charset="0"/>
                        <a:ea typeface="Source Sans Pro" panose="020B0503030403020204" pitchFamily="34" charset="0"/>
                      </a:endParaRP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u="none" dirty="0">
                          <a:latin typeface="Source Sans Pro" panose="020B0503030403020204" pitchFamily="34" charset="0"/>
                          <a:ea typeface="Source Sans Pro" panose="020B0503030403020204" pitchFamily="34" charset="0"/>
                        </a:rPr>
                        <a:t>Know that feeling calm is feeling relaxed.</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u="none" dirty="0">
                          <a:latin typeface="Source Sans Pro" panose="020B0503030403020204" pitchFamily="34" charset="0"/>
                          <a:ea typeface="Source Sans Pro" panose="020B0503030403020204" pitchFamily="34" charset="0"/>
                        </a:rPr>
                        <a:t>Know that being calm means our mind is in a balanced state and we aren’t distracted by other emotions.</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r>
                        <a:rPr lang="en-GB" sz="800" u="none" dirty="0">
                          <a:latin typeface="Source Sans Pro" panose="020B0503030403020204" pitchFamily="34" charset="0"/>
                          <a:ea typeface="Source Sans Pro" panose="020B0503030403020204" pitchFamily="34" charset="0"/>
                        </a:rPr>
                        <a:t>Know that when we are calm we learn the best.</a:t>
                      </a: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endParaRPr lang="en-GB" sz="800" u="none" dirty="0">
                        <a:latin typeface="Source Sans Pro" panose="020B0503030403020204" pitchFamily="34" charset="0"/>
                        <a:ea typeface="Source Sans Pro" panose="020B0503030403020204" pitchFamily="34" charset="0"/>
                      </a:endParaRPr>
                    </a:p>
                    <a:p>
                      <a:pPr marL="457200" marR="0" lvl="0" indent="0" algn="l" rtl="0">
                        <a:lnSpc>
                          <a:spcPct val="100000"/>
                        </a:lnSpc>
                        <a:spcBef>
                          <a:spcPts val="0"/>
                        </a:spcBef>
                        <a:spcAft>
                          <a:spcPts val="0"/>
                        </a:spcAft>
                        <a:buClr>
                          <a:srgbClr val="000000"/>
                        </a:buClr>
                        <a:buSzPts val="800"/>
                        <a:buFont typeface="Arial" panose="020B0604020202020204" pitchFamily="34" charset="0"/>
                        <a:buNone/>
                      </a:pPr>
                      <a:r>
                        <a:rPr lang="en-GB" sz="800" b="1" u="none" dirty="0">
                          <a:latin typeface="Source Sans Pro" panose="020B0503030403020204" pitchFamily="34" charset="0"/>
                          <a:ea typeface="Source Sans Pro" panose="020B0503030403020204" pitchFamily="34" charset="0"/>
                        </a:rPr>
                        <a:t>Emotional Literacy- Calm (planning available)</a:t>
                      </a:r>
                    </a:p>
                    <a:p>
                      <a:pPr marL="457200" marR="0" lvl="0" indent="0" algn="l" rtl="0">
                        <a:lnSpc>
                          <a:spcPct val="100000"/>
                        </a:lnSpc>
                        <a:spcBef>
                          <a:spcPts val="0"/>
                        </a:spcBef>
                        <a:spcAft>
                          <a:spcPts val="0"/>
                        </a:spcAft>
                        <a:buClr>
                          <a:srgbClr val="000000"/>
                        </a:buClr>
                        <a:buSzPts val="800"/>
                        <a:buFont typeface="Arial" panose="020B0604020202020204" pitchFamily="34" charset="0"/>
                        <a:buNone/>
                      </a:pPr>
                      <a:endParaRPr lang="en-GB" sz="800" b="1" u="none" dirty="0">
                        <a:latin typeface="Source Sans Pro" panose="020B0503030403020204" pitchFamily="34" charset="0"/>
                        <a:ea typeface="Source Sans Pro" panose="020B0503030403020204" pitchFamily="34" charset="0"/>
                      </a:endParaRPr>
                    </a:p>
                    <a:p>
                      <a:pPr marL="628650" marR="0" lvl="0" indent="-171450" algn="l" rtl="0">
                        <a:lnSpc>
                          <a:spcPct val="100000"/>
                        </a:lnSpc>
                        <a:spcBef>
                          <a:spcPts val="0"/>
                        </a:spcBef>
                        <a:spcAft>
                          <a:spcPts val="0"/>
                        </a:spcAft>
                        <a:buClr>
                          <a:srgbClr val="000000"/>
                        </a:buClr>
                        <a:buSzPts val="800"/>
                        <a:buFont typeface="Arial" panose="020B0604020202020204" pitchFamily="34" charset="0"/>
                        <a:buChar char="•"/>
                      </a:pPr>
                      <a:endParaRPr lang="en-GB" sz="800" dirty="0">
                        <a:latin typeface="Source Sans Pro" panose="020B0503030403020204" pitchFamily="34" charset="0"/>
                        <a:ea typeface="Source Sans Pro" panose="020B0503030403020204" pitchFamily="34" charset="0"/>
                      </a:endParaRPr>
                    </a:p>
                    <a:p>
                      <a:pPr marL="457200" marR="0" lvl="0" indent="0" algn="l" defTabSz="914400" rtl="0" eaLnBrk="1" fontAlgn="auto" latinLnBrk="0" hangingPunct="1">
                        <a:lnSpc>
                          <a:spcPct val="100000"/>
                        </a:lnSpc>
                        <a:spcBef>
                          <a:spcPts val="0"/>
                        </a:spcBef>
                        <a:spcAft>
                          <a:spcPts val="0"/>
                        </a:spcAft>
                        <a:buClr>
                          <a:srgbClr val="000000"/>
                        </a:buClr>
                        <a:buSzPts val="800"/>
                        <a:buFont typeface="Arial" panose="020B0604020202020204" pitchFamily="34" charset="0"/>
                        <a:buNone/>
                        <a:tabLst/>
                        <a:defRPr/>
                      </a:pPr>
                      <a:r>
                        <a:rPr lang="en-GB" sz="800" b="1" dirty="0">
                          <a:latin typeface="Source Sans Pro" panose="020B0503030403020204" pitchFamily="34" charset="0"/>
                          <a:ea typeface="Source Sans Pro" panose="020B0503030403020204" pitchFamily="34" charset="0"/>
                        </a:rPr>
                        <a:t>COMPLETE ASSESSMENT TASK (A COMBINED TASK FOR TRANSITION AND EMOTIONAL LITERACY).</a:t>
                      </a:r>
                      <a:endParaRPr lang="en-GB" sz="800" b="1" u="none" dirty="0">
                        <a:latin typeface="Source Sans Pro" panose="020B0503030403020204" pitchFamily="34" charset="0"/>
                        <a:ea typeface="Source Sans Pro" panose="020B0503030403020204" pitchFamily="34" charset="0"/>
                      </a:endParaRPr>
                    </a:p>
                    <a:p>
                      <a:pPr marL="457200" marR="0" lvl="0" indent="0" algn="l" rtl="0">
                        <a:lnSpc>
                          <a:spcPct val="100000"/>
                        </a:lnSpc>
                        <a:spcBef>
                          <a:spcPts val="0"/>
                        </a:spcBef>
                        <a:spcAft>
                          <a:spcPts val="0"/>
                        </a:spcAft>
                        <a:buClr>
                          <a:srgbClr val="000000"/>
                        </a:buClr>
                        <a:buSzPts val="800"/>
                        <a:buFont typeface="Arial" panose="020B0604020202020204" pitchFamily="34" charset="0"/>
                        <a:buNone/>
                      </a:pPr>
                      <a:endParaRPr lang="en-GB" sz="800" b="1" u="none" dirty="0">
                        <a:latin typeface="Source Sans Pro" panose="020B0503030403020204" pitchFamily="34" charset="0"/>
                        <a:ea typeface="Source Sans Pro" panose="020B0503030403020204" pitchFamily="34" charset="0"/>
                      </a:endParaRPr>
                    </a:p>
                  </a:txBody>
                  <a:tcPr marL="91425" marR="91425" marT="91425" marB="91425" anchor="ctr">
                    <a:lnL w="9525" cap="flat" cmpd="sng" algn="ctr">
                      <a:solidFill>
                        <a:srgbClr val="000000"/>
                      </a:solidFill>
                      <a:prstDash val="solid"/>
                      <a:round/>
                      <a:headEnd type="none" w="sm" len="sm"/>
                      <a:tailEnd type="none" w="sm" len="sm"/>
                    </a:lnL>
                    <a:lnR w="9525" cap="flat" cmpd="sng">
                      <a:solidFill>
                        <a:srgbClr val="000000"/>
                      </a:solidFill>
                      <a:prstDash val="solid"/>
                      <a:round/>
                      <a:headEnd type="none" w="sm" len="sm"/>
                      <a:tailEnd type="none" w="sm" len="sm"/>
                    </a:lnR>
                    <a:lnT w="9525" cap="flat" cmpd="sng">
                      <a:solidFill>
                        <a:srgbClr val="000000"/>
                      </a:solidFill>
                      <a:prstDash val="solid"/>
                      <a:round/>
                      <a:headEnd type="none" w="sm" len="sm"/>
                      <a:tailEnd type="none" w="sm" len="sm"/>
                    </a:lnT>
                    <a:lnB w="9525" cap="flat" cmpd="sng" algn="ctr">
                      <a:solidFill>
                        <a:srgbClr val="000000"/>
                      </a:solidFill>
                      <a:prstDash val="solid"/>
                      <a:round/>
                      <a:headEnd type="none" w="sm" len="sm"/>
                      <a:tailEnd type="none" w="sm" len="sm"/>
                    </a:lnB>
                  </a:tcPr>
                </a:tc>
                <a:extLst>
                  <a:ext uri="{0D108BD9-81ED-4DB2-BD59-A6C34878D82A}">
                    <a16:rowId xmlns:a16="http://schemas.microsoft.com/office/drawing/2014/main" val="4134184010"/>
                  </a:ext>
                </a:extLst>
              </a:tr>
            </a:tbl>
          </a:graphicData>
        </a:graphic>
      </p:graphicFrame>
      <p:sp>
        <p:nvSpPr>
          <p:cNvPr id="3" name="TextBox 2">
            <a:extLst>
              <a:ext uri="{FF2B5EF4-FFF2-40B4-BE49-F238E27FC236}">
                <a16:creationId xmlns:a16="http://schemas.microsoft.com/office/drawing/2014/main" id="{23C3641B-9C7A-4EA5-A26E-7C083D9A6D27}"/>
              </a:ext>
            </a:extLst>
          </p:cNvPr>
          <p:cNvSpPr txBox="1"/>
          <p:nvPr/>
        </p:nvSpPr>
        <p:spPr>
          <a:xfrm>
            <a:off x="150883" y="4420951"/>
            <a:ext cx="8899332" cy="523220"/>
          </a:xfrm>
          <a:prstGeom prst="rect">
            <a:avLst/>
          </a:prstGeom>
          <a:noFill/>
        </p:spPr>
        <p:txBody>
          <a:bodyPr wrap="square" rtlCol="0">
            <a:spAutoFit/>
          </a:bodyPr>
          <a:lstStyle/>
          <a:p>
            <a:r>
              <a:rPr lang="en-GB" b="1" dirty="0">
                <a:latin typeface="Source Sans Pro" panose="020B0503030403020204" pitchFamily="34" charset="0"/>
                <a:ea typeface="Source Sans Pro" panose="020B0503030403020204" pitchFamily="34" charset="0"/>
              </a:rPr>
              <a:t>Please timetable an opportunity to re-create the children’s ‘Helping Hands’ to reflect any changes to safe adults in preparation for the next academic year. Please ensure the new class teacher receives these.</a:t>
            </a:r>
            <a:endParaRPr lang="en-US" b="1" dirty="0">
              <a:solidFill>
                <a:srgbClr val="FF0000"/>
              </a:solidFill>
              <a:latin typeface="Source Sans Pro" panose="020B0503030403020204" pitchFamily="34" charset="0"/>
              <a:ea typeface="Source Sans Pro" panose="020B0503030403020204" pitchFamily="34" charset="0"/>
            </a:endParaRPr>
          </a:p>
        </p:txBody>
      </p:sp>
    </p:spTree>
    <p:extLst>
      <p:ext uri="{BB962C8B-B14F-4D97-AF65-F5344CB8AC3E}">
        <p14:creationId xmlns:p14="http://schemas.microsoft.com/office/powerpoint/2010/main" val="62306065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73"/>
        <p:cNvGrpSpPr/>
        <p:nvPr/>
      </p:nvGrpSpPr>
      <p:grpSpPr>
        <a:xfrm>
          <a:off x="0" y="0"/>
          <a:ext cx="0" cy="0"/>
          <a:chOff x="0" y="0"/>
          <a:chExt cx="0" cy="0"/>
        </a:xfrm>
      </p:grpSpPr>
      <p:pic>
        <p:nvPicPr>
          <p:cNvPr id="3" name="Picture 2">
            <a:extLst>
              <a:ext uri="{FF2B5EF4-FFF2-40B4-BE49-F238E27FC236}">
                <a16:creationId xmlns:a16="http://schemas.microsoft.com/office/drawing/2014/main" id="{BDC836CD-7B80-4219-A36C-89EE38FCCBF7}"/>
              </a:ext>
            </a:extLst>
          </p:cNvPr>
          <p:cNvPicPr/>
          <p:nvPr/>
        </p:nvPicPr>
        <p:blipFill rotWithShape="1">
          <a:blip r:embed="rId3"/>
          <a:srcRect l="83161" t="63954" b="4523"/>
          <a:stretch/>
        </p:blipFill>
        <p:spPr bwMode="auto">
          <a:xfrm>
            <a:off x="261620" y="240250"/>
            <a:ext cx="1367888" cy="1412705"/>
          </a:xfrm>
          <a:prstGeom prst="rect">
            <a:avLst/>
          </a:prstGeom>
          <a:ln>
            <a:noFill/>
          </a:ln>
          <a:extLst>
            <a:ext uri="{53640926-AAD7-44D8-BBD7-CCE9431645EC}">
              <a14:shadowObscured xmlns:a14="http://schemas.microsoft.com/office/drawing/2010/main"/>
            </a:ext>
          </a:extLst>
        </p:spPr>
      </p:pic>
      <p:pic>
        <p:nvPicPr>
          <p:cNvPr id="4" name="Picture 3">
            <a:extLst>
              <a:ext uri="{FF2B5EF4-FFF2-40B4-BE49-F238E27FC236}">
                <a16:creationId xmlns:a16="http://schemas.microsoft.com/office/drawing/2014/main" id="{38AAB847-C2B3-4792-A15A-5D466206DC4D}"/>
              </a:ext>
            </a:extLst>
          </p:cNvPr>
          <p:cNvPicPr/>
          <p:nvPr/>
        </p:nvPicPr>
        <p:blipFill rotWithShape="1">
          <a:blip r:embed="rId3"/>
          <a:srcRect l="53501" t="65202" r="32948" b="3595"/>
          <a:stretch/>
        </p:blipFill>
        <p:spPr bwMode="auto">
          <a:xfrm>
            <a:off x="1797343" y="240251"/>
            <a:ext cx="1199760" cy="1412704"/>
          </a:xfrm>
          <a:prstGeom prst="rect">
            <a:avLst/>
          </a:prstGeom>
          <a:ln>
            <a:noFill/>
          </a:ln>
          <a:extLst>
            <a:ext uri="{53640926-AAD7-44D8-BBD7-CCE9431645EC}">
              <a14:shadowObscured xmlns:a14="http://schemas.microsoft.com/office/drawing/2010/main"/>
            </a:ext>
          </a:extLst>
        </p:spPr>
      </p:pic>
      <p:pic>
        <p:nvPicPr>
          <p:cNvPr id="5" name="Picture 4">
            <a:extLst>
              <a:ext uri="{FF2B5EF4-FFF2-40B4-BE49-F238E27FC236}">
                <a16:creationId xmlns:a16="http://schemas.microsoft.com/office/drawing/2014/main" id="{18D8140D-B18E-46F6-9930-25A634F9E907}"/>
              </a:ext>
            </a:extLst>
          </p:cNvPr>
          <p:cNvPicPr/>
          <p:nvPr/>
        </p:nvPicPr>
        <p:blipFill rotWithShape="1">
          <a:blip r:embed="rId3"/>
          <a:srcRect l="1139" t="63330" r="84030" b="3599"/>
          <a:stretch/>
        </p:blipFill>
        <p:spPr bwMode="auto">
          <a:xfrm>
            <a:off x="3164937" y="240250"/>
            <a:ext cx="1199759" cy="1412704"/>
          </a:xfrm>
          <a:prstGeom prst="rect">
            <a:avLst/>
          </a:prstGeom>
          <a:ln>
            <a:noFill/>
          </a:ln>
          <a:extLst>
            <a:ext uri="{53640926-AAD7-44D8-BBD7-CCE9431645EC}">
              <a14:shadowObscured xmlns:a14="http://schemas.microsoft.com/office/drawing/2010/main"/>
            </a:ext>
          </a:extLst>
        </p:spPr>
      </p:pic>
      <p:pic>
        <p:nvPicPr>
          <p:cNvPr id="6" name="Picture 5">
            <a:extLst>
              <a:ext uri="{FF2B5EF4-FFF2-40B4-BE49-F238E27FC236}">
                <a16:creationId xmlns:a16="http://schemas.microsoft.com/office/drawing/2014/main" id="{2467E984-3222-45D9-8D1D-7882F321C61F}"/>
              </a:ext>
            </a:extLst>
          </p:cNvPr>
          <p:cNvPicPr/>
          <p:nvPr/>
        </p:nvPicPr>
        <p:blipFill rotWithShape="1">
          <a:blip r:embed="rId3"/>
          <a:srcRect l="66462" r="17641" b="67555"/>
          <a:stretch/>
        </p:blipFill>
        <p:spPr bwMode="auto">
          <a:xfrm>
            <a:off x="4572000" y="240249"/>
            <a:ext cx="1199759" cy="1412703"/>
          </a:xfrm>
          <a:prstGeom prst="rect">
            <a:avLst/>
          </a:prstGeom>
          <a:ln>
            <a:noFill/>
          </a:ln>
          <a:extLst>
            <a:ext uri="{53640926-AAD7-44D8-BBD7-CCE9431645EC}">
              <a14:shadowObscured xmlns:a14="http://schemas.microsoft.com/office/drawing/2010/main"/>
            </a:ext>
          </a:extLst>
        </p:spPr>
      </p:pic>
      <p:pic>
        <p:nvPicPr>
          <p:cNvPr id="7" name="Picture 6">
            <a:extLst>
              <a:ext uri="{FF2B5EF4-FFF2-40B4-BE49-F238E27FC236}">
                <a16:creationId xmlns:a16="http://schemas.microsoft.com/office/drawing/2014/main" id="{F9A968FC-B4B2-40DE-BA2D-3DB41717C4FF}"/>
              </a:ext>
            </a:extLst>
          </p:cNvPr>
          <p:cNvPicPr/>
          <p:nvPr/>
        </p:nvPicPr>
        <p:blipFill rotWithShape="1">
          <a:blip r:embed="rId3"/>
          <a:srcRect l="84626" r="2187" b="69427"/>
          <a:stretch/>
        </p:blipFill>
        <p:spPr bwMode="auto">
          <a:xfrm>
            <a:off x="5979063" y="240249"/>
            <a:ext cx="1199758" cy="1412703"/>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46767738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58"/>
        <p:cNvGrpSpPr/>
        <p:nvPr/>
      </p:nvGrpSpPr>
      <p:grpSpPr>
        <a:xfrm>
          <a:off x="0" y="0"/>
          <a:ext cx="0" cy="0"/>
          <a:chOff x="0" y="0"/>
          <a:chExt cx="0" cy="0"/>
        </a:xfrm>
      </p:grpSpPr>
      <p:graphicFrame>
        <p:nvGraphicFramePr>
          <p:cNvPr id="59" name="Google Shape;59;p2"/>
          <p:cNvGraphicFramePr/>
          <p:nvPr>
            <p:extLst>
              <p:ext uri="{D42A27DB-BD31-4B8C-83A1-F6EECF244321}">
                <p14:modId xmlns:p14="http://schemas.microsoft.com/office/powerpoint/2010/main" val="3322332449"/>
              </p:ext>
            </p:extLst>
          </p:nvPr>
        </p:nvGraphicFramePr>
        <p:xfrm>
          <a:off x="253837" y="584086"/>
          <a:ext cx="8636325" cy="3975327"/>
        </p:xfrm>
        <a:graphic>
          <a:graphicData uri="http://schemas.openxmlformats.org/drawingml/2006/table">
            <a:tbl>
              <a:tblPr>
                <a:noFill/>
                <a:tableStyleId>{46087CFC-5693-468C-86B8-8A44AA509D65}</a:tableStyleId>
              </a:tblPr>
              <a:tblGrid>
                <a:gridCol w="8636325">
                  <a:extLst>
                    <a:ext uri="{9D8B030D-6E8A-4147-A177-3AD203B41FA5}">
                      <a16:colId xmlns:a16="http://schemas.microsoft.com/office/drawing/2014/main" val="20000"/>
                    </a:ext>
                  </a:extLst>
                </a:gridCol>
              </a:tblGrid>
              <a:tr h="845950">
                <a:tc>
                  <a:txBody>
                    <a:bodyPr/>
                    <a:lstStyle/>
                    <a:p>
                      <a:pPr marL="0" marR="0" lvl="0" indent="0" algn="ctr" rtl="0">
                        <a:lnSpc>
                          <a:spcPct val="100000"/>
                        </a:lnSpc>
                        <a:spcBef>
                          <a:spcPts val="0"/>
                        </a:spcBef>
                        <a:spcAft>
                          <a:spcPts val="0"/>
                        </a:spcAft>
                        <a:buClr>
                          <a:srgbClr val="000000"/>
                        </a:buClr>
                        <a:buSzPts val="2200"/>
                        <a:buFont typeface="Arial"/>
                        <a:buNone/>
                      </a:pPr>
                      <a:r>
                        <a:rPr lang="en-GB" sz="2200" u="none" strike="noStrike" cap="none" dirty="0">
                          <a:latin typeface="Source Sans Pro"/>
                          <a:ea typeface="Source Sans Pro"/>
                          <a:cs typeface="Source Sans Pro"/>
                          <a:sym typeface="Source Sans Pro"/>
                        </a:rPr>
                        <a:t>Useful resources for Key Stage 1 PSHE/RSE </a:t>
                      </a:r>
                      <a:endParaRPr sz="2200" u="none" strike="noStrike" cap="none" dirty="0">
                        <a:latin typeface="Source Sans Pro"/>
                        <a:ea typeface="Source Sans Pro"/>
                        <a:cs typeface="Source Sans Pro"/>
                        <a:sym typeface="Source Sans Pro"/>
                      </a:endParaRPr>
                    </a:p>
                  </a:txBody>
                  <a:tcPr marL="91425" marR="91425" marT="91425" marB="91425" anchor="ctr">
                    <a:lnL w="19050" cap="flat" cmpd="sng">
                      <a:solidFill>
                        <a:srgbClr val="000000"/>
                      </a:solidFill>
                      <a:prstDash val="solid"/>
                      <a:round/>
                      <a:headEnd type="none" w="sm" len="sm"/>
                      <a:tailEnd type="none" w="sm" len="sm"/>
                    </a:lnL>
                    <a:lnR w="19050" cap="flat" cmpd="sng">
                      <a:solidFill>
                        <a:srgbClr val="000000"/>
                      </a:solidFill>
                      <a:prstDash val="solid"/>
                      <a:round/>
                      <a:headEnd type="none" w="sm" len="sm"/>
                      <a:tailEnd type="none" w="sm" len="sm"/>
                    </a:lnR>
                    <a:lnT w="19050" cap="flat" cmpd="sng">
                      <a:solidFill>
                        <a:srgbClr val="000000"/>
                      </a:solidFill>
                      <a:prstDash val="solid"/>
                      <a:round/>
                      <a:headEnd type="none" w="sm" len="sm"/>
                      <a:tailEnd type="none" w="sm" len="sm"/>
                    </a:lnT>
                    <a:lnB w="19050" cap="flat" cmpd="sng">
                      <a:solidFill>
                        <a:srgbClr val="000000"/>
                      </a:solidFill>
                      <a:prstDash val="solid"/>
                      <a:round/>
                      <a:headEnd type="none" w="sm" len="sm"/>
                      <a:tailEnd type="none" w="sm" len="sm"/>
                    </a:lnB>
                  </a:tcPr>
                </a:tc>
                <a:extLst>
                  <a:ext uri="{0D108BD9-81ED-4DB2-BD59-A6C34878D82A}">
                    <a16:rowId xmlns:a16="http://schemas.microsoft.com/office/drawing/2014/main" val="10000"/>
                  </a:ext>
                </a:extLst>
              </a:tr>
              <a:tr h="1801750">
                <a:tc>
                  <a:txBody>
                    <a:bodyPr/>
                    <a:lstStyle/>
                    <a:p>
                      <a:pPr marL="342900" lvl="0" indent="-342900" algn="l">
                        <a:lnSpc>
                          <a:spcPct val="107916"/>
                        </a:lnSpc>
                        <a:buClr>
                          <a:srgbClr val="000000"/>
                        </a:buClr>
                        <a:buSzPts val="1700"/>
                        <a:buFont typeface="Arial" panose="020B0604020202020204" pitchFamily="34" charset="0"/>
                        <a:buChar char="•"/>
                      </a:pPr>
                      <a:r>
                        <a:rPr lang="en-GB" sz="2000" dirty="0">
                          <a:highlight>
                            <a:srgbClr val="FFFFFF"/>
                          </a:highlight>
                          <a:latin typeface="Source Sans Pro" panose="020B0503030403020204" pitchFamily="34" charset="0"/>
                          <a:ea typeface="Source Sans Pro" panose="020B0503030403020204" pitchFamily="34" charset="0"/>
                        </a:rPr>
                        <a:t>‘Inside Out’- Disney film to support teaching of emotions</a:t>
                      </a:r>
                    </a:p>
                    <a:p>
                      <a:pPr marL="342900" lvl="0" indent="-342900" algn="l">
                        <a:lnSpc>
                          <a:spcPct val="107916"/>
                        </a:lnSpc>
                        <a:buClr>
                          <a:srgbClr val="000000"/>
                        </a:buClr>
                        <a:buSzPts val="1700"/>
                        <a:buFont typeface="Arial" panose="020B0604020202020204" pitchFamily="34" charset="0"/>
                        <a:buChar char="•"/>
                      </a:pPr>
                      <a:r>
                        <a:rPr lang="en-GB" sz="2000" dirty="0">
                          <a:highlight>
                            <a:srgbClr val="FFFFFF"/>
                          </a:highlight>
                          <a:latin typeface="Source Sans Pro" panose="020B0503030403020204" pitchFamily="34" charset="0"/>
                          <a:ea typeface="Source Sans Pro" panose="020B0503030403020204" pitchFamily="34" charset="0"/>
                        </a:rPr>
                        <a:t>‘Bluey’- children’s programme which supports a wide variety of PSHE topics for younger children such as perseverance and relationships. </a:t>
                      </a:r>
                    </a:p>
                    <a:p>
                      <a:pPr marL="342900" lvl="0" indent="-342900" algn="l">
                        <a:lnSpc>
                          <a:spcPct val="107916"/>
                        </a:lnSpc>
                        <a:buClr>
                          <a:srgbClr val="000000"/>
                        </a:buClr>
                        <a:buSzPts val="1700"/>
                        <a:buFont typeface="Arial" panose="020B0604020202020204" pitchFamily="34" charset="0"/>
                        <a:buChar char="•"/>
                      </a:pPr>
                      <a:r>
                        <a:rPr lang="en-GB" sz="2000" dirty="0">
                          <a:highlight>
                            <a:srgbClr val="FFFFFF"/>
                          </a:highlight>
                          <a:latin typeface="Source Sans Pro" panose="020B0503030403020204" pitchFamily="34" charset="0"/>
                          <a:ea typeface="Source Sans Pro" panose="020B0503030403020204" pitchFamily="34" charset="0"/>
                        </a:rPr>
                        <a:t>‘Jessie and Friends’- animated online videos suitable for younger children</a:t>
                      </a:r>
                    </a:p>
                    <a:p>
                      <a:pPr marL="342900" lvl="0" indent="-342900" algn="l">
                        <a:lnSpc>
                          <a:spcPct val="107916"/>
                        </a:lnSpc>
                        <a:buClr>
                          <a:srgbClr val="000000"/>
                        </a:buClr>
                        <a:buSzPts val="1700"/>
                        <a:buFont typeface="Arial" panose="020B0604020202020204" pitchFamily="34" charset="0"/>
                        <a:buChar char="•"/>
                      </a:pPr>
                      <a:r>
                        <a:rPr lang="en-GB" sz="2000" dirty="0">
                          <a:highlight>
                            <a:srgbClr val="FFFFFF"/>
                          </a:highlight>
                          <a:latin typeface="Source Sans Pro" panose="020B0503030403020204" pitchFamily="34" charset="0"/>
                          <a:ea typeface="Source Sans Pro" panose="020B0503030403020204" pitchFamily="34" charset="0"/>
                        </a:rPr>
                        <a:t>clickview.co.uk- website with access to some free videos to support </a:t>
                      </a:r>
                    </a:p>
                    <a:p>
                      <a:pPr marL="342900" lvl="0" indent="-342900" algn="l">
                        <a:lnSpc>
                          <a:spcPct val="107916"/>
                        </a:lnSpc>
                        <a:buClr>
                          <a:srgbClr val="000000"/>
                        </a:buClr>
                        <a:buSzPts val="1700"/>
                        <a:buFont typeface="Arial" panose="020B0604020202020204" pitchFamily="34" charset="0"/>
                        <a:buChar char="•"/>
                      </a:pPr>
                      <a:r>
                        <a:rPr lang="en-GB" sz="2000" dirty="0">
                          <a:highlight>
                            <a:srgbClr val="FFFFFF"/>
                          </a:highlight>
                          <a:latin typeface="Source Sans Pro" panose="020B0503030403020204" pitchFamily="34" charset="0"/>
                          <a:ea typeface="Source Sans Pro" panose="020B0503030403020204" pitchFamily="34" charset="0"/>
                        </a:rPr>
                        <a:t>BBC Key Stage 1 Videos- website with access to free videos to support</a:t>
                      </a:r>
                    </a:p>
                    <a:p>
                      <a:pPr marL="342900" lvl="0" indent="-342900" algn="l">
                        <a:lnSpc>
                          <a:spcPct val="107916"/>
                        </a:lnSpc>
                        <a:buClr>
                          <a:srgbClr val="000000"/>
                        </a:buClr>
                        <a:buSzPts val="1700"/>
                        <a:buFont typeface="Arial" panose="020B0604020202020204" pitchFamily="34" charset="0"/>
                        <a:buChar char="•"/>
                      </a:pPr>
                      <a:r>
                        <a:rPr lang="en-GB" sz="2000" dirty="0">
                          <a:highlight>
                            <a:srgbClr val="FFFFFF"/>
                          </a:highlight>
                          <a:latin typeface="Source Sans Pro" panose="020B0503030403020204" pitchFamily="34" charset="0"/>
                          <a:ea typeface="Source Sans Pro" panose="020B0503030403020204" pitchFamily="34" charset="0"/>
                        </a:rPr>
                        <a:t>booksfortopics.co.uk- website that lists books appropriate for a variety of PSHE topics (and other subjects too!)</a:t>
                      </a:r>
                    </a:p>
                    <a:p>
                      <a:pPr marL="342900" lvl="0" indent="-342900" algn="l">
                        <a:lnSpc>
                          <a:spcPct val="107916"/>
                        </a:lnSpc>
                        <a:buClr>
                          <a:srgbClr val="000000"/>
                        </a:buClr>
                        <a:buSzPts val="1700"/>
                        <a:buFont typeface="Arial" panose="020B0604020202020204" pitchFamily="34" charset="0"/>
                        <a:buChar char="•"/>
                      </a:pPr>
                      <a:endParaRPr lang="en-US" sz="2000" dirty="0">
                        <a:highlight>
                          <a:srgbClr val="FFFFFF"/>
                        </a:highlight>
                        <a:latin typeface="Source Sans Pro" panose="020B0503030403020204" pitchFamily="34" charset="0"/>
                        <a:ea typeface="Source Sans Pro" panose="020B0503030403020204" pitchFamily="34" charset="0"/>
                      </a:endParaRPr>
                    </a:p>
                  </a:txBody>
                  <a:tcPr marL="91425" marR="91425" marT="91425" marB="91425" anchor="ctr">
                    <a:lnL w="19050" cap="flat" cmpd="sng">
                      <a:solidFill>
                        <a:srgbClr val="000000"/>
                      </a:solidFill>
                      <a:prstDash val="solid"/>
                      <a:round/>
                      <a:headEnd type="none" w="sm" len="sm"/>
                      <a:tailEnd type="none" w="sm" len="sm"/>
                    </a:lnL>
                    <a:lnR w="19050" cap="flat" cmpd="sng">
                      <a:solidFill>
                        <a:srgbClr val="000000"/>
                      </a:solidFill>
                      <a:prstDash val="solid"/>
                      <a:round/>
                      <a:headEnd type="none" w="sm" len="sm"/>
                      <a:tailEnd type="none" w="sm" len="sm"/>
                    </a:lnR>
                    <a:lnT w="19050" cap="flat" cmpd="sng">
                      <a:solidFill>
                        <a:srgbClr val="000000"/>
                      </a:solidFill>
                      <a:prstDash val="solid"/>
                      <a:round/>
                      <a:headEnd type="none" w="sm" len="sm"/>
                      <a:tailEnd type="none" w="sm" len="sm"/>
                    </a:lnT>
                    <a:lnB w="19050" cap="flat" cmpd="sng">
                      <a:solidFill>
                        <a:srgbClr val="000000"/>
                      </a:solidFill>
                      <a:prstDash val="solid"/>
                      <a:round/>
                      <a:headEnd type="none" w="sm" len="sm"/>
                      <a:tailEnd type="none" w="sm" len="sm"/>
                    </a:lnB>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4008538117"/>
      </p:ext>
    </p:extLst>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678</TotalTime>
  <Words>4885</Words>
  <Application>Microsoft Office PowerPoint</Application>
  <PresentationFormat>On-screen Show (16:9)</PresentationFormat>
  <Paragraphs>433</Paragraphs>
  <Slides>33</Slides>
  <Notes>33</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33</vt:i4>
      </vt:variant>
    </vt:vector>
  </HeadingPairs>
  <TitlesOfParts>
    <vt:vector size="36" baseType="lpstr">
      <vt:lpstr>Source Sans Pro</vt:lpstr>
      <vt:lpstr>Arial</vt:lpstr>
      <vt:lpstr>Simple Light</vt:lpstr>
      <vt:lpstr>Year 1 PSHE &amp; RSE Curriculum  </vt:lpstr>
      <vt:lpstr>PowerPoint Presentation</vt:lpstr>
      <vt:lpstr>PowerPoint Presentation</vt:lpstr>
      <vt:lpstr>Block 1 Family and Relationships</vt:lpstr>
      <vt:lpstr>The Big Ideas of PSHE:  Family and Relationships To know the importance of strong and healthy relationships within our families and friendship groups and how we can develop and nurture those relationships. </vt:lpstr>
      <vt:lpstr>PowerPoint Presentation</vt:lpstr>
      <vt:lpstr>PowerPoint Presentation</vt:lpstr>
      <vt:lpstr>PowerPoint Presentation</vt:lpstr>
      <vt:lpstr>Block 2 Health and Wellbeing</vt:lpstr>
      <vt:lpstr>The Big Ideas of PSHE:  Health and Wellbeing To know how to look after our bodies and our minds to make sure we feel good and feel healthy. </vt:lpstr>
      <vt:lpstr>PowerPoint Presentation</vt:lpstr>
      <vt:lpstr>PowerPoint Presentation</vt:lpstr>
      <vt:lpstr>PowerPoint Presentation</vt:lpstr>
      <vt:lpstr>Block 3 Safety and the Changing Body</vt:lpstr>
      <vt:lpstr>The Big Ideas of PSHE:  Safety and the Changing Body To know how we can protect ourselves and others from harm or danger. To understand the changes we go through as we grow from children to adults. </vt:lpstr>
      <vt:lpstr>PowerPoint Presentation</vt:lpstr>
      <vt:lpstr>PowerPoint Presentation</vt:lpstr>
      <vt:lpstr>PowerPoint Presentation</vt:lpstr>
      <vt:lpstr>Block 4 Citizenship</vt:lpstr>
      <vt:lpstr>The Big Ideas of PSHE:  Citizenship To know the part we play within our community and what our rights and responsibilities are as a citizen of the United Kingdom. </vt:lpstr>
      <vt:lpstr>PowerPoint Presentation</vt:lpstr>
      <vt:lpstr>PowerPoint Presentation</vt:lpstr>
      <vt:lpstr>Block 5 Economic Wellbeing</vt:lpstr>
      <vt:lpstr>The Big Ideas of PSHE:  Economic Wellbeing To know money and its uses within our society and our lives.</vt:lpstr>
      <vt:lpstr>PowerPoint Presentation</vt:lpstr>
      <vt:lpstr>PowerPoint Presentation</vt:lpstr>
      <vt:lpstr>Block 6 Transition &amp; Emotional Literacy</vt:lpstr>
      <vt:lpstr>The Big Ideas of PSHE:  Transition To know how to deal with big changes in our lives, particularly moving from one year group to the next. </vt:lpstr>
      <vt:lpstr>The Big Ideas of PSHE:  Emotional Literacy To know how to recognise, understand, handle and appropriately express our emotions. </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1 History Curriculum</dc:title>
  <dc:creator>H.Stafford</dc:creator>
  <cp:lastModifiedBy>G.Scane@ourschool.net</cp:lastModifiedBy>
  <cp:revision>86</cp:revision>
  <dcterms:modified xsi:type="dcterms:W3CDTF">2024-08-19T13:31:12Z</dcterms:modified>
</cp:coreProperties>
</file>