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theme/themeOverride1.xml" ContentType="application/vnd.openxmlformats-officedocument.themeOverride+xml"/>
  <Override PartName="/ppt/notesSlides/notesSlide2.xml" ContentType="application/vnd.openxmlformats-officedocument.presentationml.notesSlide+xml"/>
  <Override PartName="/ppt/theme/themeOverride2.xml" ContentType="application/vnd.openxmlformats-officedocument.themeOverride+xml"/>
  <Override PartName="/ppt/notesSlides/notesSlide3.xml" ContentType="application/vnd.openxmlformats-officedocument.presentationml.notesSlide+xml"/>
  <Override PartName="/ppt/theme/themeOverride3.xml" ContentType="application/vnd.openxmlformats-officedocument.themeOverride+xml"/>
  <Override PartName="/ppt/notesSlides/notesSlide4.xml" ContentType="application/vnd.openxmlformats-officedocument.presentationml.notesSlide+xml"/>
  <Override PartName="/ppt/theme/themeOverride4.xml" ContentType="application/vnd.openxmlformats-officedocument.themeOverride+xml"/>
  <Override PartName="/ppt/notesSlides/notesSlide5.xml" ContentType="application/vnd.openxmlformats-officedocument.presentationml.notesSlide+xml"/>
  <Override PartName="/ppt/theme/themeOverride5.xml" ContentType="application/vnd.openxmlformats-officedocument.themeOverride+xml"/>
  <Override PartName="/ppt/notesSlides/notesSlide6.xml" ContentType="application/vnd.openxmlformats-officedocument.presentationml.notesSlide+xml"/>
  <Override PartName="/ppt/theme/themeOverride6.xml" ContentType="application/vnd.openxmlformats-officedocument.themeOverride+xml"/>
  <Override PartName="/ppt/notesSlides/notesSlide7.xml" ContentType="application/vnd.openxmlformats-officedocument.presentationml.notesSlide+xml"/>
  <Override PartName="/ppt/theme/themeOverride7.xml" ContentType="application/vnd.openxmlformats-officedocument.themeOverride+xml"/>
  <Override PartName="/ppt/notesSlides/notesSlide8.xml" ContentType="application/vnd.openxmlformats-officedocument.presentationml.notesSlide+xml"/>
  <Override PartName="/ppt/theme/themeOverride8.xml" ContentType="application/vnd.openxmlformats-officedocument.themeOverride+xml"/>
  <Override PartName="/ppt/notesSlides/notesSlide9.xml" ContentType="application/vnd.openxmlformats-officedocument.presentationml.notesSlide+xml"/>
  <Override PartName="/ppt/theme/themeOverride9.xml" ContentType="application/vnd.openxmlformats-officedocument.themeOverride+xml"/>
  <Override PartName="/ppt/notesSlides/notesSlide10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02" r:id="rId1"/>
  </p:sldMasterIdLst>
  <p:notesMasterIdLst>
    <p:notesMasterId r:id="rId12"/>
  </p:notesMasterIdLst>
  <p:handoutMasterIdLst>
    <p:handoutMasterId r:id="rId13"/>
  </p:handoutMasterIdLst>
  <p:sldIdLst>
    <p:sldId id="256" r:id="rId2"/>
    <p:sldId id="257" r:id="rId3"/>
    <p:sldId id="258" r:id="rId4"/>
    <p:sldId id="259" r:id="rId5"/>
    <p:sldId id="260" r:id="rId6"/>
    <p:sldId id="269" r:id="rId7"/>
    <p:sldId id="261" r:id="rId8"/>
    <p:sldId id="262" r:id="rId9"/>
    <p:sldId id="263" r:id="rId10"/>
    <p:sldId id="265" r:id="rId11"/>
  </p:sldIdLst>
  <p:sldSz cx="9144000" cy="6858000" type="screen4x3"/>
  <p:notesSz cx="9994900" cy="686435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4D2ACF09-CF48-4EFA-97FA-01AEEEA4CBA6}">
          <p14:sldIdLst>
            <p14:sldId id="256"/>
            <p14:sldId id="257"/>
            <p14:sldId id="258"/>
            <p14:sldId id="259"/>
            <p14:sldId id="260"/>
            <p14:sldId id="269"/>
            <p14:sldId id="261"/>
            <p14:sldId id="262"/>
            <p14:sldId id="263"/>
            <p14:sldId id="265"/>
          </p14:sldIdLst>
        </p14:section>
        <p14:section name="Untitled Section" id="{D26B4346-7B44-4A1B-B05C-10560DBAAB17}">
          <p14:sldIdLst/>
        </p14:section>
      </p14:sectionLst>
    </p:ex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 xmlns="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4827" autoAdjust="0"/>
    <p:restoredTop sz="74423" autoAdjust="0"/>
  </p:normalViewPr>
  <p:slideViewPr>
    <p:cSldViewPr>
      <p:cViewPr>
        <p:scale>
          <a:sx n="59" d="100"/>
          <a:sy n="59" d="100"/>
        </p:scale>
        <p:origin x="-1716" y="-7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>
      <p:cViewPr varScale="1">
        <p:scale>
          <a:sx n="75" d="100"/>
          <a:sy n="75" d="100"/>
        </p:scale>
        <p:origin x="-666" y="-84"/>
      </p:cViewPr>
      <p:guideLst>
        <p:guide orient="horz" pos="2162"/>
        <p:guide pos="3148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handoutMaster" Target="handoutMasters/handout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4331123" cy="343218"/>
          </a:xfrm>
          <a:prstGeom prst="rect">
            <a:avLst/>
          </a:prstGeom>
        </p:spPr>
        <p:txBody>
          <a:bodyPr vert="horz" lIns="96332" tIns="48166" rIns="96332" bIns="48166" rtlCol="0"/>
          <a:lstStyle>
            <a:lvl1pPr algn="l">
              <a:defRPr sz="13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5661464" y="0"/>
            <a:ext cx="4331123" cy="343218"/>
          </a:xfrm>
          <a:prstGeom prst="rect">
            <a:avLst/>
          </a:prstGeom>
        </p:spPr>
        <p:txBody>
          <a:bodyPr vert="horz" lIns="96332" tIns="48166" rIns="96332" bIns="48166" rtlCol="0"/>
          <a:lstStyle>
            <a:lvl1pPr algn="r">
              <a:defRPr sz="1300"/>
            </a:lvl1pPr>
          </a:lstStyle>
          <a:p>
            <a:fld id="{72BCEE1C-EB6C-46D4-911F-1F7443431B42}" type="datetimeFigureOut">
              <a:rPr lang="en-GB" smtClean="0"/>
              <a:t>10/04/2016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6519941"/>
            <a:ext cx="4331123" cy="343218"/>
          </a:xfrm>
          <a:prstGeom prst="rect">
            <a:avLst/>
          </a:prstGeom>
        </p:spPr>
        <p:txBody>
          <a:bodyPr vert="horz" lIns="96332" tIns="48166" rIns="96332" bIns="48166" rtlCol="0" anchor="b"/>
          <a:lstStyle>
            <a:lvl1pPr algn="l">
              <a:defRPr sz="13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5661464" y="6519941"/>
            <a:ext cx="4331123" cy="343218"/>
          </a:xfrm>
          <a:prstGeom prst="rect">
            <a:avLst/>
          </a:prstGeom>
        </p:spPr>
        <p:txBody>
          <a:bodyPr vert="horz" lIns="96332" tIns="48166" rIns="96332" bIns="48166" rtlCol="0" anchor="b"/>
          <a:lstStyle>
            <a:lvl1pPr algn="r">
              <a:defRPr sz="1300"/>
            </a:lvl1pPr>
          </a:lstStyle>
          <a:p>
            <a:fld id="{ABB137CC-7CE3-4CC0-8116-FFFB0A2BA5A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0903100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4331123" cy="343218"/>
          </a:xfrm>
          <a:prstGeom prst="rect">
            <a:avLst/>
          </a:prstGeom>
        </p:spPr>
        <p:txBody>
          <a:bodyPr vert="horz" lIns="96332" tIns="48166" rIns="96332" bIns="48166" rtlCol="0"/>
          <a:lstStyle>
            <a:lvl1pPr algn="l">
              <a:defRPr sz="13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5661464" y="0"/>
            <a:ext cx="4331123" cy="343218"/>
          </a:xfrm>
          <a:prstGeom prst="rect">
            <a:avLst/>
          </a:prstGeom>
        </p:spPr>
        <p:txBody>
          <a:bodyPr vert="horz" lIns="96332" tIns="48166" rIns="96332" bIns="48166" rtlCol="0"/>
          <a:lstStyle>
            <a:lvl1pPr algn="r">
              <a:defRPr sz="1300"/>
            </a:lvl1pPr>
          </a:lstStyle>
          <a:p>
            <a:fld id="{4BB3879B-83A8-48E6-BA34-C7532F7FFFAE}" type="datetimeFigureOut">
              <a:rPr lang="en-GB" smtClean="0"/>
              <a:t>10/04/2016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3281363" y="514350"/>
            <a:ext cx="3432175" cy="25749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6332" tIns="48166" rIns="96332" bIns="48166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999490" y="3260566"/>
            <a:ext cx="7995920" cy="3088958"/>
          </a:xfrm>
          <a:prstGeom prst="rect">
            <a:avLst/>
          </a:prstGeom>
        </p:spPr>
        <p:txBody>
          <a:bodyPr vert="horz" lIns="96332" tIns="48166" rIns="96332" bIns="48166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6519941"/>
            <a:ext cx="4331123" cy="343218"/>
          </a:xfrm>
          <a:prstGeom prst="rect">
            <a:avLst/>
          </a:prstGeom>
        </p:spPr>
        <p:txBody>
          <a:bodyPr vert="horz" lIns="96332" tIns="48166" rIns="96332" bIns="48166" rtlCol="0" anchor="b"/>
          <a:lstStyle>
            <a:lvl1pPr algn="l">
              <a:defRPr sz="13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5661464" y="6519941"/>
            <a:ext cx="4331123" cy="343218"/>
          </a:xfrm>
          <a:prstGeom prst="rect">
            <a:avLst/>
          </a:prstGeom>
        </p:spPr>
        <p:txBody>
          <a:bodyPr vert="horz" lIns="96332" tIns="48166" rIns="96332" bIns="48166" rtlCol="0" anchor="b"/>
          <a:lstStyle>
            <a:lvl1pPr algn="r">
              <a:defRPr sz="1300"/>
            </a:lvl1pPr>
          </a:lstStyle>
          <a:p>
            <a:fld id="{615FA695-4659-4648-BBA4-6173F404F5A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1030108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15FA695-4659-4648-BBA4-6173F404F5AE}" type="slidenum">
              <a:rPr lang="en-GB" smtClean="0"/>
              <a:t>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3356056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 smtClean="0"/>
              <a:t>Welcome to our Tapestry introduction evening. Thank you all for coming to find</a:t>
            </a:r>
            <a:r>
              <a:rPr lang="en-GB" baseline="0" dirty="0" smtClean="0"/>
              <a:t> out about our new way of sharing your child's Learning Journeys.</a:t>
            </a:r>
          </a:p>
          <a:p>
            <a:endParaRPr lang="en-GB" baseline="0" dirty="0" smtClean="0"/>
          </a:p>
          <a:p>
            <a:r>
              <a:rPr lang="en-GB" baseline="0" dirty="0" smtClean="0"/>
              <a:t>This is what we will be talking through with you tonight:</a:t>
            </a:r>
          </a:p>
          <a:p>
            <a:endParaRPr lang="en-GB" baseline="0" dirty="0" smtClean="0"/>
          </a:p>
          <a:p>
            <a:pPr marL="240830" indent="-240830">
              <a:buAutoNum type="arabicPeriod"/>
            </a:pPr>
            <a:r>
              <a:rPr lang="en-GB" baseline="0" dirty="0" smtClean="0"/>
              <a:t>What is Tapestry?</a:t>
            </a:r>
          </a:p>
          <a:p>
            <a:pPr marL="240830" indent="-240830">
              <a:buAutoNum type="arabicPeriod"/>
            </a:pPr>
            <a:r>
              <a:rPr lang="en-GB" baseline="0" dirty="0" smtClean="0"/>
              <a:t>How will we use it?</a:t>
            </a:r>
          </a:p>
          <a:p>
            <a:pPr marL="240830" indent="-240830">
              <a:buAutoNum type="arabicPeriod"/>
            </a:pPr>
            <a:r>
              <a:rPr lang="en-GB" baseline="0" dirty="0" smtClean="0"/>
              <a:t>The Advantages of Tapestry</a:t>
            </a:r>
          </a:p>
          <a:p>
            <a:pPr marL="240830" indent="-240830">
              <a:buAutoNum type="arabicPeriod"/>
            </a:pPr>
            <a:r>
              <a:rPr lang="en-GB" baseline="0" dirty="0" smtClean="0"/>
              <a:t>Parent/Carer Contribution</a:t>
            </a:r>
          </a:p>
          <a:p>
            <a:pPr marL="240830" indent="-240830">
              <a:buAutoNum type="arabicPeriod"/>
            </a:pPr>
            <a:r>
              <a:rPr lang="en-GB" baseline="0" dirty="0" smtClean="0"/>
              <a:t>Safe Usage</a:t>
            </a:r>
          </a:p>
          <a:p>
            <a:pPr marL="240830" indent="-240830">
              <a:buAutoNum type="arabicPeriod"/>
            </a:pPr>
            <a:r>
              <a:rPr lang="en-GB" baseline="0" dirty="0" smtClean="0"/>
              <a:t>Parent/Carer Account</a:t>
            </a:r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15FA695-4659-4648-BBA4-6173F404F5AE}" type="slidenum">
              <a:rPr lang="en-GB" smtClean="0"/>
              <a:t>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16106568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 smtClean="0"/>
              <a:t>What is Tapestry?</a:t>
            </a:r>
          </a:p>
          <a:p>
            <a:endParaRPr lang="en-GB" dirty="0" smtClean="0"/>
          </a:p>
          <a:p>
            <a:r>
              <a:rPr lang="en-GB" dirty="0" smtClean="0"/>
              <a:t>Tapestry is a piece of educational software</a:t>
            </a:r>
            <a:r>
              <a:rPr lang="en-GB" baseline="0" dirty="0" smtClean="0"/>
              <a:t> that creates an Online Learning Journey for pre school/reception age children. </a:t>
            </a:r>
            <a:r>
              <a:rPr lang="en-GB" baseline="0" dirty="0" smtClean="0"/>
              <a:t>Many local </a:t>
            </a:r>
            <a:r>
              <a:rPr lang="en-GB" baseline="0" dirty="0" smtClean="0"/>
              <a:t>schools and nursery's that already use this system and have had such positive feedback from them that we have decided to go ahead with this change.</a:t>
            </a:r>
          </a:p>
          <a:p>
            <a:endParaRPr lang="en-GB" baseline="0" dirty="0" smtClean="0"/>
          </a:p>
          <a:p>
            <a:r>
              <a:rPr lang="en-GB" dirty="0" smtClean="0"/>
              <a:t>One</a:t>
            </a:r>
            <a:r>
              <a:rPr lang="en-GB" baseline="0" dirty="0" smtClean="0"/>
              <a:t> of the main reasons to change the way that we create your child's learning journey is that it will give staff more quality time with your children. </a:t>
            </a:r>
          </a:p>
          <a:p>
            <a:endParaRPr lang="en-GB" dirty="0" smtClean="0"/>
          </a:p>
          <a:p>
            <a:r>
              <a:rPr lang="en-GB" dirty="0" smtClean="0"/>
              <a:t>Tapestry</a:t>
            </a:r>
            <a:r>
              <a:rPr lang="en-GB" baseline="0" dirty="0" smtClean="0"/>
              <a:t> will  allow us to continue to create an Individual Learning Journey for every </a:t>
            </a:r>
            <a:r>
              <a:rPr lang="en-GB" baseline="0" dirty="0" smtClean="0"/>
              <a:t>child in our Reception classes.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15FA695-4659-4648-BBA4-6173F404F5AE}" type="slidenum">
              <a:rPr lang="en-GB" smtClean="0"/>
              <a:t>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59217433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 smtClean="0"/>
              <a:t>How do we use it?</a:t>
            </a:r>
          </a:p>
          <a:p>
            <a:endParaRPr lang="en-GB" dirty="0" smtClean="0"/>
          </a:p>
          <a:p>
            <a:r>
              <a:rPr lang="en-GB" dirty="0" smtClean="0"/>
              <a:t>The</a:t>
            </a:r>
            <a:r>
              <a:rPr lang="en-GB" baseline="0" dirty="0" smtClean="0"/>
              <a:t> staff are always observing and assessing the children during the day to day sessions. We will be using I Pads as our </a:t>
            </a:r>
            <a:r>
              <a:rPr lang="en-GB" baseline="0" dirty="0" smtClean="0"/>
              <a:t>main method </a:t>
            </a:r>
            <a:r>
              <a:rPr lang="en-GB" baseline="0" dirty="0" smtClean="0"/>
              <a:t>of recording.</a:t>
            </a:r>
            <a:endParaRPr lang="en-GB" dirty="0" smtClean="0"/>
          </a:p>
          <a:p>
            <a:endParaRPr lang="en-GB" dirty="0" smtClean="0"/>
          </a:p>
          <a:p>
            <a:r>
              <a:rPr lang="en-GB" dirty="0" smtClean="0"/>
              <a:t>We will</a:t>
            </a:r>
            <a:r>
              <a:rPr lang="en-GB" baseline="0" dirty="0" smtClean="0"/>
              <a:t> be able to</a:t>
            </a:r>
            <a:r>
              <a:rPr lang="en-GB" dirty="0" smtClean="0"/>
              <a:t> add comments, notes, photographs and videos of your child and then link these to </a:t>
            </a:r>
          </a:p>
          <a:p>
            <a:r>
              <a:rPr lang="en-GB" dirty="0" smtClean="0"/>
              <a:t>the Early Years Curriculum and the Characteristics of Effective Learning. </a:t>
            </a:r>
          </a:p>
          <a:p>
            <a:endParaRPr lang="en-GB" dirty="0" smtClean="0"/>
          </a:p>
          <a:p>
            <a:r>
              <a:rPr lang="en-GB" dirty="0" smtClean="0"/>
              <a:t>By</a:t>
            </a:r>
            <a:r>
              <a:rPr lang="en-GB" baseline="0" dirty="0" smtClean="0"/>
              <a:t> doing this we can monitor your child's progress through their likes and interests, to move them forward and produce their next steps.</a:t>
            </a:r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15FA695-4659-4648-BBA4-6173F404F5AE}" type="slidenum">
              <a:rPr lang="en-GB" smtClean="0"/>
              <a:t>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53962849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 smtClean="0"/>
              <a:t>The Advantages of Tapestry</a:t>
            </a:r>
          </a:p>
          <a:p>
            <a:endParaRPr lang="en-GB" dirty="0" smtClean="0"/>
          </a:p>
          <a:p>
            <a:r>
              <a:rPr lang="en-GB" dirty="0" smtClean="0"/>
              <a:t>Tapestry tools allow us to monitor the coverage of all areas of the curriculum and highlights areas that need further development.</a:t>
            </a:r>
          </a:p>
          <a:p>
            <a:endParaRPr lang="en-GB" dirty="0" smtClean="0"/>
          </a:p>
          <a:p>
            <a:r>
              <a:rPr lang="en-GB" dirty="0" smtClean="0"/>
              <a:t>Tapestry allows us to keep video evidence of the children which is a powerful assessment tool, particularly with regards to Communication and Language, and role play.</a:t>
            </a:r>
          </a:p>
          <a:p>
            <a:endParaRPr lang="en-GB" dirty="0" smtClean="0"/>
          </a:p>
          <a:p>
            <a:r>
              <a:rPr lang="en-GB" dirty="0" smtClean="0"/>
              <a:t>Tapestry has the facility to email parents whenever a new observation is added to their child’s Learning Journey</a:t>
            </a:r>
            <a:r>
              <a:rPr lang="en-GB" baseline="0" dirty="0" smtClean="0"/>
              <a:t> enabling you</a:t>
            </a:r>
            <a:r>
              <a:rPr lang="en-GB" dirty="0" smtClean="0"/>
              <a:t> to keep up-to-date with what your child has been learning about </a:t>
            </a:r>
            <a:r>
              <a:rPr lang="en-GB" dirty="0" smtClean="0"/>
              <a:t>in</a:t>
            </a:r>
            <a:r>
              <a:rPr lang="en-GB" baseline="0" dirty="0" smtClean="0"/>
              <a:t> school</a:t>
            </a:r>
            <a:r>
              <a:rPr lang="en-GB" dirty="0" smtClean="0"/>
              <a:t>. </a:t>
            </a:r>
            <a:endParaRPr lang="en-GB" dirty="0" smtClean="0"/>
          </a:p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15FA695-4659-4648-BBA4-6173F404F5AE}" type="slidenum">
              <a:rPr lang="en-GB" smtClean="0"/>
              <a:t>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79755908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 smtClean="0"/>
              <a:t>Parents have access to their child’s Learning Journey twenty four hours a day, seven days a week and can comment on the observations added by nursery</a:t>
            </a:r>
            <a:r>
              <a:rPr lang="en-GB" baseline="0" dirty="0" smtClean="0"/>
              <a:t> </a:t>
            </a:r>
            <a:r>
              <a:rPr lang="en-GB" dirty="0" smtClean="0"/>
              <a:t>staff.</a:t>
            </a:r>
          </a:p>
          <a:p>
            <a:endParaRPr lang="en-GB" dirty="0" smtClean="0"/>
          </a:p>
          <a:p>
            <a:r>
              <a:rPr lang="en-GB" dirty="0" smtClean="0"/>
              <a:t>Parents can add their own observations to share progress and milestones achieved at home. This will help us with Working in Partnership</a:t>
            </a:r>
            <a:r>
              <a:rPr lang="en-GB" baseline="0" dirty="0" smtClean="0"/>
              <a:t> especially for busy parents that can not always drop of and pick </a:t>
            </a:r>
            <a:r>
              <a:rPr lang="en-GB" baseline="0" dirty="0" smtClean="0"/>
              <a:t>up.</a:t>
            </a:r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15FA695-4659-4648-BBA4-6173F404F5AE}" type="slidenum">
              <a:rPr lang="en-GB" smtClean="0"/>
              <a:t>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35581952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 smtClean="0"/>
              <a:t>Parent Contribution</a:t>
            </a:r>
          </a:p>
          <a:p>
            <a:endParaRPr lang="en-GB" dirty="0" smtClean="0"/>
          </a:p>
          <a:p>
            <a:r>
              <a:rPr lang="en-GB" dirty="0" smtClean="0"/>
              <a:t>We would love you to comment on your child’s Learning Journey and are confident that you will really enjoy having regular updates on your child’s experiences in nursery. </a:t>
            </a:r>
          </a:p>
          <a:p>
            <a:endParaRPr lang="en-GB" dirty="0" smtClean="0"/>
          </a:p>
          <a:p>
            <a:r>
              <a:rPr lang="en-GB" dirty="0" smtClean="0"/>
              <a:t>Please do not expect us to post</a:t>
            </a:r>
            <a:r>
              <a:rPr lang="en-GB" baseline="0" dirty="0" smtClean="0"/>
              <a:t> </a:t>
            </a:r>
            <a:r>
              <a:rPr lang="en-GB" dirty="0" smtClean="0"/>
              <a:t>observations every day, as you can imagine we have lots of children here and it would be impossible to report</a:t>
            </a:r>
            <a:r>
              <a:rPr lang="en-GB" baseline="0" dirty="0" smtClean="0"/>
              <a:t> observations on each child every day.</a:t>
            </a:r>
            <a:endParaRPr lang="en-GB" dirty="0" smtClean="0"/>
          </a:p>
          <a:p>
            <a:endParaRPr lang="en-GB" dirty="0" smtClean="0"/>
          </a:p>
          <a:p>
            <a:r>
              <a:rPr lang="en-GB" dirty="0" smtClean="0"/>
              <a:t>It would be fantastic if you could add your own observations of your child when you notice them doing wonderful things at home.</a:t>
            </a:r>
          </a:p>
          <a:p>
            <a:endParaRPr lang="en-GB" dirty="0" smtClean="0"/>
          </a:p>
          <a:p>
            <a:r>
              <a:rPr lang="en-GB" dirty="0" smtClean="0"/>
              <a:t>However, this does come with the responsibility of using the system securely. </a:t>
            </a:r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15FA695-4659-4648-BBA4-6173F404F5AE}" type="slidenum">
              <a:rPr lang="en-GB" smtClean="0"/>
              <a:t>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96031464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 smtClean="0"/>
              <a:t>Safe Usage </a:t>
            </a:r>
          </a:p>
          <a:p>
            <a:endParaRPr lang="en-GB" dirty="0" smtClean="0"/>
          </a:p>
          <a:p>
            <a:r>
              <a:rPr lang="en-GB" dirty="0" smtClean="0"/>
              <a:t>No information from Tapestry can be shared with other people or published in any way without the explicit </a:t>
            </a:r>
          </a:p>
          <a:p>
            <a:r>
              <a:rPr lang="en-GB" dirty="0" smtClean="0"/>
              <a:t>consent of the parents or carers of those children who may be included.</a:t>
            </a:r>
          </a:p>
          <a:p>
            <a:endParaRPr lang="en-GB" dirty="0" smtClean="0"/>
          </a:p>
          <a:p>
            <a:r>
              <a:rPr lang="en-GB" dirty="0" smtClean="0"/>
              <a:t>This means that photographs or videos from Tapestry cannot be posted on a social networking site or </a:t>
            </a:r>
          </a:p>
          <a:p>
            <a:r>
              <a:rPr lang="en-GB" dirty="0" smtClean="0"/>
              <a:t>displayed in any public place.</a:t>
            </a:r>
          </a:p>
          <a:p>
            <a:endParaRPr lang="en-GB" dirty="0" smtClean="0"/>
          </a:p>
          <a:p>
            <a:r>
              <a:rPr lang="en-GB" dirty="0" smtClean="0"/>
              <a:t>Anybody found to be misusing Tapestry or adding inappropriate comments will have their parent account </a:t>
            </a:r>
          </a:p>
          <a:p>
            <a:r>
              <a:rPr lang="en-GB" dirty="0" smtClean="0"/>
              <a:t>Withdrawn. There will be no second chance as we have to</a:t>
            </a:r>
            <a:r>
              <a:rPr lang="en-GB" baseline="0" dirty="0" smtClean="0"/>
              <a:t> safeguard our children and this will always be our main priority.</a:t>
            </a:r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15FA695-4659-4648-BBA4-6173F404F5AE}" type="slidenum">
              <a:rPr lang="en-GB" smtClean="0"/>
              <a:t>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25016140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 smtClean="0"/>
              <a:t>Parent</a:t>
            </a:r>
            <a:r>
              <a:rPr lang="en-GB" baseline="0" dirty="0" smtClean="0"/>
              <a:t> Account</a:t>
            </a:r>
          </a:p>
          <a:p>
            <a:endParaRPr lang="en-GB" baseline="0" dirty="0" smtClean="0"/>
          </a:p>
          <a:p>
            <a:r>
              <a:rPr lang="en-GB" dirty="0" smtClean="0"/>
              <a:t>We have set up accounts for all parents/carers that have given us up-to-date email addresses. The accounts are password protected - please change this password the first time you log in to the account.</a:t>
            </a:r>
          </a:p>
          <a:p>
            <a:endParaRPr lang="en-GB" dirty="0" smtClean="0"/>
          </a:p>
          <a:p>
            <a:r>
              <a:rPr lang="en-GB" dirty="0" smtClean="0"/>
              <a:t>We will issue your username and passwords on receipt of the completed </a:t>
            </a:r>
            <a:r>
              <a:rPr lang="en-GB" dirty="0" smtClean="0"/>
              <a:t>Tapestry </a:t>
            </a:r>
            <a:r>
              <a:rPr lang="en-GB" dirty="0" smtClean="0"/>
              <a:t>consent form. These have</a:t>
            </a:r>
            <a:r>
              <a:rPr lang="en-GB" baseline="0" dirty="0" smtClean="0"/>
              <a:t> been given to </a:t>
            </a:r>
            <a:r>
              <a:rPr lang="en-GB" dirty="0" smtClean="0"/>
              <a:t>you to </a:t>
            </a:r>
            <a:r>
              <a:rPr lang="en-GB" dirty="0" smtClean="0"/>
              <a:t>sign and return to school. </a:t>
            </a:r>
            <a:r>
              <a:rPr lang="en-GB" baseline="0" dirty="0" smtClean="0"/>
              <a:t>Once you have signed this important form you will then be issued with your </a:t>
            </a:r>
            <a:r>
              <a:rPr lang="en-GB" dirty="0" smtClean="0"/>
              <a:t> username, password and parent guide to Tapestry.</a:t>
            </a:r>
          </a:p>
          <a:p>
            <a:endParaRPr lang="en-GB" dirty="0" smtClean="0"/>
          </a:p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15FA695-4659-4648-BBA4-6173F404F5AE}" type="slidenum">
              <a:rPr lang="en-GB" smtClean="0"/>
              <a:t>9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87692898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3344863" y="549275"/>
            <a:ext cx="3433762" cy="2574925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 smtClean="0"/>
              <a:t>Any questions?</a:t>
            </a:r>
          </a:p>
          <a:p>
            <a:endParaRPr lang="en-GB" dirty="0" smtClean="0"/>
          </a:p>
          <a:p>
            <a:r>
              <a:rPr lang="en-GB" dirty="0" smtClean="0"/>
              <a:t>Has anybody got any questions that you would like to ask and</a:t>
            </a:r>
            <a:r>
              <a:rPr lang="en-GB" baseline="0" dirty="0" smtClean="0"/>
              <a:t> I will try to do my best to answer them.</a:t>
            </a:r>
          </a:p>
          <a:p>
            <a:r>
              <a:rPr lang="en-GB" baseline="0" dirty="0" smtClean="0"/>
              <a:t>If I can’t give you an answer tonight Tapestry have a great helpdesk that we have used during the set up and we can get back to you quickly with answers.</a:t>
            </a:r>
          </a:p>
          <a:p>
            <a:endParaRPr lang="en-GB" baseline="0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15FA695-4659-4648-BBA4-6173F404F5AE}" type="slidenum">
              <a:rPr lang="en-GB" smtClean="0"/>
              <a:t>10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1277717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797408-2294-4736-8F03-45D3C5FA3904}" type="datetimeFigureOut">
              <a:rPr lang="en-GB" smtClean="0"/>
              <a:t>10/04/2016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BED1BB-4717-488E-9A92-B9B59BE07A7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4267224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797408-2294-4736-8F03-45D3C5FA3904}" type="datetimeFigureOut">
              <a:rPr lang="en-GB" smtClean="0"/>
              <a:t>10/04/2016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BED1BB-4717-488E-9A92-B9B59BE07A72}" type="slidenum">
              <a:rPr lang="en-GB" smtClean="0"/>
              <a:t>‹#›</a:t>
            </a:fld>
            <a:endParaRPr lang="en-GB"/>
          </a:p>
        </p:txBody>
      </p:sp>
      <p:pic>
        <p:nvPicPr>
          <p:cNvPr id="7" name="Picture 2"/>
          <p:cNvPicPr>
            <a:picLocks noChangeAspect="1" noChangeArrowheads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40152" y="5528526"/>
            <a:ext cx="2330003" cy="45686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09454974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797408-2294-4736-8F03-45D3C5FA3904}" type="datetimeFigureOut">
              <a:rPr lang="en-GB" smtClean="0"/>
              <a:t>10/04/2016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BED1BB-4717-488E-9A92-B9B59BE07A7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7663858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797408-2294-4736-8F03-45D3C5FA3904}" type="datetimeFigureOut">
              <a:rPr lang="en-GB" smtClean="0"/>
              <a:t>10/04/2016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BED1BB-4717-488E-9A92-B9B59BE07A7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7101467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797408-2294-4736-8F03-45D3C5FA3904}" type="datetimeFigureOut">
              <a:rPr lang="en-GB" smtClean="0"/>
              <a:t>10/04/2016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BED1BB-4717-488E-9A92-B9B59BE07A7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3047279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797408-2294-4736-8F03-45D3C5FA3904}" type="datetimeFigureOut">
              <a:rPr lang="en-GB" smtClean="0"/>
              <a:t>10/04/2016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BED1BB-4717-488E-9A92-B9B59BE07A7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7122411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797408-2294-4736-8F03-45D3C5FA3904}" type="datetimeFigureOut">
              <a:rPr lang="en-GB" smtClean="0"/>
              <a:t>10/04/2016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BED1BB-4717-488E-9A92-B9B59BE07A7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293793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797408-2294-4736-8F03-45D3C5FA3904}" type="datetimeFigureOut">
              <a:rPr lang="en-GB" smtClean="0"/>
              <a:t>10/04/2016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BED1BB-4717-488E-9A92-B9B59BE07A7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6994039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797408-2294-4736-8F03-45D3C5FA3904}" type="datetimeFigureOut">
              <a:rPr lang="en-GB" smtClean="0"/>
              <a:t>10/04/2016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BED1BB-4717-488E-9A92-B9B59BE07A7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6981848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797408-2294-4736-8F03-45D3C5FA3904}" type="datetimeFigureOut">
              <a:rPr lang="en-GB" smtClean="0"/>
              <a:t>10/04/2016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BED1BB-4717-488E-9A92-B9B59BE07A7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5372301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797408-2294-4736-8F03-45D3C5FA3904}" type="datetimeFigureOut">
              <a:rPr lang="en-GB" smtClean="0"/>
              <a:t>10/04/2016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BED1BB-4717-488E-9A92-B9B59BE07A7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7024502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B797408-2294-4736-8F03-45D3C5FA3904}" type="datetimeFigureOut">
              <a:rPr lang="en-GB" smtClean="0"/>
              <a:t>10/04/2016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0BED1BB-4717-488E-9A92-B9B59BE07A7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4216226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3" r:id="rId1"/>
    <p:sldLayoutId id="2147483704" r:id="rId2"/>
    <p:sldLayoutId id="2147483705" r:id="rId3"/>
    <p:sldLayoutId id="2147483706" r:id="rId4"/>
    <p:sldLayoutId id="2147483707" r:id="rId5"/>
    <p:sldLayoutId id="2147483708" r:id="rId6"/>
    <p:sldLayoutId id="2147483709" r:id="rId7"/>
    <p:sldLayoutId id="2147483710" r:id="rId8"/>
    <p:sldLayoutId id="2147483711" r:id="rId9"/>
    <p:sldLayoutId id="2147483712" r:id="rId10"/>
    <p:sldLayoutId id="2147483713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.xml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.xml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4.xml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3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5.xml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4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6.xml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5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7.xml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6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8.xml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7.xml"/><Relationship Id="rId4" Type="http://schemas.openxmlformats.org/officeDocument/2006/relationships/image" Target="../media/image1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9.xml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8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0.xml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9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9592" y="2420888"/>
            <a:ext cx="7344820" cy="144016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Title 4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727906848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55576" y="332656"/>
            <a:ext cx="7886700" cy="1325563"/>
          </a:xfrm>
        </p:spPr>
        <p:txBody>
          <a:bodyPr>
            <a:normAutofit/>
          </a:bodyPr>
          <a:lstStyle/>
          <a:p>
            <a:pPr algn="l"/>
            <a:r>
              <a:rPr lang="en-GB" sz="4400" b="1" dirty="0" smtClean="0">
                <a:latin typeface="+mj-lt"/>
              </a:rPr>
              <a:t>Introduction to Tapestry</a:t>
            </a:r>
            <a:endParaRPr lang="en-GB" sz="4400" b="1" dirty="0">
              <a:latin typeface="+mj-lt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83568" y="1484784"/>
            <a:ext cx="7886700" cy="4908203"/>
          </a:xfrm>
        </p:spPr>
        <p:txBody>
          <a:bodyPr>
            <a:noAutofit/>
          </a:bodyPr>
          <a:lstStyle/>
          <a:p>
            <a:pPr>
              <a:lnSpc>
                <a:spcPct val="150000"/>
              </a:lnSpc>
              <a:buSzPct val="65000"/>
            </a:pPr>
            <a:r>
              <a:rPr lang="en-GB" sz="2800" dirty="0"/>
              <a:t>What is Tapestry ?</a:t>
            </a:r>
          </a:p>
          <a:p>
            <a:pPr>
              <a:lnSpc>
                <a:spcPct val="150000"/>
              </a:lnSpc>
              <a:buSzPct val="65000"/>
            </a:pPr>
            <a:r>
              <a:rPr lang="en-GB" sz="2800" dirty="0"/>
              <a:t>How will we use it?</a:t>
            </a:r>
          </a:p>
          <a:p>
            <a:pPr>
              <a:lnSpc>
                <a:spcPct val="150000"/>
              </a:lnSpc>
              <a:buSzPct val="65000"/>
            </a:pPr>
            <a:r>
              <a:rPr lang="en-GB" sz="2800" dirty="0"/>
              <a:t>The Advantages </a:t>
            </a:r>
            <a:r>
              <a:rPr lang="en-GB" sz="2800" dirty="0" smtClean="0"/>
              <a:t>of </a:t>
            </a:r>
            <a:r>
              <a:rPr lang="en-GB" sz="2800" dirty="0"/>
              <a:t>Tapestry</a:t>
            </a:r>
          </a:p>
          <a:p>
            <a:pPr>
              <a:lnSpc>
                <a:spcPct val="150000"/>
              </a:lnSpc>
              <a:buSzPct val="65000"/>
            </a:pPr>
            <a:r>
              <a:rPr lang="en-GB" sz="2800" dirty="0" smtClean="0"/>
              <a:t>Parent/Carer Contribution</a:t>
            </a:r>
            <a:endParaRPr lang="en-GB" sz="2800" dirty="0"/>
          </a:p>
          <a:p>
            <a:pPr>
              <a:lnSpc>
                <a:spcPct val="150000"/>
              </a:lnSpc>
              <a:buSzPct val="65000"/>
            </a:pPr>
            <a:r>
              <a:rPr lang="en-GB" sz="2800" dirty="0"/>
              <a:t>Safe Usage</a:t>
            </a:r>
          </a:p>
          <a:p>
            <a:pPr>
              <a:lnSpc>
                <a:spcPct val="150000"/>
              </a:lnSpc>
              <a:buSzPct val="65000"/>
            </a:pPr>
            <a:r>
              <a:rPr lang="en-GB" sz="2800" dirty="0" smtClean="0"/>
              <a:t>Parent/Carer </a:t>
            </a:r>
            <a:r>
              <a:rPr lang="en-GB" sz="2800" dirty="0"/>
              <a:t>Account</a:t>
            </a:r>
          </a:p>
        </p:txBody>
      </p:sp>
    </p:spTree>
    <p:extLst>
      <p:ext uri="{BB962C8B-B14F-4D97-AF65-F5344CB8AC3E}">
        <p14:creationId xmlns:p14="http://schemas.microsoft.com/office/powerpoint/2010/main" val="1575330868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l"/>
            <a:r>
              <a:rPr lang="en-GB" sz="4400" b="1" dirty="0" smtClean="0">
                <a:latin typeface="+mj-lt"/>
              </a:rPr>
              <a:t>What is Tapestry?</a:t>
            </a:r>
            <a:endParaRPr lang="en-GB" sz="4400" b="1" dirty="0">
              <a:latin typeface="+mj-lt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 flipV="1">
            <a:off x="8460432" y="6154763"/>
            <a:ext cx="334380" cy="45719"/>
          </a:xfrm>
        </p:spPr>
        <p:txBody>
          <a:bodyPr>
            <a:normAutofit fontScale="25000" lnSpcReduction="20000"/>
          </a:bodyPr>
          <a:lstStyle/>
          <a:p>
            <a:pPr marL="0" indent="0">
              <a:buNone/>
            </a:pPr>
            <a:endParaRPr lang="en-GB" dirty="0"/>
          </a:p>
        </p:txBody>
      </p:sp>
      <p:sp>
        <p:nvSpPr>
          <p:cNvPr id="5" name="Rectangle 4"/>
          <p:cNvSpPr/>
          <p:nvPr/>
        </p:nvSpPr>
        <p:spPr>
          <a:xfrm>
            <a:off x="683568" y="1628800"/>
            <a:ext cx="7416824" cy="261610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buSzPct val="65000"/>
            </a:pPr>
            <a:endParaRPr lang="en-GB" sz="2400" dirty="0" smtClean="0">
              <a:solidFill>
                <a:schemeClr val="tx1">
                  <a:lumMod val="50000"/>
                  <a:lumOff val="50000"/>
                </a:schemeClr>
              </a:solidFill>
              <a:latin typeface="+mj-lt"/>
            </a:endParaRPr>
          </a:p>
          <a:p>
            <a:pPr marL="342900" indent="-342900">
              <a:buSzPct val="65000"/>
              <a:buFont typeface="Arial" panose="020B0604020202020204" pitchFamily="34" charset="0"/>
              <a:buChar char="•"/>
            </a:pPr>
            <a:r>
              <a:rPr lang="en-GB" sz="2800" dirty="0"/>
              <a:t>   Tapestry is an on-line system.</a:t>
            </a:r>
          </a:p>
          <a:p>
            <a:pPr>
              <a:buSzPct val="65000"/>
            </a:pPr>
            <a:endParaRPr lang="en-GB" sz="2800" dirty="0"/>
          </a:p>
          <a:p>
            <a:pPr marL="571500" indent="-571500">
              <a:buSzPct val="65000"/>
              <a:buFont typeface="Arial" panose="020B0604020202020204" pitchFamily="34" charset="0"/>
              <a:buChar char="•"/>
            </a:pPr>
            <a:r>
              <a:rPr lang="en-GB" sz="2800" dirty="0"/>
              <a:t>It allows us to create an individual Learning Journey for every child in Nursery.</a:t>
            </a:r>
          </a:p>
          <a:p>
            <a:pPr>
              <a:buSzPct val="65000"/>
            </a:pPr>
            <a:endParaRPr lang="en-GB" sz="2800" dirty="0"/>
          </a:p>
        </p:txBody>
      </p:sp>
    </p:spTree>
    <p:extLst>
      <p:ext uri="{BB962C8B-B14F-4D97-AF65-F5344CB8AC3E}">
        <p14:creationId xmlns:p14="http://schemas.microsoft.com/office/powerpoint/2010/main" val="3495149647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l"/>
            <a:r>
              <a:rPr lang="en-GB" sz="4400" b="1" dirty="0" smtClean="0">
                <a:latin typeface="+mj-lt"/>
              </a:rPr>
              <a:t>How do we use it?</a:t>
            </a:r>
            <a:endParaRPr lang="en-GB" sz="4400" b="1" dirty="0">
              <a:latin typeface="+mj-lt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7544" y="1639341"/>
            <a:ext cx="8229600" cy="4525963"/>
          </a:xfrm>
        </p:spPr>
        <p:txBody>
          <a:bodyPr>
            <a:normAutofit/>
          </a:bodyPr>
          <a:lstStyle/>
          <a:p>
            <a:r>
              <a:rPr lang="en-GB" sz="2800" dirty="0"/>
              <a:t>In </a:t>
            </a:r>
            <a:r>
              <a:rPr lang="en-GB" sz="2800" dirty="0" smtClean="0"/>
              <a:t>school we </a:t>
            </a:r>
            <a:r>
              <a:rPr lang="en-GB" sz="2800" dirty="0"/>
              <a:t>are constantly observing and assessing </a:t>
            </a:r>
            <a:r>
              <a:rPr lang="en-GB" sz="2800" dirty="0" smtClean="0"/>
              <a:t>the children</a:t>
            </a:r>
          </a:p>
          <a:p>
            <a:endParaRPr lang="en-GB" sz="2800" dirty="0" smtClean="0"/>
          </a:p>
          <a:p>
            <a:r>
              <a:rPr lang="en-GB" sz="2800" dirty="0"/>
              <a:t>W</a:t>
            </a:r>
            <a:r>
              <a:rPr lang="en-GB" sz="2800" dirty="0" smtClean="0"/>
              <a:t>e </a:t>
            </a:r>
            <a:r>
              <a:rPr lang="en-GB" sz="2800" dirty="0"/>
              <a:t>take photographs and videos as </a:t>
            </a:r>
            <a:r>
              <a:rPr lang="en-GB" sz="2800" dirty="0" smtClean="0"/>
              <a:t>evidence </a:t>
            </a:r>
            <a:r>
              <a:rPr lang="en-GB" sz="2800" dirty="0"/>
              <a:t>of the </a:t>
            </a:r>
            <a:r>
              <a:rPr lang="en-GB" sz="2800" dirty="0" smtClean="0"/>
              <a:t>children’s </a:t>
            </a:r>
            <a:r>
              <a:rPr lang="en-GB" sz="2800" dirty="0"/>
              <a:t>experiences and </a:t>
            </a:r>
            <a:r>
              <a:rPr lang="en-GB" sz="2800" dirty="0" smtClean="0"/>
              <a:t>achievements</a:t>
            </a:r>
          </a:p>
          <a:p>
            <a:endParaRPr lang="en-GB" sz="2800" dirty="0"/>
          </a:p>
          <a:p>
            <a:r>
              <a:rPr lang="en-GB" sz="2800" dirty="0" smtClean="0"/>
              <a:t>We can assess and monitor your child's progress and highlight any areas for development</a:t>
            </a:r>
            <a:endParaRPr lang="en-GB" sz="2800" dirty="0"/>
          </a:p>
        </p:txBody>
      </p:sp>
    </p:spTree>
    <p:extLst>
      <p:ext uri="{BB962C8B-B14F-4D97-AF65-F5344CB8AC3E}">
        <p14:creationId xmlns:p14="http://schemas.microsoft.com/office/powerpoint/2010/main" val="4019294152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l"/>
            <a:r>
              <a:rPr lang="en-GB" sz="4400" b="1" dirty="0" smtClean="0">
                <a:latin typeface="+mj-lt"/>
              </a:rPr>
              <a:t>The Advantages of Tapestry</a:t>
            </a:r>
            <a:endParaRPr lang="en-GB" sz="4400" b="1" dirty="0">
              <a:latin typeface="+mj-lt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sz="2800" dirty="0"/>
              <a:t>Tapestry tools allow us to monitor the coverage of all areas of the </a:t>
            </a:r>
            <a:r>
              <a:rPr lang="en-GB" sz="2800" dirty="0" smtClean="0"/>
              <a:t>Curriculum</a:t>
            </a:r>
            <a:endParaRPr lang="en-GB" sz="2800" dirty="0"/>
          </a:p>
          <a:p>
            <a:pPr marL="0" indent="0">
              <a:buNone/>
            </a:pPr>
            <a:endParaRPr lang="en-GB" sz="2800" dirty="0"/>
          </a:p>
          <a:p>
            <a:r>
              <a:rPr lang="en-GB" sz="2800" dirty="0"/>
              <a:t>Tapestry allows us to keep video evidence of the </a:t>
            </a:r>
            <a:r>
              <a:rPr lang="en-GB" sz="2800" dirty="0" smtClean="0"/>
              <a:t>children</a:t>
            </a:r>
          </a:p>
          <a:p>
            <a:endParaRPr lang="en-GB" sz="2800" dirty="0"/>
          </a:p>
          <a:p>
            <a:r>
              <a:rPr lang="en-GB" sz="2800" dirty="0"/>
              <a:t>Tapestry has the facility to email parents whenever a new observation is </a:t>
            </a:r>
            <a:r>
              <a:rPr lang="en-GB" sz="2800" dirty="0" smtClean="0"/>
              <a:t>added </a:t>
            </a:r>
            <a:r>
              <a:rPr lang="en-GB" sz="2800" dirty="0"/>
              <a:t>to their child’s Learning </a:t>
            </a:r>
            <a:r>
              <a:rPr lang="en-GB" sz="2800" dirty="0" smtClean="0"/>
              <a:t>Journey</a:t>
            </a:r>
            <a:endParaRPr lang="en-GB" sz="2800" dirty="0"/>
          </a:p>
          <a:p>
            <a:pPr marL="0" indent="0">
              <a:buNone/>
            </a:pPr>
            <a:endParaRPr lang="en-GB" sz="2800" dirty="0"/>
          </a:p>
          <a:p>
            <a:pPr marL="0" indent="0">
              <a:buNone/>
            </a:pPr>
            <a:endParaRPr lang="en-GB" sz="2800" dirty="0"/>
          </a:p>
        </p:txBody>
      </p:sp>
    </p:spTree>
    <p:extLst>
      <p:ext uri="{BB962C8B-B14F-4D97-AF65-F5344CB8AC3E}">
        <p14:creationId xmlns:p14="http://schemas.microsoft.com/office/powerpoint/2010/main" val="4178814039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l"/>
            <a:r>
              <a:rPr lang="en-GB" sz="4400" b="1" dirty="0" smtClean="0">
                <a:latin typeface="+mj-lt"/>
              </a:rPr>
              <a:t>The Advantages of Tapestry</a:t>
            </a:r>
            <a:endParaRPr lang="en-GB" sz="4400" b="1" dirty="0">
              <a:latin typeface="+mj-lt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endParaRPr lang="en-GB" dirty="0"/>
          </a:p>
          <a:p>
            <a:r>
              <a:rPr lang="en-GB" sz="2800" dirty="0" smtClean="0"/>
              <a:t>Parents/Carers </a:t>
            </a:r>
            <a:r>
              <a:rPr lang="en-GB" sz="2800" dirty="0"/>
              <a:t>have access 24/7 to their child’s Learning </a:t>
            </a:r>
            <a:r>
              <a:rPr lang="en-GB" sz="2800" dirty="0" smtClean="0"/>
              <a:t>Journey</a:t>
            </a:r>
            <a:endParaRPr lang="en-GB" sz="2800" dirty="0"/>
          </a:p>
          <a:p>
            <a:pPr marL="0" indent="0">
              <a:buNone/>
            </a:pPr>
            <a:endParaRPr lang="en-GB" sz="2800" dirty="0"/>
          </a:p>
          <a:p>
            <a:r>
              <a:rPr lang="en-GB" sz="2800" dirty="0" smtClean="0"/>
              <a:t>Parent/Carers can </a:t>
            </a:r>
            <a:r>
              <a:rPr lang="en-GB" sz="2800" dirty="0"/>
              <a:t>add their own observations to share progress and milestones achieved at </a:t>
            </a:r>
            <a:r>
              <a:rPr lang="en-GB" sz="2800" dirty="0" smtClean="0"/>
              <a:t>home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272121292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l"/>
            <a:r>
              <a:rPr lang="en-GB" sz="4400" b="1" dirty="0" smtClean="0">
                <a:latin typeface="+mj-lt"/>
              </a:rPr>
              <a:t>Parent/Carer Contribution</a:t>
            </a:r>
            <a:endParaRPr lang="en-GB" sz="4400" b="1" dirty="0">
              <a:latin typeface="+mj-lt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532440" y="6080444"/>
            <a:ext cx="154360" cy="45719"/>
          </a:xfrm>
        </p:spPr>
        <p:txBody>
          <a:bodyPr>
            <a:normAutofit fontScale="25000" lnSpcReduction="20000"/>
          </a:bodyPr>
          <a:lstStyle/>
          <a:p>
            <a:endParaRPr lang="en-GB" dirty="0"/>
          </a:p>
        </p:txBody>
      </p:sp>
      <p:sp>
        <p:nvSpPr>
          <p:cNvPr id="5" name="Rectangle 4"/>
          <p:cNvSpPr/>
          <p:nvPr/>
        </p:nvSpPr>
        <p:spPr>
          <a:xfrm>
            <a:off x="683568" y="1628798"/>
            <a:ext cx="8064896" cy="40934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600" dirty="0"/>
              <a:t>We </a:t>
            </a:r>
            <a:r>
              <a:rPr lang="en-GB" sz="2600" dirty="0" smtClean="0"/>
              <a:t>welcome </a:t>
            </a:r>
            <a:r>
              <a:rPr lang="en-GB" sz="2600" dirty="0"/>
              <a:t>you to comment on your </a:t>
            </a:r>
            <a:r>
              <a:rPr lang="en-GB" sz="2600" dirty="0" smtClean="0"/>
              <a:t>child’s </a:t>
            </a:r>
            <a:r>
              <a:rPr lang="en-GB" sz="2600" dirty="0"/>
              <a:t>Learning </a:t>
            </a:r>
            <a:r>
              <a:rPr lang="en-GB" sz="2600" dirty="0" smtClean="0"/>
              <a:t>Journal </a:t>
            </a:r>
            <a:endParaRPr lang="en-GB" sz="2600" dirty="0"/>
          </a:p>
          <a:p>
            <a:pPr marL="342900" indent="-342900">
              <a:buFont typeface="Arial" panose="020B0604020202020204" pitchFamily="34" charset="0"/>
              <a:buChar char="•"/>
            </a:pPr>
            <a:endParaRPr lang="en-GB" sz="2600" dirty="0"/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600" dirty="0"/>
              <a:t>You could add your own </a:t>
            </a:r>
            <a:r>
              <a:rPr lang="en-GB" sz="2600" dirty="0" smtClean="0"/>
              <a:t>observations of </a:t>
            </a:r>
            <a:r>
              <a:rPr lang="en-GB" sz="2600" dirty="0"/>
              <a:t>your child when you notice them doing </a:t>
            </a:r>
            <a:r>
              <a:rPr lang="en-GB" sz="2600" dirty="0" smtClean="0"/>
              <a:t>things </a:t>
            </a:r>
            <a:r>
              <a:rPr lang="en-GB" sz="2600" dirty="0"/>
              <a:t>at </a:t>
            </a:r>
            <a:r>
              <a:rPr lang="en-GB" sz="2600" dirty="0" smtClean="0"/>
              <a:t>home</a:t>
            </a:r>
            <a:endParaRPr lang="en-GB" sz="2600" dirty="0"/>
          </a:p>
          <a:p>
            <a:endParaRPr lang="en-GB" sz="2600" dirty="0"/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600" dirty="0"/>
              <a:t>This does </a:t>
            </a:r>
            <a:r>
              <a:rPr lang="en-GB" sz="2600" dirty="0" smtClean="0"/>
              <a:t>come with the </a:t>
            </a:r>
            <a:r>
              <a:rPr lang="en-GB" sz="2600" dirty="0"/>
              <a:t>responsibility of using the system </a:t>
            </a:r>
            <a:r>
              <a:rPr lang="en-GB" sz="2600" dirty="0" smtClean="0"/>
              <a:t>securely</a:t>
            </a:r>
            <a:endParaRPr lang="en-GB" sz="2600" dirty="0"/>
          </a:p>
          <a:p>
            <a:pPr marL="342900" indent="-342900">
              <a:buFont typeface="Arial" panose="020B0604020202020204" pitchFamily="34" charset="0"/>
              <a:buChar char="•"/>
            </a:pPr>
            <a:endParaRPr lang="en-GB" sz="2600" dirty="0"/>
          </a:p>
          <a:p>
            <a:pPr marL="342900" indent="-342900">
              <a:buFont typeface="Arial" panose="020B0604020202020204" pitchFamily="34" charset="0"/>
              <a:buChar char="•"/>
            </a:pPr>
            <a:endParaRPr lang="en-GB" sz="2600" dirty="0">
              <a:solidFill>
                <a:schemeClr val="tx1">
                  <a:lumMod val="50000"/>
                  <a:lumOff val="50000"/>
                </a:schemeClr>
              </a:solidFill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1083445786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308489"/>
            <a:ext cx="7886700" cy="1325563"/>
          </a:xfrm>
        </p:spPr>
        <p:txBody>
          <a:bodyPr>
            <a:normAutofit/>
          </a:bodyPr>
          <a:lstStyle/>
          <a:p>
            <a:pPr algn="l"/>
            <a:r>
              <a:rPr lang="en-GB" sz="4400" b="1" dirty="0" smtClean="0">
                <a:latin typeface="+mj-lt"/>
              </a:rPr>
              <a:t>Safe Usage</a:t>
            </a:r>
            <a:endParaRPr lang="en-GB" sz="4400" b="1" dirty="0">
              <a:latin typeface="+mj-lt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11560" y="1556792"/>
            <a:ext cx="7886700" cy="4620171"/>
          </a:xfrm>
        </p:spPr>
        <p:txBody>
          <a:bodyPr>
            <a:normAutofit/>
          </a:bodyPr>
          <a:lstStyle/>
          <a:p>
            <a:r>
              <a:rPr lang="en-GB" sz="2600" dirty="0" smtClean="0"/>
              <a:t>No </a:t>
            </a:r>
            <a:r>
              <a:rPr lang="en-GB" sz="2600" dirty="0"/>
              <a:t>information from Tapestry can be shared with other </a:t>
            </a:r>
            <a:r>
              <a:rPr lang="en-GB" sz="2600" dirty="0" smtClean="0"/>
              <a:t>people </a:t>
            </a:r>
            <a:r>
              <a:rPr lang="en-GB" sz="2600" dirty="0"/>
              <a:t>without the explicit </a:t>
            </a:r>
            <a:r>
              <a:rPr lang="en-GB" sz="2600" dirty="0" smtClean="0"/>
              <a:t>consent </a:t>
            </a:r>
            <a:r>
              <a:rPr lang="en-GB" sz="2600" dirty="0"/>
              <a:t>of the parents or carers of those children who </a:t>
            </a:r>
            <a:r>
              <a:rPr lang="en-GB" sz="2600" dirty="0" smtClean="0"/>
              <a:t>may </a:t>
            </a:r>
            <a:r>
              <a:rPr lang="en-GB" sz="2600" dirty="0"/>
              <a:t>be included</a:t>
            </a:r>
            <a:r>
              <a:rPr lang="en-GB" sz="2600" dirty="0" smtClean="0"/>
              <a:t>.</a:t>
            </a:r>
          </a:p>
          <a:p>
            <a:pPr marL="0" indent="0">
              <a:spcBef>
                <a:spcPts val="600"/>
              </a:spcBef>
              <a:buNone/>
            </a:pPr>
            <a:endParaRPr lang="en-GB" sz="1400" dirty="0"/>
          </a:p>
          <a:p>
            <a:r>
              <a:rPr lang="en-GB" sz="2600" dirty="0" smtClean="0"/>
              <a:t>Photographs </a:t>
            </a:r>
            <a:r>
              <a:rPr lang="en-GB" sz="2600" dirty="0"/>
              <a:t>or videos from Tapestry </a:t>
            </a:r>
            <a:r>
              <a:rPr lang="en-GB" sz="2600" dirty="0" smtClean="0"/>
              <a:t>cannot </a:t>
            </a:r>
            <a:r>
              <a:rPr lang="en-GB" sz="2600" dirty="0"/>
              <a:t>be posted on a social networking site or </a:t>
            </a:r>
            <a:r>
              <a:rPr lang="en-GB" sz="2600" dirty="0" smtClean="0"/>
              <a:t>displayed </a:t>
            </a:r>
            <a:r>
              <a:rPr lang="en-GB" sz="2600" dirty="0"/>
              <a:t>in a public </a:t>
            </a:r>
            <a:r>
              <a:rPr lang="en-GB" sz="2600" dirty="0" smtClean="0"/>
              <a:t>place. </a:t>
            </a:r>
          </a:p>
          <a:p>
            <a:pPr marL="0" indent="0">
              <a:buNone/>
            </a:pPr>
            <a:endParaRPr lang="en-GB" sz="1400" dirty="0" smtClean="0"/>
          </a:p>
          <a:p>
            <a:r>
              <a:rPr lang="en-GB" sz="2600" dirty="0" smtClean="0"/>
              <a:t>Misuse of </a:t>
            </a:r>
            <a:r>
              <a:rPr lang="en-GB" sz="2600" dirty="0"/>
              <a:t>Tapestry or adding </a:t>
            </a:r>
            <a:r>
              <a:rPr lang="en-GB" sz="2600" dirty="0" smtClean="0"/>
              <a:t>inappropriate </a:t>
            </a:r>
            <a:r>
              <a:rPr lang="en-GB" sz="2600" dirty="0"/>
              <a:t>comments will </a:t>
            </a:r>
            <a:r>
              <a:rPr lang="en-GB" sz="2600" dirty="0" smtClean="0"/>
              <a:t>result in your </a:t>
            </a:r>
            <a:r>
              <a:rPr lang="en-GB" sz="2600" dirty="0"/>
              <a:t>parent </a:t>
            </a:r>
            <a:r>
              <a:rPr lang="en-GB" sz="2600" dirty="0" smtClean="0"/>
              <a:t>account being withdrawn immediately.</a:t>
            </a:r>
            <a:endParaRPr lang="en-GB" sz="2600" dirty="0"/>
          </a:p>
          <a:p>
            <a:pPr marL="0" indent="0">
              <a:buNone/>
            </a:pPr>
            <a:endParaRPr lang="en-GB" sz="2600" dirty="0"/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40152" y="5528526"/>
            <a:ext cx="2330003" cy="45686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51625712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l"/>
            <a:r>
              <a:rPr lang="en-GB" sz="4400" b="1" dirty="0" smtClean="0">
                <a:latin typeface="+mj-lt"/>
              </a:rPr>
              <a:t>Parent/Carer Account</a:t>
            </a:r>
            <a:endParaRPr lang="en-GB" sz="4400" b="1" dirty="0">
              <a:latin typeface="+mj-lt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sz="2600" dirty="0" smtClean="0"/>
              <a:t>We have set up accounts for all parents/carers who have given us up-to-date email addresses</a:t>
            </a:r>
          </a:p>
          <a:p>
            <a:endParaRPr lang="en-GB" sz="2600" dirty="0" smtClean="0"/>
          </a:p>
          <a:p>
            <a:r>
              <a:rPr lang="en-GB" sz="2600" dirty="0" smtClean="0"/>
              <a:t>The accounts are password protected – We advise this password should be changed the first time you log in to the account</a:t>
            </a:r>
          </a:p>
          <a:p>
            <a:endParaRPr lang="en-GB" sz="2600" dirty="0" smtClean="0"/>
          </a:p>
          <a:p>
            <a:r>
              <a:rPr lang="en-GB" sz="2600" dirty="0" smtClean="0"/>
              <a:t>We will issue your username and password on receipt of the completed  signed Tapestry </a:t>
            </a:r>
            <a:r>
              <a:rPr lang="en-GB" sz="2600" dirty="0" err="1" smtClean="0"/>
              <a:t>guidlines</a:t>
            </a:r>
            <a:r>
              <a:rPr lang="en-GB" sz="2600" dirty="0" smtClean="0"/>
              <a:t> form.</a:t>
            </a:r>
            <a:endParaRPr lang="en-GB" sz="2600" dirty="0"/>
          </a:p>
        </p:txBody>
      </p:sp>
    </p:spTree>
    <p:extLst>
      <p:ext uri="{BB962C8B-B14F-4D97-AF65-F5344CB8AC3E}">
        <p14:creationId xmlns:p14="http://schemas.microsoft.com/office/powerpoint/2010/main" val="3878488223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l"/>
            <a:r>
              <a:rPr lang="en-GB" sz="4400" b="1" dirty="0" smtClean="0">
                <a:latin typeface="+mj-lt"/>
              </a:rPr>
              <a:t>Any Questions</a:t>
            </a:r>
            <a:endParaRPr lang="en-GB" sz="4400" b="1" dirty="0">
              <a:latin typeface="+mj-lt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endParaRPr lang="en-GB" sz="2600" dirty="0" smtClean="0"/>
          </a:p>
          <a:p>
            <a:pPr marL="0" indent="0">
              <a:buNone/>
            </a:pPr>
            <a:r>
              <a:rPr lang="en-GB" sz="2600" dirty="0" smtClean="0"/>
              <a:t>Any </a:t>
            </a:r>
            <a:r>
              <a:rPr lang="en-GB" sz="2600" dirty="0"/>
              <a:t>questions before we log on </a:t>
            </a:r>
          </a:p>
          <a:p>
            <a:pPr marL="0" indent="0">
              <a:buNone/>
            </a:pPr>
            <a:r>
              <a:rPr lang="en-GB" sz="2600" dirty="0"/>
              <a:t>and have a look at an online </a:t>
            </a:r>
          </a:p>
          <a:p>
            <a:pPr marL="0" indent="0">
              <a:buNone/>
            </a:pPr>
            <a:r>
              <a:rPr lang="en-GB" sz="2600" dirty="0"/>
              <a:t>learning journey?</a:t>
            </a:r>
          </a:p>
          <a:p>
            <a:endParaRPr lang="en-GB" sz="2600" dirty="0"/>
          </a:p>
        </p:txBody>
      </p:sp>
    </p:spTree>
    <p:extLst>
      <p:ext uri="{BB962C8B-B14F-4D97-AF65-F5344CB8AC3E}">
        <p14:creationId xmlns:p14="http://schemas.microsoft.com/office/powerpoint/2010/main" val="1798077879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transition spd="slow">
    <p:wipe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Override1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44546A"/>
    </a:dk2>
    <a:lt2>
      <a:srgbClr val="E7E6E6"/>
    </a:lt2>
    <a:accent1>
      <a:srgbClr val="5B9BD5"/>
    </a:accent1>
    <a:accent2>
      <a:srgbClr val="ED7D31"/>
    </a:accent2>
    <a:accent3>
      <a:srgbClr val="A5A5A5"/>
    </a:accent3>
    <a:accent4>
      <a:srgbClr val="FFC000"/>
    </a:accent4>
    <a:accent5>
      <a:srgbClr val="4472C4"/>
    </a:accent5>
    <a:accent6>
      <a:srgbClr val="70AD47"/>
    </a:accent6>
    <a:hlink>
      <a:srgbClr val="0563C1"/>
    </a:hlink>
    <a:folHlink>
      <a:srgbClr val="954F72"/>
    </a:folHlink>
  </a:clrScheme>
</a:themeOverride>
</file>

<file path=ppt/theme/themeOverride2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44546A"/>
    </a:dk2>
    <a:lt2>
      <a:srgbClr val="E7E6E6"/>
    </a:lt2>
    <a:accent1>
      <a:srgbClr val="5B9BD5"/>
    </a:accent1>
    <a:accent2>
      <a:srgbClr val="ED7D31"/>
    </a:accent2>
    <a:accent3>
      <a:srgbClr val="A5A5A5"/>
    </a:accent3>
    <a:accent4>
      <a:srgbClr val="FFC000"/>
    </a:accent4>
    <a:accent5>
      <a:srgbClr val="4472C4"/>
    </a:accent5>
    <a:accent6>
      <a:srgbClr val="70AD47"/>
    </a:accent6>
    <a:hlink>
      <a:srgbClr val="0563C1"/>
    </a:hlink>
    <a:folHlink>
      <a:srgbClr val="954F72"/>
    </a:folHlink>
  </a:clrScheme>
</a:themeOverride>
</file>

<file path=ppt/theme/themeOverride3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44546A"/>
    </a:dk2>
    <a:lt2>
      <a:srgbClr val="E7E6E6"/>
    </a:lt2>
    <a:accent1>
      <a:srgbClr val="5B9BD5"/>
    </a:accent1>
    <a:accent2>
      <a:srgbClr val="ED7D31"/>
    </a:accent2>
    <a:accent3>
      <a:srgbClr val="A5A5A5"/>
    </a:accent3>
    <a:accent4>
      <a:srgbClr val="FFC000"/>
    </a:accent4>
    <a:accent5>
      <a:srgbClr val="4472C4"/>
    </a:accent5>
    <a:accent6>
      <a:srgbClr val="70AD47"/>
    </a:accent6>
    <a:hlink>
      <a:srgbClr val="0563C1"/>
    </a:hlink>
    <a:folHlink>
      <a:srgbClr val="954F72"/>
    </a:folHlink>
  </a:clrScheme>
</a:themeOverride>
</file>

<file path=ppt/theme/themeOverride4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44546A"/>
    </a:dk2>
    <a:lt2>
      <a:srgbClr val="E7E6E6"/>
    </a:lt2>
    <a:accent1>
      <a:srgbClr val="5B9BD5"/>
    </a:accent1>
    <a:accent2>
      <a:srgbClr val="ED7D31"/>
    </a:accent2>
    <a:accent3>
      <a:srgbClr val="A5A5A5"/>
    </a:accent3>
    <a:accent4>
      <a:srgbClr val="FFC000"/>
    </a:accent4>
    <a:accent5>
      <a:srgbClr val="4472C4"/>
    </a:accent5>
    <a:accent6>
      <a:srgbClr val="70AD47"/>
    </a:accent6>
    <a:hlink>
      <a:srgbClr val="0563C1"/>
    </a:hlink>
    <a:folHlink>
      <a:srgbClr val="954F72"/>
    </a:folHlink>
  </a:clrScheme>
</a:themeOverride>
</file>

<file path=ppt/theme/themeOverride5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44546A"/>
    </a:dk2>
    <a:lt2>
      <a:srgbClr val="E7E6E6"/>
    </a:lt2>
    <a:accent1>
      <a:srgbClr val="5B9BD5"/>
    </a:accent1>
    <a:accent2>
      <a:srgbClr val="ED7D31"/>
    </a:accent2>
    <a:accent3>
      <a:srgbClr val="A5A5A5"/>
    </a:accent3>
    <a:accent4>
      <a:srgbClr val="FFC000"/>
    </a:accent4>
    <a:accent5>
      <a:srgbClr val="4472C4"/>
    </a:accent5>
    <a:accent6>
      <a:srgbClr val="70AD47"/>
    </a:accent6>
    <a:hlink>
      <a:srgbClr val="0563C1"/>
    </a:hlink>
    <a:folHlink>
      <a:srgbClr val="954F72"/>
    </a:folHlink>
  </a:clrScheme>
</a:themeOverride>
</file>

<file path=ppt/theme/themeOverride6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44546A"/>
    </a:dk2>
    <a:lt2>
      <a:srgbClr val="E7E6E6"/>
    </a:lt2>
    <a:accent1>
      <a:srgbClr val="5B9BD5"/>
    </a:accent1>
    <a:accent2>
      <a:srgbClr val="ED7D31"/>
    </a:accent2>
    <a:accent3>
      <a:srgbClr val="A5A5A5"/>
    </a:accent3>
    <a:accent4>
      <a:srgbClr val="FFC000"/>
    </a:accent4>
    <a:accent5>
      <a:srgbClr val="4472C4"/>
    </a:accent5>
    <a:accent6>
      <a:srgbClr val="70AD47"/>
    </a:accent6>
    <a:hlink>
      <a:srgbClr val="0563C1"/>
    </a:hlink>
    <a:folHlink>
      <a:srgbClr val="954F72"/>
    </a:folHlink>
  </a:clrScheme>
</a:themeOverride>
</file>

<file path=ppt/theme/themeOverride7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44546A"/>
    </a:dk2>
    <a:lt2>
      <a:srgbClr val="E7E6E6"/>
    </a:lt2>
    <a:accent1>
      <a:srgbClr val="5B9BD5"/>
    </a:accent1>
    <a:accent2>
      <a:srgbClr val="ED7D31"/>
    </a:accent2>
    <a:accent3>
      <a:srgbClr val="A5A5A5"/>
    </a:accent3>
    <a:accent4>
      <a:srgbClr val="FFC000"/>
    </a:accent4>
    <a:accent5>
      <a:srgbClr val="4472C4"/>
    </a:accent5>
    <a:accent6>
      <a:srgbClr val="70AD47"/>
    </a:accent6>
    <a:hlink>
      <a:srgbClr val="0563C1"/>
    </a:hlink>
    <a:folHlink>
      <a:srgbClr val="954F72"/>
    </a:folHlink>
  </a:clrScheme>
</a:themeOverride>
</file>

<file path=ppt/theme/themeOverride8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44546A"/>
    </a:dk2>
    <a:lt2>
      <a:srgbClr val="E7E6E6"/>
    </a:lt2>
    <a:accent1>
      <a:srgbClr val="5B9BD5"/>
    </a:accent1>
    <a:accent2>
      <a:srgbClr val="ED7D31"/>
    </a:accent2>
    <a:accent3>
      <a:srgbClr val="A5A5A5"/>
    </a:accent3>
    <a:accent4>
      <a:srgbClr val="FFC000"/>
    </a:accent4>
    <a:accent5>
      <a:srgbClr val="4472C4"/>
    </a:accent5>
    <a:accent6>
      <a:srgbClr val="70AD47"/>
    </a:accent6>
    <a:hlink>
      <a:srgbClr val="0563C1"/>
    </a:hlink>
    <a:folHlink>
      <a:srgbClr val="954F72"/>
    </a:folHlink>
  </a:clrScheme>
</a:themeOverride>
</file>

<file path=ppt/theme/themeOverride9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44546A"/>
    </a:dk2>
    <a:lt2>
      <a:srgbClr val="E7E6E6"/>
    </a:lt2>
    <a:accent1>
      <a:srgbClr val="5B9BD5"/>
    </a:accent1>
    <a:accent2>
      <a:srgbClr val="ED7D31"/>
    </a:accent2>
    <a:accent3>
      <a:srgbClr val="A5A5A5"/>
    </a:accent3>
    <a:accent4>
      <a:srgbClr val="FFC000"/>
    </a:accent4>
    <a:accent5>
      <a:srgbClr val="4472C4"/>
    </a:accent5>
    <a:accent6>
      <a:srgbClr val="70AD47"/>
    </a:accent6>
    <a:hlink>
      <a:srgbClr val="0563C1"/>
    </a:hlink>
    <a:folHlink>
      <a:srgbClr val="954F72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543</TotalTime>
  <Words>1109</Words>
  <Application>Microsoft Office PowerPoint</Application>
  <PresentationFormat>On-screen Show (4:3)</PresentationFormat>
  <Paragraphs>126</Paragraphs>
  <Slides>10</Slides>
  <Notes>10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1" baseType="lpstr">
      <vt:lpstr>Office Theme</vt:lpstr>
      <vt:lpstr>PowerPoint Presentation</vt:lpstr>
      <vt:lpstr>Introduction to Tapestry</vt:lpstr>
      <vt:lpstr>What is Tapestry?</vt:lpstr>
      <vt:lpstr>How do we use it?</vt:lpstr>
      <vt:lpstr>The Advantages of Tapestry</vt:lpstr>
      <vt:lpstr>The Advantages of Tapestry</vt:lpstr>
      <vt:lpstr>Parent/Carer Contribution</vt:lpstr>
      <vt:lpstr>Safe Usage</vt:lpstr>
      <vt:lpstr>Parent/Carer Account</vt:lpstr>
      <vt:lpstr>Any Questions</vt:lpstr>
    </vt:vector>
  </TitlesOfParts>
  <Company>Hewlett-Packard Company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Dorchester Community Nursery School</dc:title>
  <dc:creator>Fiona</dc:creator>
  <cp:lastModifiedBy>LThorpe</cp:lastModifiedBy>
  <cp:revision>39</cp:revision>
  <cp:lastPrinted>2015-05-15T09:15:17Z</cp:lastPrinted>
  <dcterms:created xsi:type="dcterms:W3CDTF">2015-04-30T10:08:37Z</dcterms:created>
  <dcterms:modified xsi:type="dcterms:W3CDTF">2016-04-10T19:13:25Z</dcterms:modified>
</cp:coreProperties>
</file>