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2"/>
  </p:notesMasterIdLst>
  <p:sldIdLst>
    <p:sldId id="256" r:id="rId2"/>
    <p:sldId id="257" r:id="rId3"/>
    <p:sldId id="258" r:id="rId4"/>
    <p:sldId id="259" r:id="rId5"/>
    <p:sldId id="317" r:id="rId6"/>
    <p:sldId id="260" r:id="rId7"/>
    <p:sldId id="315"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Lst>
  <p:sldSz cx="9144000" cy="5143500" type="screen16x9"/>
  <p:notesSz cx="6858000" cy="9144000"/>
  <p:embeddedFontLst>
    <p:embeddedFont>
      <p:font typeface="Source Sans Pro" panose="020B0604020202020204" charset="0"/>
      <p:regular r:id="rId23"/>
      <p:bold r:id="rId24"/>
      <p:italic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1" roundtripDataSignature="AMtx7mgkR5pMZfNeCaBqt7sGRny3LELF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F6D0C3-80D3-4F91-9D6C-16C781797EBA}">
  <a:tblStyle styleId="{8EF6D0C3-80D3-4F91-9D6C-16C781797EBA}"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1715" autoAdjust="0"/>
  </p:normalViewPr>
  <p:slideViewPr>
    <p:cSldViewPr snapToGrid="0">
      <p:cViewPr varScale="1">
        <p:scale>
          <a:sx n="69" d="100"/>
          <a:sy n="69" d="100"/>
        </p:scale>
        <p:origin x="1416" y="6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72"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 name="Google Shape;6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 name="Google Shape;7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indent="0">
              <a:buNone/>
            </a:pPr>
            <a:r>
              <a:rPr lang="en-US" sz="1100" b="0" i="0" u="none" strike="noStrike" cap="none" dirty="0" smtClean="0">
                <a:solidFill>
                  <a:srgbClr val="000000"/>
                </a:solidFill>
                <a:effectLst/>
                <a:latin typeface="Arial"/>
                <a:ea typeface="Arial"/>
                <a:cs typeface="Arial"/>
                <a:sym typeface="Arial"/>
              </a:rPr>
              <a:t>A </a:t>
            </a:r>
            <a:r>
              <a:rPr lang="en-US" sz="1100" b="1" i="0" u="none" strike="noStrike" cap="none" dirty="0" smtClean="0">
                <a:solidFill>
                  <a:srgbClr val="000000"/>
                </a:solidFill>
                <a:effectLst/>
                <a:latin typeface="Arial"/>
                <a:ea typeface="Arial"/>
                <a:cs typeface="Arial"/>
                <a:sym typeface="Arial"/>
              </a:rPr>
              <a:t>cause </a:t>
            </a:r>
            <a:r>
              <a:rPr lang="en-US" sz="1100" b="0" i="0" u="none" strike="noStrike" cap="none" dirty="0" smtClean="0">
                <a:solidFill>
                  <a:srgbClr val="000000"/>
                </a:solidFill>
                <a:effectLst/>
                <a:latin typeface="Arial"/>
                <a:ea typeface="Arial"/>
                <a:cs typeface="Arial"/>
                <a:sym typeface="Arial"/>
              </a:rPr>
              <a:t>is something that makes something else happen - the "why" behind an event.</a:t>
            </a:r>
          </a:p>
          <a:p>
            <a:pPr marL="158750" indent="0">
              <a:buNone/>
            </a:pPr>
            <a:r>
              <a:rPr lang="en-US" sz="1100" b="0" i="0" u="none" strike="noStrike" cap="none" dirty="0" smtClean="0">
                <a:solidFill>
                  <a:srgbClr val="000000"/>
                </a:solidFill>
                <a:effectLst/>
                <a:latin typeface="Arial"/>
                <a:ea typeface="Arial"/>
                <a:cs typeface="Arial"/>
                <a:sym typeface="Arial"/>
              </a:rPr>
              <a:t> </a:t>
            </a:r>
          </a:p>
          <a:p>
            <a:pPr marL="158750" indent="0">
              <a:buNone/>
            </a:pPr>
            <a:r>
              <a:rPr lang="en-US" sz="1100" b="0" i="0" u="none" strike="noStrike" cap="none" dirty="0" smtClean="0">
                <a:solidFill>
                  <a:srgbClr val="000000"/>
                </a:solidFill>
                <a:effectLst/>
                <a:latin typeface="Arial"/>
                <a:ea typeface="Arial"/>
                <a:cs typeface="Arial"/>
                <a:sym typeface="Arial"/>
              </a:rPr>
              <a:t>A </a:t>
            </a:r>
            <a:r>
              <a:rPr lang="en-US" sz="1100" b="1" i="0" u="none" strike="noStrike" cap="none" dirty="0" smtClean="0">
                <a:solidFill>
                  <a:srgbClr val="000000"/>
                </a:solidFill>
                <a:effectLst/>
                <a:latin typeface="Arial"/>
                <a:ea typeface="Arial"/>
                <a:cs typeface="Arial"/>
                <a:sym typeface="Arial"/>
              </a:rPr>
              <a:t>consequence</a:t>
            </a:r>
            <a:r>
              <a:rPr lang="en-US" sz="1100" b="0" i="0" u="none" strike="noStrike" cap="none" dirty="0" smtClean="0">
                <a:solidFill>
                  <a:srgbClr val="000000"/>
                </a:solidFill>
                <a:effectLst/>
                <a:latin typeface="Arial"/>
                <a:ea typeface="Arial"/>
                <a:cs typeface="Arial"/>
                <a:sym typeface="Arial"/>
              </a:rPr>
              <a:t> is what happens as a result of a cause - the "what happens next" part of the story.</a:t>
            </a:r>
          </a:p>
          <a:p>
            <a:pPr marL="158750" indent="0">
              <a:buNone/>
            </a:pPr>
            <a:r>
              <a:rPr lang="en-US" sz="1100" b="1" i="0" u="none" strike="noStrike" cap="none" dirty="0" smtClean="0">
                <a:solidFill>
                  <a:srgbClr val="000000"/>
                </a:solidFill>
                <a:effectLst/>
                <a:latin typeface="Arial"/>
                <a:ea typeface="Arial"/>
                <a:cs typeface="Arial"/>
                <a:sym typeface="Arial"/>
              </a:rPr>
              <a:t> </a:t>
            </a:r>
            <a:endParaRPr lang="en-US" sz="1100" b="0" i="0" u="none" strike="noStrike" cap="none" dirty="0" smtClean="0">
              <a:solidFill>
                <a:srgbClr val="000000"/>
              </a:solidFill>
              <a:effectLst/>
              <a:latin typeface="Arial"/>
              <a:ea typeface="Arial"/>
              <a:cs typeface="Arial"/>
              <a:sym typeface="Arial"/>
            </a:endParaRPr>
          </a:p>
          <a:p>
            <a:pPr marL="158750" indent="0">
              <a:buNone/>
            </a:pPr>
            <a:r>
              <a:rPr lang="en-US" sz="1100" b="1" i="0" u="none" strike="noStrike" cap="none" dirty="0" smtClean="0">
                <a:solidFill>
                  <a:srgbClr val="000000"/>
                </a:solidFill>
                <a:effectLst/>
                <a:latin typeface="Arial"/>
                <a:ea typeface="Arial"/>
                <a:cs typeface="Arial"/>
                <a:sym typeface="Arial"/>
              </a:rPr>
              <a:t>LINK &gt; A cause happens first, and then a consequence follows.</a:t>
            </a:r>
            <a:endParaRPr lang="en-US" sz="1100" b="0" i="0" u="none" strike="noStrike" cap="none" dirty="0" smtClean="0">
              <a:solidFill>
                <a:srgbClr val="000000"/>
              </a:solidFill>
              <a:effectLst/>
              <a:latin typeface="Arial"/>
              <a:ea typeface="Arial"/>
              <a:cs typeface="Arial"/>
              <a:sym typeface="Arial"/>
            </a:endParaRPr>
          </a:p>
          <a:p>
            <a:pPr marL="158750" indent="0">
              <a:buNone/>
            </a:pPr>
            <a:r>
              <a:rPr lang="en-US" sz="1100" b="1" i="0" u="none" strike="noStrike" cap="none" dirty="0" smtClean="0">
                <a:solidFill>
                  <a:srgbClr val="000000"/>
                </a:solidFill>
                <a:effectLst/>
                <a:latin typeface="Arial"/>
                <a:ea typeface="Arial"/>
                <a:cs typeface="Arial"/>
                <a:sym typeface="Arial"/>
              </a:rPr>
              <a:t> </a:t>
            </a:r>
            <a:endParaRPr lang="en-US" sz="1100" b="0" i="0" u="none" strike="noStrike" cap="none" dirty="0" smtClean="0">
              <a:solidFill>
                <a:srgbClr val="000000"/>
              </a:solidFill>
              <a:effectLst/>
              <a:latin typeface="Arial"/>
              <a:ea typeface="Arial"/>
              <a:cs typeface="Arial"/>
              <a:sym typeface="Arial"/>
            </a:endParaRPr>
          </a:p>
          <a:p>
            <a:pPr marL="158750" indent="0">
              <a:buNone/>
            </a:pPr>
            <a:r>
              <a:rPr lang="en-US" sz="1100" b="0" i="1" u="none" strike="noStrike" cap="none" dirty="0" smtClean="0">
                <a:solidFill>
                  <a:srgbClr val="000000"/>
                </a:solidFill>
                <a:effectLst/>
                <a:latin typeface="Arial"/>
                <a:ea typeface="Arial"/>
                <a:cs typeface="Arial"/>
                <a:sym typeface="Arial"/>
              </a:rPr>
              <a:t>In history, people study cause and consequence to understand how events in the past have shaped the world we live in today.</a:t>
            </a:r>
          </a:p>
          <a:p>
            <a:pPr marL="158750" indent="0">
              <a:buNone/>
            </a:pPr>
            <a:endParaRPr lang="en-US" sz="1100" b="0" i="1" u="none" strike="noStrike" cap="none" dirty="0" smtClean="0">
              <a:solidFill>
                <a:srgbClr val="000000"/>
              </a:solidFill>
              <a:effectLst/>
              <a:latin typeface="Arial"/>
              <a:cs typeface="Arial"/>
              <a:sym typeface="Arial"/>
            </a:endParaRPr>
          </a:p>
          <a:p>
            <a:pPr marL="158750" indent="0">
              <a:buNone/>
            </a:pPr>
            <a:endParaRPr lang="en-US" sz="1100" b="0" i="1" u="none" strike="noStrike" cap="none" dirty="0" smtClean="0">
              <a:solidFill>
                <a:srgbClr val="000000"/>
              </a:solidFill>
              <a:effectLst/>
              <a:latin typeface="Arial"/>
              <a:cs typeface="Arial"/>
              <a:sym typeface="Arial"/>
            </a:endParaRPr>
          </a:p>
          <a:p>
            <a:pPr marL="158750" indent="0">
              <a:buNone/>
            </a:pPr>
            <a:r>
              <a:rPr lang="en-US" sz="1100" b="1" i="0" u="none" strike="noStrike" cap="none" dirty="0" smtClean="0">
                <a:solidFill>
                  <a:srgbClr val="000000"/>
                </a:solidFill>
                <a:effectLst/>
                <a:latin typeface="Arial"/>
                <a:ea typeface="Arial"/>
                <a:cs typeface="Arial"/>
                <a:sym typeface="Arial"/>
              </a:rPr>
              <a:t>Significance</a:t>
            </a:r>
            <a:r>
              <a:rPr lang="en-US" sz="1100" b="0" i="0" u="none" strike="noStrike" cap="none" dirty="0" smtClean="0">
                <a:solidFill>
                  <a:srgbClr val="000000"/>
                </a:solidFill>
                <a:effectLst/>
                <a:latin typeface="Arial"/>
                <a:ea typeface="Arial"/>
                <a:cs typeface="Arial"/>
                <a:sym typeface="Arial"/>
              </a:rPr>
              <a:t> helps us decide which events, people, or things are more important than others. </a:t>
            </a:r>
          </a:p>
          <a:p>
            <a:pPr marL="158750" indent="0">
              <a:buNone/>
            </a:pPr>
            <a:r>
              <a:rPr lang="en-US" sz="1100" b="0" i="0" u="none" strike="noStrike" cap="none" dirty="0" smtClean="0">
                <a:solidFill>
                  <a:srgbClr val="000000"/>
                </a:solidFill>
                <a:effectLst/>
                <a:latin typeface="Arial"/>
                <a:ea typeface="Arial"/>
                <a:cs typeface="Arial"/>
                <a:sym typeface="Arial"/>
              </a:rPr>
              <a:t>When we say that something is </a:t>
            </a:r>
            <a:r>
              <a:rPr lang="en-US" sz="1100" b="1" i="1" u="none" strike="noStrike" cap="none" dirty="0" smtClean="0">
                <a:solidFill>
                  <a:srgbClr val="000000"/>
                </a:solidFill>
                <a:effectLst/>
                <a:latin typeface="Arial"/>
                <a:ea typeface="Arial"/>
                <a:cs typeface="Arial"/>
                <a:sym typeface="Arial"/>
              </a:rPr>
              <a:t>significant</a:t>
            </a:r>
            <a:r>
              <a:rPr lang="en-US" sz="1100" b="0" i="0" u="none" strike="noStrike" cap="none" dirty="0" smtClean="0">
                <a:solidFill>
                  <a:srgbClr val="000000"/>
                </a:solidFill>
                <a:effectLst/>
                <a:latin typeface="Arial"/>
                <a:ea typeface="Arial"/>
                <a:cs typeface="Arial"/>
                <a:sym typeface="Arial"/>
              </a:rPr>
              <a:t>, we mean that it is really important and has had a big impact on things that have happened after it.</a:t>
            </a:r>
          </a:p>
          <a:p>
            <a:pPr marL="158750" indent="0">
              <a:buNone/>
            </a:pPr>
            <a:r>
              <a:rPr lang="en-US" sz="1100" b="0" i="0" u="none" strike="noStrike" cap="none" dirty="0" smtClean="0">
                <a:solidFill>
                  <a:srgbClr val="000000"/>
                </a:solidFill>
                <a:effectLst/>
                <a:latin typeface="Arial"/>
                <a:ea typeface="Arial"/>
                <a:cs typeface="Arial"/>
                <a:sym typeface="Arial"/>
              </a:rPr>
              <a:t> </a:t>
            </a:r>
          </a:p>
          <a:p>
            <a:pPr marL="158750" indent="0">
              <a:buNone/>
            </a:pPr>
            <a:r>
              <a:rPr lang="en-US" sz="1100" b="0" i="1" u="none" strike="noStrike" cap="none" dirty="0" smtClean="0">
                <a:solidFill>
                  <a:srgbClr val="000000"/>
                </a:solidFill>
                <a:effectLst/>
                <a:latin typeface="Arial"/>
                <a:ea typeface="Arial"/>
                <a:cs typeface="Arial"/>
                <a:sym typeface="Arial"/>
              </a:rPr>
              <a:t>When studying history, it is not possible to remember every single event, person, or thing that ever existed. Instead, we focus on the ones that are most meaningful and have shaped the world we live in today. By understanding significance, we can learn about key moments in the past and how they have influenced the present.</a:t>
            </a:r>
            <a:endParaRPr lang="en-US" sz="1100" b="0" i="0" u="none" strike="noStrike" cap="none" dirty="0" smtClean="0">
              <a:solidFill>
                <a:srgbClr val="000000"/>
              </a:solidFill>
              <a:effectLst/>
              <a:latin typeface="Arial"/>
              <a:ea typeface="Arial"/>
              <a:cs typeface="Arial"/>
              <a:sym typeface="Arial"/>
            </a:endParaRPr>
          </a:p>
          <a:p>
            <a:pPr marL="158750" indent="0">
              <a:buNone/>
            </a:pPr>
            <a:r>
              <a:rPr lang="en-US" sz="1100" b="0" i="1" u="none" strike="noStrike" cap="none" dirty="0" smtClean="0">
                <a:solidFill>
                  <a:srgbClr val="000000"/>
                </a:solidFill>
                <a:effectLst/>
                <a:latin typeface="Arial"/>
                <a:ea typeface="Arial"/>
                <a:cs typeface="Arial"/>
                <a:sym typeface="Arial"/>
              </a:rPr>
              <a:t>Did it have a big impact at the time it happened?</a:t>
            </a:r>
            <a:endParaRPr lang="en-US" sz="1100" b="0" i="0" u="none" strike="noStrike" cap="none" dirty="0" smtClean="0">
              <a:solidFill>
                <a:srgbClr val="000000"/>
              </a:solidFill>
              <a:effectLst/>
              <a:latin typeface="Arial"/>
              <a:ea typeface="Arial"/>
              <a:cs typeface="Arial"/>
              <a:sym typeface="Arial"/>
            </a:endParaRPr>
          </a:p>
          <a:p>
            <a:pPr marL="158750" lvl="0" indent="0" fontAlgn="base">
              <a:buNone/>
            </a:pPr>
            <a:r>
              <a:rPr lang="en-US" sz="1100" b="0" i="1" u="none" strike="noStrike" cap="none" dirty="0" smtClean="0">
                <a:solidFill>
                  <a:srgbClr val="000000"/>
                </a:solidFill>
                <a:effectLst/>
                <a:latin typeface="Arial"/>
                <a:ea typeface="Arial"/>
                <a:cs typeface="Arial"/>
                <a:sym typeface="Arial"/>
              </a:rPr>
              <a:t>Did it cause important changes to occur?</a:t>
            </a:r>
            <a:endParaRPr lang="en-US" sz="1100" b="0" i="0" u="none" strike="noStrike" cap="none" dirty="0" smtClean="0">
              <a:solidFill>
                <a:srgbClr val="000000"/>
              </a:solidFill>
              <a:effectLst/>
              <a:latin typeface="Arial"/>
              <a:ea typeface="Arial"/>
              <a:cs typeface="Arial"/>
              <a:sym typeface="Arial"/>
            </a:endParaRPr>
          </a:p>
          <a:p>
            <a:pPr marL="158750" lvl="0" indent="0" fontAlgn="base">
              <a:buNone/>
            </a:pPr>
            <a:r>
              <a:rPr lang="en-US" sz="1100" b="0" i="1" u="none" strike="noStrike" cap="none" dirty="0" smtClean="0">
                <a:solidFill>
                  <a:srgbClr val="000000"/>
                </a:solidFill>
                <a:effectLst/>
                <a:latin typeface="Arial"/>
                <a:ea typeface="Arial"/>
                <a:cs typeface="Arial"/>
                <a:sym typeface="Arial"/>
              </a:rPr>
              <a:t>Did it influence future events or people?</a:t>
            </a:r>
            <a:endParaRPr lang="en-US" sz="1100" b="0" i="0" u="none" strike="noStrike" cap="none" dirty="0" smtClean="0">
              <a:solidFill>
                <a:srgbClr val="000000"/>
              </a:solidFill>
              <a:effectLst/>
              <a:latin typeface="Arial"/>
              <a:ea typeface="Arial"/>
              <a:cs typeface="Arial"/>
              <a:sym typeface="Arial"/>
            </a:endParaRPr>
          </a:p>
          <a:p>
            <a:pPr marL="158750" indent="0">
              <a:buNone/>
            </a:pPr>
            <a:r>
              <a:rPr lang="en-US" sz="1100" b="0" i="1" u="none" strike="noStrike" cap="none" dirty="0" smtClean="0">
                <a:solidFill>
                  <a:srgbClr val="000000"/>
                </a:solidFill>
                <a:effectLst/>
                <a:latin typeface="Arial"/>
                <a:ea typeface="Arial"/>
                <a:cs typeface="Arial"/>
                <a:sym typeface="Arial"/>
              </a:rPr>
              <a:t>Significance is all about understanding the importance and impact of something in history.</a:t>
            </a:r>
            <a:endParaRPr lang="en-US" sz="1100" b="0" i="0" u="none" strike="noStrike" cap="none" dirty="0" smtClean="0">
              <a:solidFill>
                <a:srgbClr val="000000"/>
              </a:solidFill>
              <a:effectLst/>
              <a:latin typeface="Arial"/>
              <a:ea typeface="Arial"/>
              <a:cs typeface="Arial"/>
              <a:sym typeface="Arial"/>
            </a:endParaRPr>
          </a:p>
          <a:p>
            <a:pPr marL="158750" indent="0">
              <a:buNone/>
            </a:pPr>
            <a:endParaRPr dirty="0"/>
          </a:p>
        </p:txBody>
      </p:sp>
    </p:spTree>
    <p:extLst>
      <p:ext uri="{BB962C8B-B14F-4D97-AF65-F5344CB8AC3E}">
        <p14:creationId xmlns:p14="http://schemas.microsoft.com/office/powerpoint/2010/main" val="222160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511059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 name="Google Shape;12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Suggested number of sessions on each point to be added</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 name="Google Shape;13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3" name="Google Shape;18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 name="Google Shape;193;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9" name="Google Shape;19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61"/>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61"/>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6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
        <p:cNvGrpSpPr/>
        <p:nvPr/>
      </p:nvGrpSpPr>
      <p:grpSpPr>
        <a:xfrm>
          <a:off x="0" y="0"/>
          <a:ext cx="0" cy="0"/>
          <a:chOff x="0" y="0"/>
          <a:chExt cx="0" cy="0"/>
        </a:xfrm>
      </p:grpSpPr>
      <p:sp>
        <p:nvSpPr>
          <p:cNvPr id="14" name="Google Shape;14;p6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63"/>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7" name="Google Shape;17;p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6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 name="Google Shape;20;p6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21" name="Google Shape;21;p6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6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6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5" name="Google Shape;25;p6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6" name="Google Shape;26;p6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6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6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6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2" name="Google Shape;32;p6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3" name="Google Shape;33;p6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6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6" name="Google Shape;36;p6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6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6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0" name="Google Shape;40;p6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1" name="Google Shape;41;p6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2" name="Google Shape;42;p6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7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5" name="Google Shape;45;p7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7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7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9" name="Google Shape;49;p7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6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0"/>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drive.google.com/file/d/1r1wieGvZ5P7rJv8fmeEJBFNoW_rGIDUE/view?usp=sharing"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311708" y="1545450"/>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Year 4</a:t>
            </a:r>
            <a:endParaRPr>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a:latin typeface="Source Sans Pro"/>
                <a:ea typeface="Source Sans Pro"/>
                <a:cs typeface="Source Sans Pro"/>
                <a:sym typeface="Source Sans Pro"/>
              </a:rPr>
              <a:t>History Curriculum</a:t>
            </a:r>
            <a:endParaRPr>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graphicFrame>
        <p:nvGraphicFramePr>
          <p:cNvPr id="59" name="Google Shape;59;p2"/>
          <p:cNvGraphicFramePr/>
          <p:nvPr/>
        </p:nvGraphicFramePr>
        <p:xfrm>
          <a:off x="253838" y="1022350"/>
          <a:ext cx="8636325" cy="2647700"/>
        </p:xfrm>
        <a:graphic>
          <a:graphicData uri="http://schemas.openxmlformats.org/drawingml/2006/table">
            <a:tbl>
              <a:tblPr>
                <a:noFill/>
                <a:tableStyleId>{8EF6D0C3-80D3-4F91-9D6C-16C781797EBA}</a:tableStyleId>
              </a:tblPr>
              <a:tblGrid>
                <a:gridCol w="8636325">
                  <a:extLst>
                    <a:ext uri="{9D8B030D-6E8A-4147-A177-3AD203B41FA5}">
                      <a16:colId xmlns:a16="http://schemas.microsoft.com/office/drawing/2014/main" val="20000"/>
                    </a:ext>
                  </a:extLst>
                </a:gridCol>
              </a:tblGrid>
              <a:tr h="84595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Source Sans Pro"/>
                          <a:ea typeface="Source Sans Pro"/>
                          <a:cs typeface="Source Sans Pro"/>
                          <a:sym typeface="Source Sans Pro"/>
                        </a:rPr>
                        <a:t>Whole-school definition of history</a:t>
                      </a:r>
                      <a:endParaRPr sz="22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801750">
                <a:tc>
                  <a:txBody>
                    <a:bodyPr/>
                    <a:lstStyle/>
                    <a:p>
                      <a:pPr marL="0" marR="0" lvl="0" indent="0" algn="l" rtl="0">
                        <a:lnSpc>
                          <a:spcPct val="107916"/>
                        </a:lnSpc>
                        <a:spcBef>
                          <a:spcPts val="0"/>
                        </a:spcBef>
                        <a:spcAft>
                          <a:spcPts val="0"/>
                        </a:spcAft>
                        <a:buClr>
                          <a:srgbClr val="000000"/>
                        </a:buClr>
                        <a:buSzPts val="1700"/>
                        <a:buFont typeface="Arial"/>
                        <a:buNone/>
                      </a:pPr>
                      <a:r>
                        <a:rPr lang="en-GB" sz="1700" b="1" u="none" strike="noStrike" cap="none">
                          <a:solidFill>
                            <a:schemeClr val="dk1"/>
                          </a:solidFill>
                          <a:highlight>
                            <a:srgbClr val="FFFFFF"/>
                          </a:highlight>
                          <a:latin typeface="Source Sans Pro"/>
                          <a:ea typeface="Source Sans Pro"/>
                          <a:cs typeface="Source Sans Pro"/>
                          <a:sym typeface="Source Sans Pro"/>
                        </a:rPr>
                        <a:t>History</a:t>
                      </a:r>
                      <a:r>
                        <a:rPr lang="en-GB" sz="1700" u="none" strike="noStrike" cap="none">
                          <a:solidFill>
                            <a:schemeClr val="dk1"/>
                          </a:solidFill>
                          <a:highlight>
                            <a:srgbClr val="FFFFFF"/>
                          </a:highlight>
                          <a:latin typeface="Source Sans Pro"/>
                          <a:ea typeface="Source Sans Pro"/>
                          <a:cs typeface="Source Sans Pro"/>
                          <a:sym typeface="Source Sans Pro"/>
                        </a:rPr>
                        <a:t> is the study of the past, in particular the changes over time that have occurred within human society.</a:t>
                      </a:r>
                      <a:endParaRPr sz="1700" u="none" strike="noStrike" cap="none">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graphicFrame>
        <p:nvGraphicFramePr>
          <p:cNvPr id="64" name="Google Shape;64;p3"/>
          <p:cNvGraphicFramePr/>
          <p:nvPr/>
        </p:nvGraphicFramePr>
        <p:xfrm>
          <a:off x="306188" y="311663"/>
          <a:ext cx="8308025" cy="3544400"/>
        </p:xfrm>
        <a:graphic>
          <a:graphicData uri="http://schemas.openxmlformats.org/drawingml/2006/table">
            <a:tbl>
              <a:tblPr>
                <a:noFill/>
                <a:tableStyleId>{8EF6D0C3-80D3-4F91-9D6C-16C781797EBA}</a:tableStyleId>
              </a:tblPr>
              <a:tblGrid>
                <a:gridCol w="1221400">
                  <a:extLst>
                    <a:ext uri="{9D8B030D-6E8A-4147-A177-3AD203B41FA5}">
                      <a16:colId xmlns:a16="http://schemas.microsoft.com/office/drawing/2014/main" val="20000"/>
                    </a:ext>
                  </a:extLst>
                </a:gridCol>
                <a:gridCol w="7086625">
                  <a:extLst>
                    <a:ext uri="{9D8B030D-6E8A-4147-A177-3AD203B41FA5}">
                      <a16:colId xmlns:a16="http://schemas.microsoft.com/office/drawing/2014/main" val="20001"/>
                    </a:ext>
                  </a:extLst>
                </a:gridCol>
              </a:tblGrid>
              <a:tr h="882200">
                <a:tc gridSpan="2">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a:solidFill>
                            <a:schemeClr val="dk1"/>
                          </a:solidFill>
                          <a:latin typeface="Source Sans Pro"/>
                          <a:ea typeface="Source Sans Pro"/>
                          <a:cs typeface="Source Sans Pro"/>
                          <a:sym typeface="Source Sans Pro"/>
                        </a:rPr>
                        <a:t>Year 4 Overview </a:t>
                      </a:r>
                      <a:endParaRPr sz="21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8874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Source Sans Pro"/>
                          <a:ea typeface="Source Sans Pro"/>
                          <a:cs typeface="Source Sans Pro"/>
                          <a:sym typeface="Source Sans Pro"/>
                        </a:rPr>
                        <a:t>Block 1 </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chemeClr val="dk1"/>
                          </a:solidFill>
                          <a:latin typeface="Source Sans Pro"/>
                          <a:ea typeface="Source Sans Pro"/>
                          <a:cs typeface="Source Sans Pro"/>
                          <a:sym typeface="Source Sans Pro"/>
                        </a:rPr>
                        <a:t>Ancient Greece</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8874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Source Sans Pro"/>
                          <a:ea typeface="Source Sans Pro"/>
                          <a:cs typeface="Source Sans Pro"/>
                          <a:sym typeface="Source Sans Pro"/>
                        </a:rPr>
                        <a:t>Block 3 </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chemeClr val="dk1"/>
                          </a:solidFill>
                          <a:latin typeface="Source Sans Pro"/>
                          <a:ea typeface="Source Sans Pro"/>
                          <a:cs typeface="Source Sans Pro"/>
                          <a:sym typeface="Source Sans Pro"/>
                        </a:rPr>
                        <a:t>Ancient Rome and Roman Britain</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8874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latin typeface="Source Sans Pro"/>
                          <a:ea typeface="Source Sans Pro"/>
                          <a:cs typeface="Source Sans Pro"/>
                          <a:sym typeface="Source Sans Pro"/>
                        </a:rPr>
                        <a:t>Block 5</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400" u="none" strike="noStrike" cap="none">
                          <a:solidFill>
                            <a:schemeClr val="dk1"/>
                          </a:solidFill>
                          <a:latin typeface="Source Sans Pro"/>
                          <a:ea typeface="Source Sans Pro"/>
                          <a:cs typeface="Source Sans Pro"/>
                          <a:sym typeface="Source Sans Pro"/>
                        </a:rPr>
                        <a:t>The Anglo-Saxons, the Vikings and the Norman Conquest</a:t>
                      </a:r>
                      <a:endParaRPr sz="1400"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68"/>
        <p:cNvGrpSpPr/>
        <p:nvPr/>
      </p:nvGrpSpPr>
      <p:grpSpPr>
        <a:xfrm>
          <a:off x="0" y="0"/>
          <a:ext cx="0" cy="0"/>
          <a:chOff x="0" y="0"/>
          <a:chExt cx="0" cy="0"/>
        </a:xfrm>
      </p:grpSpPr>
      <p:sp>
        <p:nvSpPr>
          <p:cNvPr id="69" name="Google Shape;69;p4"/>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a:latin typeface="Source Sans Pro"/>
                <a:ea typeface="Source Sans Pro"/>
                <a:cs typeface="Source Sans Pro"/>
                <a:sym typeface="Source Sans Pro"/>
              </a:rPr>
              <a:t>Block 1</a:t>
            </a:r>
            <a:endParaRPr sz="360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sz="3600">
                <a:solidFill>
                  <a:srgbClr val="999999"/>
                </a:solidFill>
                <a:latin typeface="Source Sans Pro"/>
                <a:ea typeface="Source Sans Pro"/>
                <a:cs typeface="Source Sans Pro"/>
                <a:sym typeface="Source Sans Pro"/>
              </a:rPr>
              <a:t>Ancient Greece</a:t>
            </a:r>
            <a:endParaRPr sz="3600">
              <a:solidFill>
                <a:srgbClr val="999999"/>
              </a:solidFill>
              <a:latin typeface="Source Sans Pro"/>
              <a:ea typeface="Source Sans Pro"/>
              <a:cs typeface="Source Sans Pro"/>
              <a:sym typeface="Source Sans Pr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6"/>
          <p:cNvSpPr txBox="1">
            <a:spLocks noGrp="1"/>
          </p:cNvSpPr>
          <p:nvPr>
            <p:ph type="ctrTitle"/>
          </p:nvPr>
        </p:nvSpPr>
        <p:spPr>
          <a:xfrm>
            <a:off x="311700" y="262759"/>
            <a:ext cx="8520600" cy="4687613"/>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r>
              <a:rPr lang="en-GB" sz="3200" b="1" u="sng" dirty="0">
                <a:latin typeface="Source Sans Pro"/>
                <a:ea typeface="Source Sans Pro"/>
                <a:cs typeface="Source Sans Pro"/>
                <a:sym typeface="Source Sans Pro"/>
              </a:rPr>
              <a:t/>
            </a:r>
            <a:br>
              <a:rPr lang="en-GB" sz="3200" b="1" u="sng" dirty="0">
                <a:latin typeface="Source Sans Pro"/>
                <a:ea typeface="Source Sans Pro"/>
                <a:cs typeface="Source Sans Pro"/>
                <a:sym typeface="Source Sans Pro"/>
              </a:rPr>
            </a:br>
            <a:r>
              <a:rPr lang="en-GB" sz="3200" b="1" u="sng" dirty="0">
                <a:latin typeface="Source Sans Pro"/>
                <a:ea typeface="Source Sans Pro"/>
                <a:cs typeface="Source Sans Pro"/>
                <a:sym typeface="Source Sans Pro"/>
              </a:rPr>
              <a:t/>
            </a:r>
            <a:br>
              <a:rPr lang="en-GB" sz="3200" b="1" u="sng" dirty="0">
                <a:latin typeface="Source Sans Pro"/>
                <a:ea typeface="Source Sans Pro"/>
                <a:cs typeface="Source Sans Pro"/>
                <a:sym typeface="Source Sans Pro"/>
              </a:rPr>
            </a:br>
            <a:r>
              <a:rPr lang="en-GB" sz="3200" b="1" u="sng" dirty="0" smtClean="0">
                <a:latin typeface="Source Sans Pro"/>
                <a:ea typeface="Source Sans Pro"/>
                <a:cs typeface="Source Sans Pro"/>
                <a:sym typeface="Source Sans Pro"/>
              </a:rPr>
              <a:t>Autumn</a:t>
            </a:r>
            <a:r>
              <a:rPr lang="en-GB" sz="3200" b="1" dirty="0">
                <a:latin typeface="Source Sans Pro"/>
                <a:ea typeface="Source Sans Pro"/>
                <a:cs typeface="Source Sans Pro"/>
                <a:sym typeface="Source Sans Pro"/>
              </a:rPr>
              <a:t/>
            </a:r>
            <a:br>
              <a:rPr lang="en-GB" sz="3200" b="1" dirty="0">
                <a:latin typeface="Source Sans Pro"/>
                <a:ea typeface="Source Sans Pro"/>
                <a:cs typeface="Source Sans Pro"/>
                <a:sym typeface="Source Sans Pro"/>
              </a:rPr>
            </a:br>
            <a:r>
              <a:rPr lang="en-US" sz="3200" b="1" dirty="0" smtClean="0">
                <a:latin typeface="Source Sans Pro"/>
                <a:ea typeface="Source Sans Pro"/>
                <a:cs typeface="Source Sans Pro"/>
                <a:sym typeface="Source Sans Pro"/>
              </a:rPr>
              <a:t>Why </a:t>
            </a:r>
            <a:r>
              <a:rPr lang="en-US" sz="3200" b="1" dirty="0">
                <a:latin typeface="Source Sans Pro"/>
                <a:ea typeface="Source Sans Pro"/>
                <a:cs typeface="Source Sans Pro"/>
                <a:sym typeface="Source Sans Pro"/>
              </a:rPr>
              <a:t>is ancient Greece considered to be so influential to the modern world</a:t>
            </a:r>
            <a:r>
              <a:rPr lang="en-US" sz="3200" b="1" dirty="0" smtClean="0">
                <a:latin typeface="Source Sans Pro"/>
                <a:ea typeface="Source Sans Pro"/>
                <a:cs typeface="Source Sans Pro"/>
                <a:sym typeface="Source Sans Pro"/>
              </a:rPr>
              <a:t>?</a:t>
            </a:r>
            <a:br>
              <a:rPr lang="en-US" sz="3200" b="1" dirty="0" smtClean="0">
                <a:latin typeface="Source Sans Pro"/>
                <a:ea typeface="Source Sans Pro"/>
                <a:cs typeface="Source Sans Pro"/>
                <a:sym typeface="Source Sans Pro"/>
              </a:rPr>
            </a:br>
            <a:r>
              <a:rPr lang="en-GB" sz="3200" dirty="0" smtClean="0">
                <a:latin typeface="Source Sans Pro"/>
                <a:ea typeface="Source Sans Pro"/>
                <a:cs typeface="Source Sans Pro"/>
                <a:sym typeface="Source Sans Pro"/>
              </a:rPr>
              <a:t/>
            </a:r>
            <a:br>
              <a:rPr lang="en-GB" sz="3200" dirty="0" smtClean="0">
                <a:latin typeface="Source Sans Pro"/>
                <a:ea typeface="Source Sans Pro"/>
                <a:cs typeface="Source Sans Pro"/>
                <a:sym typeface="Source Sans Pro"/>
              </a:rPr>
            </a:br>
            <a:r>
              <a:rPr lang="en-GB" sz="3200" dirty="0" smtClean="0">
                <a:latin typeface="Source Sans Pro"/>
                <a:ea typeface="Source Sans Pro"/>
                <a:cs typeface="Source Sans Pro"/>
                <a:sym typeface="Source Sans Pro"/>
              </a:rPr>
              <a:t>Key Concept: </a:t>
            </a:r>
            <a:r>
              <a:rPr lang="en-GB" sz="3200" dirty="0" smtClean="0">
                <a:solidFill>
                  <a:srgbClr val="7030A0"/>
                </a:solidFill>
                <a:latin typeface="Source Sans Pro"/>
                <a:ea typeface="Source Sans Pro"/>
                <a:cs typeface="Source Sans Pro"/>
                <a:sym typeface="Source Sans Pro"/>
              </a:rPr>
              <a:t>Cause and consequence, significance</a:t>
            </a:r>
            <a:r>
              <a:rPr lang="en-GB" sz="3200" dirty="0">
                <a:solidFill>
                  <a:srgbClr val="7030A0"/>
                </a:solidFill>
                <a:latin typeface="Source Sans Pro"/>
                <a:ea typeface="Source Sans Pro"/>
                <a:cs typeface="Source Sans Pro"/>
                <a:sym typeface="Source Sans Pro"/>
              </a:rPr>
              <a:t/>
            </a:r>
            <a:br>
              <a:rPr lang="en-GB" sz="3200" dirty="0">
                <a:solidFill>
                  <a:srgbClr val="7030A0"/>
                </a:solidFill>
                <a:latin typeface="Source Sans Pro"/>
                <a:ea typeface="Source Sans Pro"/>
                <a:cs typeface="Source Sans Pro"/>
                <a:sym typeface="Source Sans Pro"/>
              </a:rPr>
            </a:br>
            <a:r>
              <a:rPr lang="en-GB" sz="3200" dirty="0" smtClean="0">
                <a:solidFill>
                  <a:srgbClr val="7030A0"/>
                </a:solidFill>
                <a:latin typeface="Source Sans Pro"/>
                <a:ea typeface="Source Sans Pro"/>
                <a:cs typeface="Source Sans Pro"/>
                <a:sym typeface="Source Sans Pro"/>
              </a:rPr>
              <a:t/>
            </a:r>
            <a:br>
              <a:rPr lang="en-GB" sz="3200" dirty="0" smtClean="0">
                <a:solidFill>
                  <a:srgbClr val="7030A0"/>
                </a:solidFill>
                <a:latin typeface="Source Sans Pro"/>
                <a:ea typeface="Source Sans Pro"/>
                <a:cs typeface="Source Sans Pro"/>
                <a:sym typeface="Source Sans Pro"/>
              </a:rPr>
            </a:br>
            <a:r>
              <a:rPr lang="en-GB" sz="3200" dirty="0" smtClean="0">
                <a:latin typeface="Source Sans Pro"/>
                <a:ea typeface="Source Sans Pro"/>
                <a:cs typeface="Source Sans Pro"/>
                <a:sym typeface="Source Sans Pro"/>
              </a:rPr>
              <a:t/>
            </a:r>
            <a:br>
              <a:rPr lang="en-GB" sz="3200" dirty="0" smtClean="0">
                <a:latin typeface="Source Sans Pro"/>
                <a:ea typeface="Source Sans Pro"/>
                <a:cs typeface="Source Sans Pro"/>
                <a:sym typeface="Source Sans Pro"/>
              </a:rPr>
            </a:br>
            <a:r>
              <a:rPr lang="en-GB" sz="3200" dirty="0" smtClean="0">
                <a:latin typeface="Source Sans Pro"/>
                <a:ea typeface="Source Sans Pro"/>
                <a:cs typeface="Source Sans Pro"/>
                <a:sym typeface="Source Sans Pro"/>
              </a:rPr>
              <a:t/>
            </a:r>
            <a:br>
              <a:rPr lang="en-GB" sz="3200" dirty="0" smtClean="0">
                <a:latin typeface="Source Sans Pro"/>
                <a:ea typeface="Source Sans Pro"/>
                <a:cs typeface="Source Sans Pro"/>
                <a:sym typeface="Source Sans Pro"/>
              </a:rPr>
            </a:br>
            <a:r>
              <a:rPr lang="en-GB" sz="3200" dirty="0">
                <a:latin typeface="Source Sans Pro"/>
                <a:ea typeface="Source Sans Pro"/>
                <a:cs typeface="Source Sans Pro"/>
                <a:sym typeface="Source Sans Pro"/>
              </a:rPr>
              <a:t/>
            </a:r>
            <a:br>
              <a:rPr lang="en-GB" sz="3200" dirty="0">
                <a:latin typeface="Source Sans Pro"/>
                <a:ea typeface="Source Sans Pro"/>
                <a:cs typeface="Source Sans Pro"/>
                <a:sym typeface="Source Sans Pro"/>
              </a:rPr>
            </a:br>
            <a:endParaRPr lang="en-GB" sz="3200" dirty="0">
              <a:solidFill>
                <a:srgbClr val="FF7C80"/>
              </a:solidFill>
              <a:latin typeface="Source Sans Pro"/>
              <a:ea typeface="Source Sans Pro"/>
              <a:cs typeface="Source Sans Pro"/>
              <a:sym typeface="Source Sans Pro"/>
            </a:endParaRPr>
          </a:p>
        </p:txBody>
      </p:sp>
      <p:pic>
        <p:nvPicPr>
          <p:cNvPr id="5" name="Picture 4"/>
          <p:cNvPicPr/>
          <p:nvPr/>
        </p:nvPicPr>
        <p:blipFill rotWithShape="1">
          <a:blip r:embed="rId3"/>
          <a:srcRect b="23579"/>
          <a:stretch/>
        </p:blipFill>
        <p:spPr bwMode="auto">
          <a:xfrm>
            <a:off x="2931322" y="3184398"/>
            <a:ext cx="1999440" cy="1645504"/>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4"/>
          <a:srcRect b="13880"/>
          <a:stretch/>
        </p:blipFill>
        <p:spPr bwMode="auto">
          <a:xfrm>
            <a:off x="4930762" y="3284645"/>
            <a:ext cx="1701266" cy="144500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92296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cxnSp>
        <p:nvCxnSpPr>
          <p:cNvPr id="74" name="Google Shape;74;p5"/>
          <p:cNvCxnSpPr/>
          <p:nvPr/>
        </p:nvCxnSpPr>
        <p:spPr>
          <a:xfrm rot="10800000" flipH="1">
            <a:off x="345651" y="1855250"/>
            <a:ext cx="8544600" cy="7200"/>
          </a:xfrm>
          <a:prstGeom prst="straightConnector1">
            <a:avLst/>
          </a:prstGeom>
          <a:noFill/>
          <a:ln w="9525" cap="flat" cmpd="sng">
            <a:solidFill>
              <a:schemeClr val="dk2"/>
            </a:solidFill>
            <a:prstDash val="solid"/>
            <a:round/>
            <a:headEnd type="none" w="sm" len="sm"/>
            <a:tailEnd type="none" w="sm" len="sm"/>
          </a:ln>
        </p:spPr>
      </p:cxnSp>
      <p:cxnSp>
        <p:nvCxnSpPr>
          <p:cNvPr id="75" name="Google Shape;75;p5"/>
          <p:cNvCxnSpPr/>
          <p:nvPr/>
        </p:nvCxnSpPr>
        <p:spPr>
          <a:xfrm>
            <a:off x="944820" y="1734962"/>
            <a:ext cx="0" cy="240600"/>
          </a:xfrm>
          <a:prstGeom prst="straightConnector1">
            <a:avLst/>
          </a:prstGeom>
          <a:noFill/>
          <a:ln w="9525" cap="flat" cmpd="sng">
            <a:solidFill>
              <a:schemeClr val="dk2"/>
            </a:solidFill>
            <a:prstDash val="solid"/>
            <a:round/>
            <a:headEnd type="none" w="sm" len="sm"/>
            <a:tailEnd type="none" w="sm" len="sm"/>
          </a:ln>
        </p:spPr>
      </p:cxnSp>
      <p:cxnSp>
        <p:nvCxnSpPr>
          <p:cNvPr id="76" name="Google Shape;76;p5"/>
          <p:cNvCxnSpPr/>
          <p:nvPr/>
        </p:nvCxnSpPr>
        <p:spPr>
          <a:xfrm>
            <a:off x="2175542" y="1734962"/>
            <a:ext cx="0" cy="240600"/>
          </a:xfrm>
          <a:prstGeom prst="straightConnector1">
            <a:avLst/>
          </a:prstGeom>
          <a:noFill/>
          <a:ln w="9525" cap="flat" cmpd="sng">
            <a:solidFill>
              <a:schemeClr val="dk2"/>
            </a:solidFill>
            <a:prstDash val="solid"/>
            <a:round/>
            <a:headEnd type="none" w="sm" len="sm"/>
            <a:tailEnd type="none" w="sm" len="sm"/>
          </a:ln>
        </p:spPr>
      </p:cxnSp>
      <p:cxnSp>
        <p:nvCxnSpPr>
          <p:cNvPr id="77" name="Google Shape;77;p5"/>
          <p:cNvCxnSpPr/>
          <p:nvPr/>
        </p:nvCxnSpPr>
        <p:spPr>
          <a:xfrm>
            <a:off x="3394261" y="1734962"/>
            <a:ext cx="0" cy="240600"/>
          </a:xfrm>
          <a:prstGeom prst="straightConnector1">
            <a:avLst/>
          </a:prstGeom>
          <a:noFill/>
          <a:ln w="9525" cap="flat" cmpd="sng">
            <a:solidFill>
              <a:schemeClr val="dk2"/>
            </a:solidFill>
            <a:prstDash val="solid"/>
            <a:round/>
            <a:headEnd type="none" w="sm" len="sm"/>
            <a:tailEnd type="none" w="sm" len="sm"/>
          </a:ln>
        </p:spPr>
      </p:cxnSp>
      <p:cxnSp>
        <p:nvCxnSpPr>
          <p:cNvPr id="78" name="Google Shape;78;p5"/>
          <p:cNvCxnSpPr/>
          <p:nvPr/>
        </p:nvCxnSpPr>
        <p:spPr>
          <a:xfrm>
            <a:off x="4617433" y="1734962"/>
            <a:ext cx="0" cy="240600"/>
          </a:xfrm>
          <a:prstGeom prst="straightConnector1">
            <a:avLst/>
          </a:prstGeom>
          <a:noFill/>
          <a:ln w="9525" cap="flat" cmpd="sng">
            <a:solidFill>
              <a:schemeClr val="dk2"/>
            </a:solidFill>
            <a:prstDash val="solid"/>
            <a:round/>
            <a:headEnd type="none" w="sm" len="sm"/>
            <a:tailEnd type="none" w="sm" len="sm"/>
          </a:ln>
        </p:spPr>
      </p:cxnSp>
      <p:cxnSp>
        <p:nvCxnSpPr>
          <p:cNvPr id="79" name="Google Shape;79;p5"/>
          <p:cNvCxnSpPr/>
          <p:nvPr/>
        </p:nvCxnSpPr>
        <p:spPr>
          <a:xfrm>
            <a:off x="5836152" y="1734962"/>
            <a:ext cx="0" cy="240600"/>
          </a:xfrm>
          <a:prstGeom prst="straightConnector1">
            <a:avLst/>
          </a:prstGeom>
          <a:noFill/>
          <a:ln w="9525" cap="flat" cmpd="sng">
            <a:solidFill>
              <a:schemeClr val="dk2"/>
            </a:solidFill>
            <a:prstDash val="solid"/>
            <a:round/>
            <a:headEnd type="none" w="sm" len="sm"/>
            <a:tailEnd type="none" w="sm" len="sm"/>
          </a:ln>
        </p:spPr>
      </p:cxnSp>
      <p:cxnSp>
        <p:nvCxnSpPr>
          <p:cNvPr id="80" name="Google Shape;80;p5"/>
          <p:cNvCxnSpPr/>
          <p:nvPr/>
        </p:nvCxnSpPr>
        <p:spPr>
          <a:xfrm>
            <a:off x="7054872" y="1734962"/>
            <a:ext cx="0" cy="240600"/>
          </a:xfrm>
          <a:prstGeom prst="straightConnector1">
            <a:avLst/>
          </a:prstGeom>
          <a:noFill/>
          <a:ln w="9525" cap="flat" cmpd="sng">
            <a:solidFill>
              <a:schemeClr val="dk2"/>
            </a:solidFill>
            <a:prstDash val="solid"/>
            <a:round/>
            <a:headEnd type="none" w="sm" len="sm"/>
            <a:tailEnd type="none" w="sm" len="sm"/>
          </a:ln>
        </p:spPr>
      </p:cxnSp>
      <p:cxnSp>
        <p:nvCxnSpPr>
          <p:cNvPr id="81" name="Google Shape;81;p5"/>
          <p:cNvCxnSpPr/>
          <p:nvPr/>
        </p:nvCxnSpPr>
        <p:spPr>
          <a:xfrm>
            <a:off x="8273591" y="1734962"/>
            <a:ext cx="0" cy="240600"/>
          </a:xfrm>
          <a:prstGeom prst="straightConnector1">
            <a:avLst/>
          </a:prstGeom>
          <a:noFill/>
          <a:ln w="9525" cap="flat" cmpd="sng">
            <a:solidFill>
              <a:schemeClr val="dk2"/>
            </a:solidFill>
            <a:prstDash val="solid"/>
            <a:round/>
            <a:headEnd type="none" w="sm" len="sm"/>
            <a:tailEnd type="none" w="sm" len="sm"/>
          </a:ln>
        </p:spPr>
      </p:cxnSp>
      <p:grpSp>
        <p:nvGrpSpPr>
          <p:cNvPr id="82" name="Google Shape;82;p5"/>
          <p:cNvGrpSpPr/>
          <p:nvPr/>
        </p:nvGrpSpPr>
        <p:grpSpPr>
          <a:xfrm>
            <a:off x="344672" y="1427162"/>
            <a:ext cx="8492876" cy="307800"/>
            <a:chOff x="360813" y="976375"/>
            <a:chExt cx="5006412" cy="307800"/>
          </a:xfrm>
        </p:grpSpPr>
        <p:sp>
          <p:nvSpPr>
            <p:cNvPr id="83" name="Google Shape;83;p5"/>
            <p:cNvSpPr txBox="1"/>
            <p:nvPr/>
          </p:nvSpPr>
          <p:spPr>
            <a:xfrm>
              <a:off x="4702125" y="976375"/>
              <a:ext cx="665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2000</a:t>
              </a:r>
              <a:endParaRPr sz="800" b="0" i="0" u="none" strike="noStrike" cap="none">
                <a:solidFill>
                  <a:srgbClr val="000000"/>
                </a:solidFill>
                <a:latin typeface="Source Sans Pro"/>
                <a:ea typeface="Source Sans Pro"/>
                <a:cs typeface="Source Sans Pro"/>
                <a:sym typeface="Source Sans Pro"/>
              </a:endParaRPr>
            </a:p>
          </p:txBody>
        </p:sp>
        <p:sp>
          <p:nvSpPr>
            <p:cNvPr id="84" name="Google Shape;84;p5"/>
            <p:cNvSpPr txBox="1"/>
            <p:nvPr/>
          </p:nvSpPr>
          <p:spPr>
            <a:xfrm>
              <a:off x="3983725" y="976375"/>
              <a:ext cx="665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1000</a:t>
              </a:r>
              <a:endParaRPr sz="800" b="0" i="0" u="none" strike="noStrike" cap="none">
                <a:solidFill>
                  <a:srgbClr val="000000"/>
                </a:solidFill>
                <a:latin typeface="Source Sans Pro"/>
                <a:ea typeface="Source Sans Pro"/>
                <a:cs typeface="Source Sans Pro"/>
                <a:sym typeface="Source Sans Pro"/>
              </a:endParaRPr>
            </a:p>
          </p:txBody>
        </p:sp>
        <p:sp>
          <p:nvSpPr>
            <p:cNvPr id="85" name="Google Shape;85;p5"/>
            <p:cNvSpPr txBox="1"/>
            <p:nvPr/>
          </p:nvSpPr>
          <p:spPr>
            <a:xfrm>
              <a:off x="3265325" y="976375"/>
              <a:ext cx="665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endParaRPr sz="800" b="0" i="0" u="none" strike="noStrike" cap="none">
                <a:solidFill>
                  <a:srgbClr val="000000"/>
                </a:solidFill>
                <a:latin typeface="Arial"/>
                <a:ea typeface="Arial"/>
                <a:cs typeface="Arial"/>
                <a:sym typeface="Arial"/>
              </a:endParaRPr>
            </a:p>
          </p:txBody>
        </p:sp>
        <p:sp>
          <p:nvSpPr>
            <p:cNvPr id="86" name="Google Shape;86;p5"/>
            <p:cNvSpPr txBox="1"/>
            <p:nvPr/>
          </p:nvSpPr>
          <p:spPr>
            <a:xfrm>
              <a:off x="2492925" y="976375"/>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1000 BCE</a:t>
              </a:r>
              <a:endParaRPr sz="800" b="0" i="0" u="none" strike="noStrike" cap="none">
                <a:solidFill>
                  <a:srgbClr val="000000"/>
                </a:solidFill>
                <a:latin typeface="Source Sans Pro"/>
                <a:ea typeface="Source Sans Pro"/>
                <a:cs typeface="Source Sans Pro"/>
                <a:sym typeface="Source Sans Pro"/>
              </a:endParaRPr>
            </a:p>
          </p:txBody>
        </p:sp>
        <p:sp>
          <p:nvSpPr>
            <p:cNvPr id="87" name="Google Shape;87;p5"/>
            <p:cNvSpPr txBox="1"/>
            <p:nvPr/>
          </p:nvSpPr>
          <p:spPr>
            <a:xfrm>
              <a:off x="1773213" y="976375"/>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2000 BCE</a:t>
              </a:r>
              <a:endParaRPr sz="800" b="0" i="0" u="none" strike="noStrike" cap="none">
                <a:solidFill>
                  <a:srgbClr val="000000"/>
                </a:solidFill>
                <a:latin typeface="Source Sans Pro"/>
                <a:ea typeface="Source Sans Pro"/>
                <a:cs typeface="Source Sans Pro"/>
                <a:sym typeface="Source Sans Pro"/>
              </a:endParaRPr>
            </a:p>
          </p:txBody>
        </p:sp>
        <p:sp>
          <p:nvSpPr>
            <p:cNvPr id="88" name="Google Shape;88;p5"/>
            <p:cNvSpPr txBox="1"/>
            <p:nvPr/>
          </p:nvSpPr>
          <p:spPr>
            <a:xfrm>
              <a:off x="1053488" y="976375"/>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3000 BCE</a:t>
              </a:r>
              <a:endParaRPr sz="800" b="0" i="0" u="none" strike="noStrike" cap="none">
                <a:solidFill>
                  <a:srgbClr val="000000"/>
                </a:solidFill>
                <a:latin typeface="Source Sans Pro"/>
                <a:ea typeface="Source Sans Pro"/>
                <a:cs typeface="Source Sans Pro"/>
                <a:sym typeface="Source Sans Pro"/>
              </a:endParaRPr>
            </a:p>
          </p:txBody>
        </p:sp>
        <p:sp>
          <p:nvSpPr>
            <p:cNvPr id="89" name="Google Shape;89;p5"/>
            <p:cNvSpPr txBox="1"/>
            <p:nvPr/>
          </p:nvSpPr>
          <p:spPr>
            <a:xfrm>
              <a:off x="360813" y="976375"/>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4000 BCE</a:t>
              </a:r>
              <a:endParaRPr sz="800" b="0" i="0" u="none" strike="noStrike" cap="none">
                <a:solidFill>
                  <a:srgbClr val="000000"/>
                </a:solidFill>
                <a:latin typeface="Source Sans Pro"/>
                <a:ea typeface="Source Sans Pro"/>
                <a:cs typeface="Source Sans Pro"/>
                <a:sym typeface="Source Sans Pro"/>
              </a:endParaRPr>
            </a:p>
          </p:txBody>
        </p:sp>
      </p:grpSp>
      <p:sp>
        <p:nvSpPr>
          <p:cNvPr id="90" name="Google Shape;90;p5"/>
          <p:cNvSpPr/>
          <p:nvPr/>
        </p:nvSpPr>
        <p:spPr>
          <a:xfrm>
            <a:off x="2043125" y="1027900"/>
            <a:ext cx="3342600" cy="169800"/>
          </a:xfrm>
          <a:prstGeom prst="rect">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ancient Egypt</a:t>
            </a:r>
            <a:endParaRPr sz="800" b="0" i="0" u="none" strike="noStrike" cap="none">
              <a:solidFill>
                <a:srgbClr val="000000"/>
              </a:solidFill>
              <a:latin typeface="Source Sans Pro"/>
              <a:ea typeface="Source Sans Pro"/>
              <a:cs typeface="Source Sans Pro"/>
              <a:sym typeface="Source Sans Pro"/>
            </a:endParaRPr>
          </a:p>
        </p:txBody>
      </p:sp>
      <p:sp>
        <p:nvSpPr>
          <p:cNvPr id="91" name="Google Shape;91;p5"/>
          <p:cNvSpPr/>
          <p:nvPr/>
        </p:nvSpPr>
        <p:spPr>
          <a:xfrm>
            <a:off x="8216001" y="2024450"/>
            <a:ext cx="78300" cy="169800"/>
          </a:xfrm>
          <a:prstGeom prst="rect">
            <a:avLst/>
          </a:prstGeom>
          <a:solidFill>
            <a:srgbClr val="D9D2E9"/>
          </a:solidFill>
          <a:ln w="9525" cap="flat" cmpd="sng">
            <a:solidFill>
              <a:schemeClr val="dk2"/>
            </a:solidFill>
            <a:prstDash val="dot"/>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endParaRPr sz="800" b="0" i="0" u="none" strike="noStrike" cap="none">
              <a:solidFill>
                <a:srgbClr val="000000"/>
              </a:solidFill>
              <a:latin typeface="Source Sans Pro"/>
              <a:ea typeface="Source Sans Pro"/>
              <a:cs typeface="Source Sans Pro"/>
              <a:sym typeface="Source Sans Pro"/>
            </a:endParaRPr>
          </a:p>
        </p:txBody>
      </p:sp>
      <p:sp>
        <p:nvSpPr>
          <p:cNvPr id="92" name="Google Shape;92;p5"/>
          <p:cNvSpPr txBox="1"/>
          <p:nvPr/>
        </p:nvSpPr>
        <p:spPr>
          <a:xfrm>
            <a:off x="7893974" y="2163866"/>
            <a:ext cx="11343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a:latin typeface="Source Sans Pro"/>
                <a:ea typeface="Source Sans Pro"/>
                <a:cs typeface="Source Sans Pro"/>
                <a:sym typeface="Source Sans Pro"/>
              </a:rPr>
              <a:t>our  school</a:t>
            </a:r>
            <a:endParaRPr sz="800" b="0" i="0" u="none" strike="noStrike" cap="none">
              <a:solidFill>
                <a:srgbClr val="000000"/>
              </a:solidFill>
              <a:latin typeface="Source Sans Pro"/>
              <a:ea typeface="Source Sans Pro"/>
              <a:cs typeface="Source Sans Pro"/>
              <a:sym typeface="Source Sans Pro"/>
            </a:endParaRPr>
          </a:p>
        </p:txBody>
      </p:sp>
      <p:sp>
        <p:nvSpPr>
          <p:cNvPr id="93" name="Google Shape;93;p5"/>
          <p:cNvSpPr/>
          <p:nvPr/>
        </p:nvSpPr>
        <p:spPr>
          <a:xfrm>
            <a:off x="944836" y="169546"/>
            <a:ext cx="2449500" cy="1698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Neolithic period in Britain</a:t>
            </a:r>
            <a:endParaRPr sz="800" b="0" i="0" u="none" strike="noStrike" cap="none">
              <a:solidFill>
                <a:srgbClr val="000000"/>
              </a:solidFill>
              <a:latin typeface="Source Sans Pro"/>
              <a:ea typeface="Source Sans Pro"/>
              <a:cs typeface="Source Sans Pro"/>
              <a:sym typeface="Source Sans Pro"/>
            </a:endParaRPr>
          </a:p>
        </p:txBody>
      </p:sp>
      <p:sp>
        <p:nvSpPr>
          <p:cNvPr id="94" name="Google Shape;94;p5"/>
          <p:cNvSpPr/>
          <p:nvPr/>
        </p:nvSpPr>
        <p:spPr>
          <a:xfrm>
            <a:off x="3394261" y="169546"/>
            <a:ext cx="1460100" cy="1698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Bronze Age in Britain</a:t>
            </a:r>
            <a:endParaRPr sz="800" b="0" i="0" u="none" strike="noStrike" cap="none">
              <a:solidFill>
                <a:srgbClr val="000000"/>
              </a:solidFill>
              <a:latin typeface="Source Sans Pro"/>
              <a:ea typeface="Source Sans Pro"/>
              <a:cs typeface="Source Sans Pro"/>
              <a:sym typeface="Source Sans Pro"/>
            </a:endParaRPr>
          </a:p>
        </p:txBody>
      </p:sp>
      <p:sp>
        <p:nvSpPr>
          <p:cNvPr id="95" name="Google Shape;95;p5"/>
          <p:cNvSpPr/>
          <p:nvPr/>
        </p:nvSpPr>
        <p:spPr>
          <a:xfrm>
            <a:off x="4854361" y="169546"/>
            <a:ext cx="1053900" cy="169800"/>
          </a:xfrm>
          <a:prstGeom prst="rect">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Iron Age in Britain</a:t>
            </a:r>
            <a:endParaRPr sz="800" b="0" i="0" u="none" strike="noStrike" cap="none">
              <a:solidFill>
                <a:srgbClr val="000000"/>
              </a:solidFill>
              <a:latin typeface="Source Sans Pro"/>
              <a:ea typeface="Source Sans Pro"/>
              <a:cs typeface="Source Sans Pro"/>
              <a:sym typeface="Source Sans Pro"/>
            </a:endParaRPr>
          </a:p>
        </p:txBody>
      </p:sp>
      <p:sp>
        <p:nvSpPr>
          <p:cNvPr id="96" name="Google Shape;96;p5"/>
          <p:cNvSpPr/>
          <p:nvPr/>
        </p:nvSpPr>
        <p:spPr>
          <a:xfrm>
            <a:off x="2193531" y="813313"/>
            <a:ext cx="1207200" cy="169800"/>
          </a:xfrm>
          <a:prstGeom prst="rect">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ancient Sumer</a:t>
            </a:r>
            <a:endParaRPr sz="800" b="0" i="0" u="none" strike="noStrike" cap="none">
              <a:solidFill>
                <a:srgbClr val="000000"/>
              </a:solidFill>
              <a:latin typeface="Source Sans Pro"/>
              <a:ea typeface="Source Sans Pro"/>
              <a:cs typeface="Source Sans Pro"/>
              <a:sym typeface="Source Sans Pro"/>
            </a:endParaRPr>
          </a:p>
        </p:txBody>
      </p:sp>
      <p:sp>
        <p:nvSpPr>
          <p:cNvPr id="97" name="Google Shape;97;p5"/>
          <p:cNvSpPr/>
          <p:nvPr/>
        </p:nvSpPr>
        <p:spPr>
          <a:xfrm>
            <a:off x="1810643" y="598725"/>
            <a:ext cx="2475900" cy="169800"/>
          </a:xfrm>
          <a:prstGeom prst="rect">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Indus Valley civilisation</a:t>
            </a:r>
            <a:endParaRPr sz="800" b="0" i="0" u="none" strike="noStrike" cap="none">
              <a:solidFill>
                <a:srgbClr val="000000"/>
              </a:solidFill>
              <a:latin typeface="Source Sans Pro"/>
              <a:ea typeface="Source Sans Pro"/>
              <a:cs typeface="Source Sans Pro"/>
              <a:sym typeface="Source Sans Pro"/>
            </a:endParaRPr>
          </a:p>
        </p:txBody>
      </p:sp>
      <p:sp>
        <p:nvSpPr>
          <p:cNvPr id="98" name="Google Shape;98;p5"/>
          <p:cNvSpPr/>
          <p:nvPr/>
        </p:nvSpPr>
        <p:spPr>
          <a:xfrm>
            <a:off x="3951474" y="384150"/>
            <a:ext cx="738600" cy="169800"/>
          </a:xfrm>
          <a:prstGeom prst="rect">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Shang China</a:t>
            </a:r>
            <a:endParaRPr sz="800" b="0" i="0" u="none" strike="noStrike" cap="none">
              <a:solidFill>
                <a:srgbClr val="000000"/>
              </a:solidFill>
              <a:latin typeface="Source Sans Pro"/>
              <a:ea typeface="Source Sans Pro"/>
              <a:cs typeface="Source Sans Pro"/>
              <a:sym typeface="Source Sans Pro"/>
            </a:endParaRPr>
          </a:p>
        </p:txBody>
      </p:sp>
      <p:sp>
        <p:nvSpPr>
          <p:cNvPr id="99" name="Google Shape;99;p5"/>
          <p:cNvSpPr/>
          <p:nvPr/>
        </p:nvSpPr>
        <p:spPr>
          <a:xfrm>
            <a:off x="3397525" y="1246725"/>
            <a:ext cx="2288100" cy="169800"/>
          </a:xfrm>
          <a:prstGeom prst="rect">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ancient Greece</a:t>
            </a:r>
            <a:endParaRPr sz="800" b="0" i="0" u="none" strike="noStrike" cap="none">
              <a:solidFill>
                <a:srgbClr val="000000"/>
              </a:solidFill>
              <a:latin typeface="Source Sans Pro"/>
              <a:ea typeface="Source Sans Pro"/>
              <a:cs typeface="Source Sans Pro"/>
              <a:sym typeface="Source Sans Pro"/>
            </a:endParaRPr>
          </a:p>
        </p:txBody>
      </p:sp>
      <p:cxnSp>
        <p:nvCxnSpPr>
          <p:cNvPr id="100" name="Google Shape;100;p5"/>
          <p:cNvCxnSpPr/>
          <p:nvPr/>
        </p:nvCxnSpPr>
        <p:spPr>
          <a:xfrm>
            <a:off x="3390750" y="1861100"/>
            <a:ext cx="2288100" cy="0"/>
          </a:xfrm>
          <a:prstGeom prst="straightConnector1">
            <a:avLst/>
          </a:prstGeom>
          <a:noFill/>
          <a:ln w="19050" cap="flat" cmpd="sng">
            <a:solidFill>
              <a:srgbClr val="FF0000"/>
            </a:solidFill>
            <a:prstDash val="solid"/>
            <a:round/>
            <a:headEnd type="none" w="sm" len="sm"/>
            <a:tailEnd type="none" w="sm" len="sm"/>
          </a:ln>
        </p:spPr>
      </p:cxnSp>
      <p:cxnSp>
        <p:nvCxnSpPr>
          <p:cNvPr id="101" name="Google Shape;101;p5"/>
          <p:cNvCxnSpPr/>
          <p:nvPr/>
        </p:nvCxnSpPr>
        <p:spPr>
          <a:xfrm rot="10800000" flipH="1">
            <a:off x="459400" y="4308600"/>
            <a:ext cx="8240400" cy="900"/>
          </a:xfrm>
          <a:prstGeom prst="straightConnector1">
            <a:avLst/>
          </a:prstGeom>
          <a:noFill/>
          <a:ln w="19050" cap="flat" cmpd="sng">
            <a:solidFill>
              <a:srgbClr val="FF0000"/>
            </a:solidFill>
            <a:prstDash val="solid"/>
            <a:round/>
            <a:headEnd type="none" w="sm" len="sm"/>
            <a:tailEnd type="none" w="sm" len="sm"/>
          </a:ln>
        </p:spPr>
      </p:cxnSp>
      <p:cxnSp>
        <p:nvCxnSpPr>
          <p:cNvPr id="102" name="Google Shape;102;p5"/>
          <p:cNvCxnSpPr/>
          <p:nvPr/>
        </p:nvCxnSpPr>
        <p:spPr>
          <a:xfrm>
            <a:off x="2580082" y="4214028"/>
            <a:ext cx="0" cy="169800"/>
          </a:xfrm>
          <a:prstGeom prst="straightConnector1">
            <a:avLst/>
          </a:prstGeom>
          <a:noFill/>
          <a:ln w="19050" cap="flat" cmpd="sng">
            <a:solidFill>
              <a:srgbClr val="FF0000"/>
            </a:solidFill>
            <a:prstDash val="solid"/>
            <a:round/>
            <a:headEnd type="none" w="sm" len="sm"/>
            <a:tailEnd type="none" w="sm" len="sm"/>
          </a:ln>
        </p:spPr>
      </p:cxnSp>
      <p:cxnSp>
        <p:nvCxnSpPr>
          <p:cNvPr id="103" name="Google Shape;103;p5"/>
          <p:cNvCxnSpPr/>
          <p:nvPr/>
        </p:nvCxnSpPr>
        <p:spPr>
          <a:xfrm>
            <a:off x="4286550" y="4227266"/>
            <a:ext cx="0" cy="169800"/>
          </a:xfrm>
          <a:prstGeom prst="straightConnector1">
            <a:avLst/>
          </a:prstGeom>
          <a:noFill/>
          <a:ln w="19050" cap="flat" cmpd="sng">
            <a:solidFill>
              <a:srgbClr val="FF0000"/>
            </a:solidFill>
            <a:prstDash val="solid"/>
            <a:round/>
            <a:headEnd type="none" w="sm" len="sm"/>
            <a:tailEnd type="none" w="sm" len="sm"/>
          </a:ln>
        </p:spPr>
      </p:cxnSp>
      <p:cxnSp>
        <p:nvCxnSpPr>
          <p:cNvPr id="104" name="Google Shape;104;p5"/>
          <p:cNvCxnSpPr/>
          <p:nvPr/>
        </p:nvCxnSpPr>
        <p:spPr>
          <a:xfrm>
            <a:off x="873614" y="4227278"/>
            <a:ext cx="0" cy="169800"/>
          </a:xfrm>
          <a:prstGeom prst="straightConnector1">
            <a:avLst/>
          </a:prstGeom>
          <a:noFill/>
          <a:ln w="19050" cap="flat" cmpd="sng">
            <a:solidFill>
              <a:srgbClr val="FF0000"/>
            </a:solidFill>
            <a:prstDash val="solid"/>
            <a:round/>
            <a:headEnd type="none" w="sm" len="sm"/>
            <a:tailEnd type="none" w="sm" len="sm"/>
          </a:ln>
        </p:spPr>
      </p:cxnSp>
      <p:sp>
        <p:nvSpPr>
          <p:cNvPr id="105" name="Google Shape;105;p5"/>
          <p:cNvSpPr txBox="1"/>
          <p:nvPr/>
        </p:nvSpPr>
        <p:spPr>
          <a:xfrm>
            <a:off x="487064" y="3897803"/>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FF0000"/>
                </a:solidFill>
                <a:latin typeface="Source Sans Pro"/>
                <a:ea typeface="Source Sans Pro"/>
                <a:cs typeface="Source Sans Pro"/>
                <a:sym typeface="Source Sans Pro"/>
              </a:rPr>
              <a:t>2000 BCE</a:t>
            </a:r>
            <a:endParaRPr sz="800" b="0" i="0" u="none" strike="noStrike" cap="none">
              <a:solidFill>
                <a:srgbClr val="FF0000"/>
              </a:solidFill>
              <a:latin typeface="Source Sans Pro"/>
              <a:ea typeface="Source Sans Pro"/>
              <a:cs typeface="Source Sans Pro"/>
              <a:sym typeface="Source Sans Pro"/>
            </a:endParaRPr>
          </a:p>
        </p:txBody>
      </p:sp>
      <p:sp>
        <p:nvSpPr>
          <p:cNvPr id="106" name="Google Shape;106;p5"/>
          <p:cNvSpPr txBox="1"/>
          <p:nvPr/>
        </p:nvSpPr>
        <p:spPr>
          <a:xfrm>
            <a:off x="2193527" y="3897803"/>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FF0000"/>
                </a:solidFill>
                <a:latin typeface="Source Sans Pro"/>
                <a:ea typeface="Source Sans Pro"/>
                <a:cs typeface="Source Sans Pro"/>
                <a:sym typeface="Source Sans Pro"/>
              </a:rPr>
              <a:t>1500 BCE</a:t>
            </a:r>
            <a:endParaRPr sz="800" b="0" i="0" u="none" strike="noStrike" cap="none">
              <a:solidFill>
                <a:srgbClr val="FF0000"/>
              </a:solidFill>
              <a:latin typeface="Source Sans Pro"/>
              <a:ea typeface="Source Sans Pro"/>
              <a:cs typeface="Source Sans Pro"/>
              <a:sym typeface="Source Sans Pro"/>
            </a:endParaRPr>
          </a:p>
        </p:txBody>
      </p:sp>
      <p:sp>
        <p:nvSpPr>
          <p:cNvPr id="107" name="Google Shape;107;p5"/>
          <p:cNvSpPr txBox="1"/>
          <p:nvPr/>
        </p:nvSpPr>
        <p:spPr>
          <a:xfrm>
            <a:off x="3916814" y="3897803"/>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FF0000"/>
                </a:solidFill>
                <a:latin typeface="Source Sans Pro"/>
                <a:ea typeface="Source Sans Pro"/>
                <a:cs typeface="Source Sans Pro"/>
                <a:sym typeface="Source Sans Pro"/>
              </a:rPr>
              <a:t>1000 BCE</a:t>
            </a:r>
            <a:endParaRPr sz="800" b="0" i="0" u="none" strike="noStrike" cap="none">
              <a:solidFill>
                <a:srgbClr val="FF0000"/>
              </a:solidFill>
              <a:latin typeface="Source Sans Pro"/>
              <a:ea typeface="Source Sans Pro"/>
              <a:cs typeface="Source Sans Pro"/>
              <a:sym typeface="Source Sans Pro"/>
            </a:endParaRPr>
          </a:p>
        </p:txBody>
      </p:sp>
      <p:sp>
        <p:nvSpPr>
          <p:cNvPr id="108" name="Google Shape;108;p5"/>
          <p:cNvSpPr txBox="1"/>
          <p:nvPr/>
        </p:nvSpPr>
        <p:spPr>
          <a:xfrm>
            <a:off x="5640089" y="3897803"/>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FF0000"/>
                </a:solidFill>
                <a:latin typeface="Source Sans Pro"/>
                <a:ea typeface="Source Sans Pro"/>
                <a:cs typeface="Source Sans Pro"/>
                <a:sym typeface="Source Sans Pro"/>
              </a:rPr>
              <a:t>500 BCE</a:t>
            </a:r>
            <a:endParaRPr sz="800" b="0" i="0" u="none" strike="noStrike" cap="none">
              <a:solidFill>
                <a:srgbClr val="FF0000"/>
              </a:solidFill>
              <a:latin typeface="Source Sans Pro"/>
              <a:ea typeface="Source Sans Pro"/>
              <a:cs typeface="Source Sans Pro"/>
              <a:sym typeface="Source Sans Pro"/>
            </a:endParaRPr>
          </a:p>
        </p:txBody>
      </p:sp>
      <p:cxnSp>
        <p:nvCxnSpPr>
          <p:cNvPr id="109" name="Google Shape;109;p5"/>
          <p:cNvCxnSpPr/>
          <p:nvPr/>
        </p:nvCxnSpPr>
        <p:spPr>
          <a:xfrm>
            <a:off x="5995769" y="4221172"/>
            <a:ext cx="0" cy="169800"/>
          </a:xfrm>
          <a:prstGeom prst="straightConnector1">
            <a:avLst/>
          </a:prstGeom>
          <a:noFill/>
          <a:ln w="19050" cap="flat" cmpd="sng">
            <a:solidFill>
              <a:srgbClr val="FF0000"/>
            </a:solidFill>
            <a:prstDash val="solid"/>
            <a:round/>
            <a:headEnd type="none" w="sm" len="sm"/>
            <a:tailEnd type="none" w="sm" len="sm"/>
          </a:ln>
        </p:spPr>
      </p:cxnSp>
      <p:cxnSp>
        <p:nvCxnSpPr>
          <p:cNvPr id="110" name="Google Shape;110;p5"/>
          <p:cNvCxnSpPr/>
          <p:nvPr/>
        </p:nvCxnSpPr>
        <p:spPr>
          <a:xfrm flipH="1">
            <a:off x="879525" y="1880225"/>
            <a:ext cx="2517600" cy="2434800"/>
          </a:xfrm>
          <a:prstGeom prst="straightConnector1">
            <a:avLst/>
          </a:prstGeom>
          <a:noFill/>
          <a:ln w="9525" cap="flat" cmpd="sng">
            <a:solidFill>
              <a:srgbClr val="FF0000"/>
            </a:solidFill>
            <a:prstDash val="dot"/>
            <a:round/>
            <a:headEnd type="none" w="sm" len="sm"/>
            <a:tailEnd type="none" w="sm" len="sm"/>
          </a:ln>
        </p:spPr>
      </p:cxnSp>
      <p:cxnSp>
        <p:nvCxnSpPr>
          <p:cNvPr id="111" name="Google Shape;111;p5"/>
          <p:cNvCxnSpPr/>
          <p:nvPr/>
        </p:nvCxnSpPr>
        <p:spPr>
          <a:xfrm>
            <a:off x="5691625" y="1886575"/>
            <a:ext cx="1555200" cy="2415600"/>
          </a:xfrm>
          <a:prstGeom prst="straightConnector1">
            <a:avLst/>
          </a:prstGeom>
          <a:noFill/>
          <a:ln w="9525" cap="flat" cmpd="sng">
            <a:solidFill>
              <a:srgbClr val="FF0000"/>
            </a:solidFill>
            <a:prstDash val="dot"/>
            <a:round/>
            <a:headEnd type="none" w="sm" len="sm"/>
            <a:tailEnd type="none" w="sm" len="sm"/>
          </a:ln>
        </p:spPr>
      </p:cxnSp>
      <p:cxnSp>
        <p:nvCxnSpPr>
          <p:cNvPr id="112" name="Google Shape;112;p5"/>
          <p:cNvCxnSpPr/>
          <p:nvPr/>
        </p:nvCxnSpPr>
        <p:spPr>
          <a:xfrm>
            <a:off x="7704994" y="4224218"/>
            <a:ext cx="0" cy="169800"/>
          </a:xfrm>
          <a:prstGeom prst="straightConnector1">
            <a:avLst/>
          </a:prstGeom>
          <a:noFill/>
          <a:ln w="19050" cap="flat" cmpd="sng">
            <a:solidFill>
              <a:srgbClr val="FF0000"/>
            </a:solidFill>
            <a:prstDash val="solid"/>
            <a:round/>
            <a:headEnd type="none" w="sm" len="sm"/>
            <a:tailEnd type="none" w="sm" len="sm"/>
          </a:ln>
        </p:spPr>
      </p:cxnSp>
      <p:cxnSp>
        <p:nvCxnSpPr>
          <p:cNvPr id="113" name="Google Shape;113;p5"/>
          <p:cNvCxnSpPr/>
          <p:nvPr/>
        </p:nvCxnSpPr>
        <p:spPr>
          <a:xfrm>
            <a:off x="3677142" y="4312337"/>
            <a:ext cx="0" cy="267600"/>
          </a:xfrm>
          <a:prstGeom prst="straightConnector1">
            <a:avLst/>
          </a:prstGeom>
          <a:noFill/>
          <a:ln w="9525" cap="flat" cmpd="sng">
            <a:solidFill>
              <a:srgbClr val="000000"/>
            </a:solidFill>
            <a:prstDash val="solid"/>
            <a:round/>
            <a:headEnd type="triangle" w="med" len="med"/>
            <a:tailEnd type="none" w="sm" len="sm"/>
          </a:ln>
        </p:spPr>
      </p:cxnSp>
      <p:cxnSp>
        <p:nvCxnSpPr>
          <p:cNvPr id="114" name="Google Shape;114;p5"/>
          <p:cNvCxnSpPr/>
          <p:nvPr/>
        </p:nvCxnSpPr>
        <p:spPr>
          <a:xfrm>
            <a:off x="7246829" y="4312337"/>
            <a:ext cx="0" cy="267600"/>
          </a:xfrm>
          <a:prstGeom prst="straightConnector1">
            <a:avLst/>
          </a:prstGeom>
          <a:noFill/>
          <a:ln w="9525" cap="flat" cmpd="sng">
            <a:solidFill>
              <a:srgbClr val="000000"/>
            </a:solidFill>
            <a:prstDash val="solid"/>
            <a:round/>
            <a:headEnd type="triangle" w="med" len="med"/>
            <a:tailEnd type="none" w="sm" len="sm"/>
          </a:ln>
        </p:spPr>
      </p:cxnSp>
      <p:cxnSp>
        <p:nvCxnSpPr>
          <p:cNvPr id="115" name="Google Shape;115;p5"/>
          <p:cNvCxnSpPr/>
          <p:nvPr/>
        </p:nvCxnSpPr>
        <p:spPr>
          <a:xfrm>
            <a:off x="5995781" y="4312337"/>
            <a:ext cx="0" cy="267600"/>
          </a:xfrm>
          <a:prstGeom prst="straightConnector1">
            <a:avLst/>
          </a:prstGeom>
          <a:noFill/>
          <a:ln w="9525" cap="flat" cmpd="sng">
            <a:solidFill>
              <a:srgbClr val="000000"/>
            </a:solidFill>
            <a:prstDash val="solid"/>
            <a:round/>
            <a:headEnd type="triangle" w="med" len="med"/>
            <a:tailEnd type="none" w="sm" len="sm"/>
          </a:ln>
        </p:spPr>
      </p:cxnSp>
      <p:cxnSp>
        <p:nvCxnSpPr>
          <p:cNvPr id="116" name="Google Shape;116;p5"/>
          <p:cNvCxnSpPr/>
          <p:nvPr/>
        </p:nvCxnSpPr>
        <p:spPr>
          <a:xfrm rot="10800000">
            <a:off x="6639269" y="3959476"/>
            <a:ext cx="7500" cy="342000"/>
          </a:xfrm>
          <a:prstGeom prst="straightConnector1">
            <a:avLst/>
          </a:prstGeom>
          <a:noFill/>
          <a:ln w="9525" cap="flat" cmpd="sng">
            <a:solidFill>
              <a:srgbClr val="000000"/>
            </a:solidFill>
            <a:prstDash val="solid"/>
            <a:round/>
            <a:headEnd type="triangle" w="med" len="med"/>
            <a:tailEnd type="none" w="sm" len="sm"/>
          </a:ln>
        </p:spPr>
      </p:cxnSp>
      <p:sp>
        <p:nvSpPr>
          <p:cNvPr id="117" name="Google Shape;117;p5"/>
          <p:cNvSpPr txBox="1"/>
          <p:nvPr/>
        </p:nvSpPr>
        <p:spPr>
          <a:xfrm>
            <a:off x="6646619" y="4579925"/>
            <a:ext cx="1301700" cy="554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146 BCE - Rome conquers Greece, which becomes part of the Roman Empire</a:t>
            </a:r>
            <a:endParaRPr sz="800" b="0" i="0" u="none" strike="noStrike" cap="none">
              <a:solidFill>
                <a:srgbClr val="000000"/>
              </a:solidFill>
              <a:latin typeface="Source Sans Pro"/>
              <a:ea typeface="Source Sans Pro"/>
              <a:cs typeface="Source Sans Pro"/>
              <a:sym typeface="Source Sans Pro"/>
            </a:endParaRPr>
          </a:p>
        </p:txBody>
      </p:sp>
      <p:sp>
        <p:nvSpPr>
          <p:cNvPr id="118" name="Google Shape;118;p5"/>
          <p:cNvSpPr txBox="1"/>
          <p:nvPr/>
        </p:nvSpPr>
        <p:spPr>
          <a:xfrm>
            <a:off x="5992169" y="3277938"/>
            <a:ext cx="1301700" cy="677100"/>
          </a:xfrm>
          <a:prstGeom prst="rect">
            <a:avLst/>
          </a:prstGeom>
          <a:solidFill>
            <a:srgbClr val="FFFFFF"/>
          </a:solid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336 BCE - Alexander the Great establishes a Greek empire that reaches as far as Egypt and India</a:t>
            </a:r>
            <a:endParaRPr sz="800" b="0" i="0" u="none" strike="noStrike" cap="none">
              <a:solidFill>
                <a:srgbClr val="000000"/>
              </a:solidFill>
              <a:latin typeface="Source Sans Pro"/>
              <a:ea typeface="Source Sans Pro"/>
              <a:cs typeface="Source Sans Pro"/>
              <a:sym typeface="Source Sans Pro"/>
            </a:endParaRPr>
          </a:p>
        </p:txBody>
      </p:sp>
      <p:sp>
        <p:nvSpPr>
          <p:cNvPr id="119" name="Google Shape;119;p5"/>
          <p:cNvSpPr txBox="1"/>
          <p:nvPr/>
        </p:nvSpPr>
        <p:spPr>
          <a:xfrm>
            <a:off x="5344919" y="4583650"/>
            <a:ext cx="1301700" cy="554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500 BCE - Democracy is founded in Athens, beginning the Golden Age</a:t>
            </a:r>
            <a:endParaRPr sz="800" b="0" i="0" u="none" strike="noStrike" cap="none">
              <a:solidFill>
                <a:srgbClr val="000000"/>
              </a:solidFill>
              <a:latin typeface="Source Sans Pro"/>
              <a:ea typeface="Source Sans Pro"/>
              <a:cs typeface="Source Sans Pro"/>
              <a:sym typeface="Source Sans Pro"/>
            </a:endParaRPr>
          </a:p>
        </p:txBody>
      </p:sp>
      <p:sp>
        <p:nvSpPr>
          <p:cNvPr id="120" name="Google Shape;120;p5"/>
          <p:cNvSpPr txBox="1"/>
          <p:nvPr/>
        </p:nvSpPr>
        <p:spPr>
          <a:xfrm>
            <a:off x="3063569" y="4582750"/>
            <a:ext cx="1301700" cy="554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1200 BCE - The Trojan War begins, during the Bronze Period</a:t>
            </a:r>
            <a:endParaRPr sz="800" b="0" i="0" u="none" strike="noStrike" cap="none">
              <a:solidFill>
                <a:srgbClr val="000000"/>
              </a:solidFill>
              <a:latin typeface="Source Sans Pro"/>
              <a:ea typeface="Source Sans Pro"/>
              <a:cs typeface="Source Sans Pro"/>
              <a:sym typeface="Source Sans Pro"/>
            </a:endParaRPr>
          </a:p>
        </p:txBody>
      </p:sp>
      <p:sp>
        <p:nvSpPr>
          <p:cNvPr id="121" name="Google Shape;121;p5"/>
          <p:cNvSpPr txBox="1"/>
          <p:nvPr/>
        </p:nvSpPr>
        <p:spPr>
          <a:xfrm>
            <a:off x="4510109" y="3277950"/>
            <a:ext cx="1301700" cy="554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776 BCE - The first Olympic games are held during the Archaic Age</a:t>
            </a:r>
            <a:endParaRPr sz="800" b="0" i="0" u="none" strike="noStrike" cap="none">
              <a:solidFill>
                <a:srgbClr val="000000"/>
              </a:solidFill>
              <a:latin typeface="Source Sans Pro"/>
              <a:ea typeface="Source Sans Pro"/>
              <a:cs typeface="Source Sans Pro"/>
              <a:sym typeface="Source Sans Pro"/>
            </a:endParaRPr>
          </a:p>
        </p:txBody>
      </p:sp>
      <p:cxnSp>
        <p:nvCxnSpPr>
          <p:cNvPr id="122" name="Google Shape;122;p5"/>
          <p:cNvCxnSpPr/>
          <p:nvPr/>
        </p:nvCxnSpPr>
        <p:spPr>
          <a:xfrm rot="10800000" flipH="1">
            <a:off x="3980569" y="3767453"/>
            <a:ext cx="1500" cy="532200"/>
          </a:xfrm>
          <a:prstGeom prst="straightConnector1">
            <a:avLst/>
          </a:prstGeom>
          <a:noFill/>
          <a:ln w="9525" cap="flat" cmpd="sng">
            <a:solidFill>
              <a:srgbClr val="000000"/>
            </a:solidFill>
            <a:prstDash val="solid"/>
            <a:round/>
            <a:headEnd type="triangle" w="med" len="med"/>
            <a:tailEnd type="none" w="sm" len="sm"/>
          </a:ln>
        </p:spPr>
      </p:cxnSp>
      <p:sp>
        <p:nvSpPr>
          <p:cNvPr id="123" name="Google Shape;123;p5"/>
          <p:cNvSpPr txBox="1"/>
          <p:nvPr/>
        </p:nvSpPr>
        <p:spPr>
          <a:xfrm>
            <a:off x="3134819" y="3273513"/>
            <a:ext cx="1301700" cy="554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1100 BCE - The Greek Dark Age (Greek Iron Age) begins</a:t>
            </a:r>
            <a:endParaRPr sz="800" b="0" i="0" u="none" strike="noStrike" cap="none">
              <a:solidFill>
                <a:srgbClr val="000000"/>
              </a:solidFill>
              <a:latin typeface="Source Sans Pro"/>
              <a:ea typeface="Source Sans Pro"/>
              <a:cs typeface="Source Sans Pro"/>
              <a:sym typeface="Source Sans Pro"/>
            </a:endParaRPr>
          </a:p>
        </p:txBody>
      </p:sp>
      <p:cxnSp>
        <p:nvCxnSpPr>
          <p:cNvPr id="124" name="Google Shape;124;p5"/>
          <p:cNvCxnSpPr/>
          <p:nvPr/>
        </p:nvCxnSpPr>
        <p:spPr>
          <a:xfrm rot="10800000" flipH="1">
            <a:off x="5040649" y="3768983"/>
            <a:ext cx="1500" cy="532200"/>
          </a:xfrm>
          <a:prstGeom prst="straightConnector1">
            <a:avLst/>
          </a:prstGeom>
          <a:noFill/>
          <a:ln w="9525" cap="flat" cmpd="sng">
            <a:solidFill>
              <a:srgbClr val="000000"/>
            </a:solidFill>
            <a:prstDash val="solid"/>
            <a:round/>
            <a:headEnd type="triangle" w="med" len="med"/>
            <a:tailEnd type="none" w="sm" len="sm"/>
          </a:ln>
        </p:spPr>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cxnSp>
        <p:nvCxnSpPr>
          <p:cNvPr id="74" name="Google Shape;74;p5"/>
          <p:cNvCxnSpPr/>
          <p:nvPr/>
        </p:nvCxnSpPr>
        <p:spPr>
          <a:xfrm rot="10800000" flipH="1">
            <a:off x="277412" y="691859"/>
            <a:ext cx="8544600" cy="7200"/>
          </a:xfrm>
          <a:prstGeom prst="straightConnector1">
            <a:avLst/>
          </a:prstGeom>
          <a:noFill/>
          <a:ln w="19050" cap="flat" cmpd="sng">
            <a:solidFill>
              <a:schemeClr val="dk2"/>
            </a:solidFill>
            <a:prstDash val="solid"/>
            <a:round/>
            <a:headEnd type="none" w="sm" len="sm"/>
            <a:tailEnd type="none" w="sm" len="sm"/>
          </a:ln>
        </p:spPr>
      </p:cxnSp>
      <p:cxnSp>
        <p:nvCxnSpPr>
          <p:cNvPr id="75" name="Google Shape;75;p5"/>
          <p:cNvCxnSpPr/>
          <p:nvPr/>
        </p:nvCxnSpPr>
        <p:spPr>
          <a:xfrm>
            <a:off x="876581" y="571571"/>
            <a:ext cx="0" cy="240600"/>
          </a:xfrm>
          <a:prstGeom prst="straightConnector1">
            <a:avLst/>
          </a:prstGeom>
          <a:noFill/>
          <a:ln w="19050" cap="flat" cmpd="sng">
            <a:solidFill>
              <a:schemeClr val="dk2"/>
            </a:solidFill>
            <a:prstDash val="solid"/>
            <a:round/>
            <a:headEnd type="none" w="sm" len="sm"/>
            <a:tailEnd type="none" w="sm" len="sm"/>
          </a:ln>
        </p:spPr>
      </p:cxnSp>
      <p:cxnSp>
        <p:nvCxnSpPr>
          <p:cNvPr id="76" name="Google Shape;76;p5"/>
          <p:cNvCxnSpPr/>
          <p:nvPr/>
        </p:nvCxnSpPr>
        <p:spPr>
          <a:xfrm>
            <a:off x="2107303" y="571571"/>
            <a:ext cx="0" cy="240600"/>
          </a:xfrm>
          <a:prstGeom prst="straightConnector1">
            <a:avLst/>
          </a:prstGeom>
          <a:noFill/>
          <a:ln w="19050" cap="flat" cmpd="sng">
            <a:solidFill>
              <a:schemeClr val="dk2"/>
            </a:solidFill>
            <a:prstDash val="solid"/>
            <a:round/>
            <a:headEnd type="none" w="sm" len="sm"/>
            <a:tailEnd type="none" w="sm" len="sm"/>
          </a:ln>
        </p:spPr>
      </p:cxnSp>
      <p:cxnSp>
        <p:nvCxnSpPr>
          <p:cNvPr id="77" name="Google Shape;77;p5"/>
          <p:cNvCxnSpPr/>
          <p:nvPr/>
        </p:nvCxnSpPr>
        <p:spPr>
          <a:xfrm>
            <a:off x="3326022" y="571571"/>
            <a:ext cx="0" cy="240600"/>
          </a:xfrm>
          <a:prstGeom prst="straightConnector1">
            <a:avLst/>
          </a:prstGeom>
          <a:noFill/>
          <a:ln w="19050" cap="flat" cmpd="sng">
            <a:solidFill>
              <a:schemeClr val="dk2"/>
            </a:solidFill>
            <a:prstDash val="solid"/>
            <a:round/>
            <a:headEnd type="none" w="sm" len="sm"/>
            <a:tailEnd type="none" w="sm" len="sm"/>
          </a:ln>
        </p:spPr>
      </p:cxnSp>
      <p:cxnSp>
        <p:nvCxnSpPr>
          <p:cNvPr id="78" name="Google Shape;78;p5"/>
          <p:cNvCxnSpPr/>
          <p:nvPr/>
        </p:nvCxnSpPr>
        <p:spPr>
          <a:xfrm>
            <a:off x="4549194" y="571571"/>
            <a:ext cx="0" cy="240600"/>
          </a:xfrm>
          <a:prstGeom prst="straightConnector1">
            <a:avLst/>
          </a:prstGeom>
          <a:noFill/>
          <a:ln w="19050" cap="flat" cmpd="sng">
            <a:solidFill>
              <a:schemeClr val="dk2"/>
            </a:solidFill>
            <a:prstDash val="solid"/>
            <a:round/>
            <a:headEnd type="none" w="sm" len="sm"/>
            <a:tailEnd type="none" w="sm" len="sm"/>
          </a:ln>
        </p:spPr>
      </p:cxnSp>
      <p:cxnSp>
        <p:nvCxnSpPr>
          <p:cNvPr id="79" name="Google Shape;79;p5"/>
          <p:cNvCxnSpPr/>
          <p:nvPr/>
        </p:nvCxnSpPr>
        <p:spPr>
          <a:xfrm>
            <a:off x="5767913" y="571571"/>
            <a:ext cx="0" cy="240600"/>
          </a:xfrm>
          <a:prstGeom prst="straightConnector1">
            <a:avLst/>
          </a:prstGeom>
          <a:noFill/>
          <a:ln w="19050" cap="flat" cmpd="sng">
            <a:solidFill>
              <a:schemeClr val="dk2"/>
            </a:solidFill>
            <a:prstDash val="solid"/>
            <a:round/>
            <a:headEnd type="none" w="sm" len="sm"/>
            <a:tailEnd type="none" w="sm" len="sm"/>
          </a:ln>
        </p:spPr>
      </p:cxnSp>
      <p:cxnSp>
        <p:nvCxnSpPr>
          <p:cNvPr id="80" name="Google Shape;80;p5"/>
          <p:cNvCxnSpPr/>
          <p:nvPr/>
        </p:nvCxnSpPr>
        <p:spPr>
          <a:xfrm>
            <a:off x="6986633" y="571571"/>
            <a:ext cx="0" cy="240600"/>
          </a:xfrm>
          <a:prstGeom prst="straightConnector1">
            <a:avLst/>
          </a:prstGeom>
          <a:noFill/>
          <a:ln w="19050" cap="flat" cmpd="sng">
            <a:solidFill>
              <a:schemeClr val="dk2"/>
            </a:solidFill>
            <a:prstDash val="solid"/>
            <a:round/>
            <a:headEnd type="none" w="sm" len="sm"/>
            <a:tailEnd type="none" w="sm" len="sm"/>
          </a:ln>
        </p:spPr>
      </p:cxnSp>
      <p:cxnSp>
        <p:nvCxnSpPr>
          <p:cNvPr id="81" name="Google Shape;81;p5"/>
          <p:cNvCxnSpPr/>
          <p:nvPr/>
        </p:nvCxnSpPr>
        <p:spPr>
          <a:xfrm>
            <a:off x="8205352" y="571571"/>
            <a:ext cx="0" cy="240600"/>
          </a:xfrm>
          <a:prstGeom prst="straightConnector1">
            <a:avLst/>
          </a:prstGeom>
          <a:noFill/>
          <a:ln w="19050" cap="flat" cmpd="sng">
            <a:solidFill>
              <a:schemeClr val="dk2"/>
            </a:solidFill>
            <a:prstDash val="solid"/>
            <a:round/>
            <a:headEnd type="none" w="sm" len="sm"/>
            <a:tailEnd type="none" w="sm" len="sm"/>
          </a:ln>
        </p:spPr>
      </p:cxnSp>
      <p:grpSp>
        <p:nvGrpSpPr>
          <p:cNvPr id="82" name="Google Shape;82;p5"/>
          <p:cNvGrpSpPr/>
          <p:nvPr/>
        </p:nvGrpSpPr>
        <p:grpSpPr>
          <a:xfrm>
            <a:off x="276433" y="263771"/>
            <a:ext cx="8492876" cy="307800"/>
            <a:chOff x="360813" y="976375"/>
            <a:chExt cx="5006412" cy="307800"/>
          </a:xfrm>
        </p:grpSpPr>
        <p:sp>
          <p:nvSpPr>
            <p:cNvPr id="83" name="Google Shape;83;p5"/>
            <p:cNvSpPr txBox="1"/>
            <p:nvPr/>
          </p:nvSpPr>
          <p:spPr>
            <a:xfrm>
              <a:off x="4702125" y="976375"/>
              <a:ext cx="665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2000</a:t>
              </a:r>
              <a:endParaRPr sz="800" b="0" i="0" u="none" strike="noStrike" cap="none">
                <a:solidFill>
                  <a:srgbClr val="000000"/>
                </a:solidFill>
                <a:latin typeface="Source Sans Pro"/>
                <a:ea typeface="Source Sans Pro"/>
                <a:cs typeface="Source Sans Pro"/>
                <a:sym typeface="Source Sans Pro"/>
              </a:endParaRPr>
            </a:p>
          </p:txBody>
        </p:sp>
        <p:sp>
          <p:nvSpPr>
            <p:cNvPr id="84" name="Google Shape;84;p5"/>
            <p:cNvSpPr txBox="1"/>
            <p:nvPr/>
          </p:nvSpPr>
          <p:spPr>
            <a:xfrm>
              <a:off x="3983725" y="976375"/>
              <a:ext cx="665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1000</a:t>
              </a:r>
              <a:endParaRPr sz="800" b="0" i="0" u="none" strike="noStrike" cap="none">
                <a:solidFill>
                  <a:srgbClr val="000000"/>
                </a:solidFill>
                <a:latin typeface="Source Sans Pro"/>
                <a:ea typeface="Source Sans Pro"/>
                <a:cs typeface="Source Sans Pro"/>
                <a:sym typeface="Source Sans Pro"/>
              </a:endParaRPr>
            </a:p>
          </p:txBody>
        </p:sp>
        <p:sp>
          <p:nvSpPr>
            <p:cNvPr id="85" name="Google Shape;85;p5"/>
            <p:cNvSpPr txBox="1"/>
            <p:nvPr/>
          </p:nvSpPr>
          <p:spPr>
            <a:xfrm>
              <a:off x="3265325" y="976375"/>
              <a:ext cx="665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endParaRPr sz="800" b="0" i="0" u="none" strike="noStrike" cap="none">
                <a:solidFill>
                  <a:srgbClr val="000000"/>
                </a:solidFill>
                <a:latin typeface="Arial"/>
                <a:ea typeface="Arial"/>
                <a:cs typeface="Arial"/>
                <a:sym typeface="Arial"/>
              </a:endParaRPr>
            </a:p>
          </p:txBody>
        </p:sp>
        <p:sp>
          <p:nvSpPr>
            <p:cNvPr id="86" name="Google Shape;86;p5"/>
            <p:cNvSpPr txBox="1"/>
            <p:nvPr/>
          </p:nvSpPr>
          <p:spPr>
            <a:xfrm>
              <a:off x="2492925" y="976375"/>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1000 BCE</a:t>
              </a:r>
              <a:endParaRPr sz="800" b="0" i="0" u="none" strike="noStrike" cap="none">
                <a:solidFill>
                  <a:srgbClr val="000000"/>
                </a:solidFill>
                <a:latin typeface="Source Sans Pro"/>
                <a:ea typeface="Source Sans Pro"/>
                <a:cs typeface="Source Sans Pro"/>
                <a:sym typeface="Source Sans Pro"/>
              </a:endParaRPr>
            </a:p>
          </p:txBody>
        </p:sp>
        <p:sp>
          <p:nvSpPr>
            <p:cNvPr id="87" name="Google Shape;87;p5"/>
            <p:cNvSpPr txBox="1"/>
            <p:nvPr/>
          </p:nvSpPr>
          <p:spPr>
            <a:xfrm>
              <a:off x="1773213" y="976375"/>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2000 BCE</a:t>
              </a:r>
              <a:endParaRPr sz="800" b="0" i="0" u="none" strike="noStrike" cap="none">
                <a:solidFill>
                  <a:srgbClr val="000000"/>
                </a:solidFill>
                <a:latin typeface="Source Sans Pro"/>
                <a:ea typeface="Source Sans Pro"/>
                <a:cs typeface="Source Sans Pro"/>
                <a:sym typeface="Source Sans Pro"/>
              </a:endParaRPr>
            </a:p>
          </p:txBody>
        </p:sp>
        <p:sp>
          <p:nvSpPr>
            <p:cNvPr id="88" name="Google Shape;88;p5"/>
            <p:cNvSpPr txBox="1"/>
            <p:nvPr/>
          </p:nvSpPr>
          <p:spPr>
            <a:xfrm>
              <a:off x="1053488" y="976375"/>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3000 BCE</a:t>
              </a:r>
              <a:endParaRPr sz="800" b="0" i="0" u="none" strike="noStrike" cap="none">
                <a:solidFill>
                  <a:srgbClr val="000000"/>
                </a:solidFill>
                <a:latin typeface="Source Sans Pro"/>
                <a:ea typeface="Source Sans Pro"/>
                <a:cs typeface="Source Sans Pro"/>
                <a:sym typeface="Source Sans Pro"/>
              </a:endParaRPr>
            </a:p>
          </p:txBody>
        </p:sp>
        <p:sp>
          <p:nvSpPr>
            <p:cNvPr id="89" name="Google Shape;89;p5"/>
            <p:cNvSpPr txBox="1"/>
            <p:nvPr/>
          </p:nvSpPr>
          <p:spPr>
            <a:xfrm>
              <a:off x="360813" y="976375"/>
              <a:ext cx="7731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000000"/>
                  </a:solidFill>
                  <a:latin typeface="Source Sans Pro"/>
                  <a:ea typeface="Source Sans Pro"/>
                  <a:cs typeface="Source Sans Pro"/>
                  <a:sym typeface="Source Sans Pro"/>
                </a:rPr>
                <a:t>4000 BCE</a:t>
              </a:r>
              <a:endParaRPr sz="800" b="0" i="0" u="none" strike="noStrike" cap="none">
                <a:solidFill>
                  <a:srgbClr val="000000"/>
                </a:solidFill>
                <a:latin typeface="Source Sans Pro"/>
                <a:ea typeface="Source Sans Pro"/>
                <a:cs typeface="Source Sans Pro"/>
                <a:sym typeface="Source Sans Pro"/>
              </a:endParaRPr>
            </a:p>
          </p:txBody>
        </p:sp>
      </p:grpSp>
      <p:sp>
        <p:nvSpPr>
          <p:cNvPr id="91" name="Google Shape;91;p5"/>
          <p:cNvSpPr/>
          <p:nvPr/>
        </p:nvSpPr>
        <p:spPr>
          <a:xfrm>
            <a:off x="8147762" y="861059"/>
            <a:ext cx="78300" cy="169800"/>
          </a:xfrm>
          <a:prstGeom prst="rect">
            <a:avLst/>
          </a:prstGeom>
          <a:solidFill>
            <a:srgbClr val="D9D2E9"/>
          </a:solidFill>
          <a:ln w="9525" cap="flat" cmpd="sng">
            <a:solidFill>
              <a:schemeClr val="dk2"/>
            </a:solidFill>
            <a:prstDash val="dot"/>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800"/>
              <a:buFont typeface="Arial"/>
              <a:buNone/>
            </a:pPr>
            <a:endParaRPr sz="800" b="0" i="0" u="none" strike="noStrike" cap="none">
              <a:solidFill>
                <a:srgbClr val="000000"/>
              </a:solidFill>
              <a:latin typeface="Source Sans Pro"/>
              <a:ea typeface="Source Sans Pro"/>
              <a:cs typeface="Source Sans Pro"/>
              <a:sym typeface="Source Sans Pro"/>
            </a:endParaRPr>
          </a:p>
        </p:txBody>
      </p:sp>
      <p:sp>
        <p:nvSpPr>
          <p:cNvPr id="92" name="Google Shape;92;p5"/>
          <p:cNvSpPr txBox="1"/>
          <p:nvPr/>
        </p:nvSpPr>
        <p:spPr>
          <a:xfrm>
            <a:off x="7825735" y="968576"/>
            <a:ext cx="1134300" cy="307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800"/>
              <a:buFont typeface="Arial"/>
              <a:buNone/>
            </a:pPr>
            <a:r>
              <a:rPr lang="en-GB" sz="800" dirty="0">
                <a:latin typeface="Source Sans Pro"/>
                <a:ea typeface="Source Sans Pro"/>
                <a:cs typeface="Source Sans Pro"/>
                <a:sym typeface="Source Sans Pro"/>
              </a:rPr>
              <a:t>our  school</a:t>
            </a:r>
            <a:endParaRPr sz="800" b="0" i="0" u="none" strike="noStrike" cap="none" dirty="0">
              <a:solidFill>
                <a:srgbClr val="000000"/>
              </a:solidFill>
              <a:latin typeface="Source Sans Pro"/>
              <a:ea typeface="Source Sans Pro"/>
              <a:cs typeface="Source Sans Pro"/>
              <a:sym typeface="Source Sans Pro"/>
            </a:endParaRPr>
          </a:p>
        </p:txBody>
      </p:sp>
      <p:cxnSp>
        <p:nvCxnSpPr>
          <p:cNvPr id="100" name="Google Shape;100;p5"/>
          <p:cNvCxnSpPr/>
          <p:nvPr/>
        </p:nvCxnSpPr>
        <p:spPr>
          <a:xfrm>
            <a:off x="3333144" y="687076"/>
            <a:ext cx="2445272" cy="1351"/>
          </a:xfrm>
          <a:prstGeom prst="straightConnector1">
            <a:avLst/>
          </a:prstGeom>
          <a:noFill/>
          <a:ln w="57150" cap="flat" cmpd="sng">
            <a:solidFill>
              <a:srgbClr val="FF0000"/>
            </a:solidFill>
            <a:prstDash val="solid"/>
            <a:round/>
            <a:headEnd type="none" w="sm" len="sm"/>
            <a:tailEnd type="none" w="sm" len="sm"/>
          </a:ln>
        </p:spPr>
      </p:cxn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287" y="1308275"/>
            <a:ext cx="7004475" cy="3785899"/>
          </a:xfrm>
          <a:prstGeom prst="rect">
            <a:avLst/>
          </a:prstGeom>
        </p:spPr>
      </p:pic>
      <p:cxnSp>
        <p:nvCxnSpPr>
          <p:cNvPr id="5" name="Straight Connector 4"/>
          <p:cNvCxnSpPr/>
          <p:nvPr/>
        </p:nvCxnSpPr>
        <p:spPr>
          <a:xfrm flipH="1">
            <a:off x="1350335" y="812171"/>
            <a:ext cx="1975687" cy="2047987"/>
          </a:xfrm>
          <a:prstGeom prst="line">
            <a:avLst/>
          </a:prstGeom>
          <a:ln>
            <a:solidFill>
              <a:schemeClr val="accent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192" name="Straight Connector 191"/>
          <p:cNvCxnSpPr/>
          <p:nvPr/>
        </p:nvCxnSpPr>
        <p:spPr>
          <a:xfrm>
            <a:off x="5766292" y="812171"/>
            <a:ext cx="1975687" cy="2047987"/>
          </a:xfrm>
          <a:prstGeom prst="line">
            <a:avLst/>
          </a:prstGeom>
          <a:ln>
            <a:solidFill>
              <a:schemeClr val="accent1">
                <a:lumMod val="75000"/>
              </a:schemeClr>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41140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graphicFrame>
        <p:nvGraphicFramePr>
          <p:cNvPr id="129" name="Google Shape;129;p6"/>
          <p:cNvGraphicFramePr/>
          <p:nvPr/>
        </p:nvGraphicFramePr>
        <p:xfrm>
          <a:off x="290850" y="317150"/>
          <a:ext cx="8642850" cy="4267140"/>
        </p:xfrm>
        <a:graphic>
          <a:graphicData uri="http://schemas.openxmlformats.org/drawingml/2006/table">
            <a:tbl>
              <a:tblPr>
                <a:noFill/>
                <a:tableStyleId>{8EF6D0C3-80D3-4F91-9D6C-16C781797EBA}</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7512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rgbClr val="999999"/>
                          </a:solidFill>
                          <a:latin typeface="Source Sans Pro"/>
                          <a:ea typeface="Source Sans Pro"/>
                          <a:cs typeface="Source Sans Pro"/>
                          <a:sym typeface="Source Sans Pro"/>
                        </a:rPr>
                        <a:t>Year 4 Block 1</a:t>
                      </a:r>
                      <a:endParaRPr sz="1200" b="1" u="none" strike="noStrike" cap="none">
                        <a:solidFill>
                          <a:srgbClr val="999999"/>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u="none" strike="noStrike" cap="none">
                          <a:solidFill>
                            <a:srgbClr val="999999"/>
                          </a:solidFill>
                          <a:latin typeface="Source Sans Pro"/>
                          <a:ea typeface="Source Sans Pro"/>
                          <a:cs typeface="Source Sans Pro"/>
                          <a:sym typeface="Source Sans Pro"/>
                        </a:rPr>
                        <a:t>Ancient Greece</a:t>
                      </a:r>
                      <a:endParaRPr sz="1200" u="none" strike="noStrike" cap="none">
                        <a:solidFill>
                          <a:srgbClr val="999999"/>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999999"/>
                          </a:solidFill>
                          <a:latin typeface="Source Sans Pro"/>
                          <a:ea typeface="Source Sans Pro"/>
                          <a:cs typeface="Source Sans Pro"/>
                          <a:sym typeface="Source Sans Pro"/>
                        </a:rPr>
                        <a:t>Retrieval vocab: </a:t>
                      </a:r>
                      <a:r>
                        <a:rPr lang="en-GB" sz="800" u="none" strike="noStrike" cap="none" dirty="0">
                          <a:latin typeface="Source Sans Pro"/>
                          <a:ea typeface="Source Sans Pro"/>
                          <a:cs typeface="Source Sans Pro"/>
                          <a:sym typeface="Source Sans Pro"/>
                        </a:rPr>
                        <a:t> AD, age, artefact, BC, BCE, CE, century, chariot, epic, event, historian, influence, language, leisure, modern, past, period, rebellion, ruler, territory</a:t>
                      </a:r>
                      <a:endParaRPr sz="800" u="none" strike="noStrike" cap="none" dirty="0">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endParaRPr sz="800" u="none" strike="noStrike" cap="none" dirty="0">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999999"/>
                          </a:solidFill>
                          <a:latin typeface="Source Sans Pro"/>
                          <a:ea typeface="Source Sans Pro"/>
                          <a:cs typeface="Source Sans Pro"/>
                          <a:sym typeface="Source Sans Pro"/>
                        </a:rPr>
                        <a:t>New vocab:</a:t>
                      </a:r>
                      <a:r>
                        <a:rPr lang="en-GB" sz="800" u="none" strike="noStrike" cap="none" dirty="0">
                          <a:solidFill>
                            <a:schemeClr val="dk1"/>
                          </a:solidFill>
                          <a:latin typeface="Source Sans Pro"/>
                          <a:ea typeface="Source Sans Pro"/>
                          <a:cs typeface="Source Sans Pro"/>
                          <a:sym typeface="Source Sans Pro"/>
                        </a:rPr>
                        <a:t> contribution, discipline, employment, empress, experience, flourishing, hero, implement, isolation, journey, limited, luxury, navy, original, reality, seafarer, successor, thinker, tragedy</a:t>
                      </a:r>
                      <a:endParaRPr sz="800" u="none" strike="noStrike" cap="none" dirty="0">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endParaRPr sz="800" b="1" u="none" strike="noStrike" cap="none" dirty="0">
                        <a:solidFill>
                          <a:schemeClr val="dk1"/>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dk1"/>
                          </a:solidFill>
                          <a:latin typeface="Source Sans Pro"/>
                          <a:ea typeface="Source Sans Pro"/>
                          <a:cs typeface="Source Sans Pro"/>
                          <a:sym typeface="Source Sans Pro"/>
                        </a:rPr>
                        <a:t>Key concepts: community &amp; culture</a:t>
                      </a:r>
                      <a:r>
                        <a:rPr lang="en-GB" sz="800" u="none" strike="noStrike" cap="none" dirty="0">
                          <a:solidFill>
                            <a:srgbClr val="FF0000"/>
                          </a:solidFill>
                          <a:latin typeface="Source Sans Pro"/>
                          <a:ea typeface="Source Sans Pro"/>
                          <a:cs typeface="Source Sans Pro"/>
                          <a:sym typeface="Source Sans Pro"/>
                        </a:rPr>
                        <a:t> (architecture, art, civilisation, communication, economy, inspiration, myth, nation, religion, settlement, story, trade)</a:t>
                      </a:r>
                      <a:r>
                        <a:rPr lang="en-GB" sz="800" b="1" u="none" strike="noStrike" cap="none" dirty="0">
                          <a:solidFill>
                            <a:schemeClr val="dk1"/>
                          </a:solidFill>
                          <a:latin typeface="Source Sans Pro"/>
                          <a:ea typeface="Source Sans Pro"/>
                          <a:cs typeface="Source Sans Pro"/>
                          <a:sym typeface="Source Sans Pro"/>
                        </a:rPr>
                        <a:t>,</a:t>
                      </a:r>
                      <a:r>
                        <a:rPr lang="en-GB" sz="800" u="none" strike="noStrike" cap="none" dirty="0">
                          <a:solidFill>
                            <a:srgbClr val="FF0000"/>
                          </a:solidFill>
                          <a:latin typeface="Source Sans Pro"/>
                          <a:ea typeface="Source Sans Pro"/>
                          <a:cs typeface="Source Sans Pro"/>
                          <a:sym typeface="Source Sans Pro"/>
                        </a:rPr>
                        <a:t> </a:t>
                      </a:r>
                      <a:r>
                        <a:rPr lang="en-GB" sz="800" b="1" u="none" strike="noStrike" cap="none" dirty="0">
                          <a:solidFill>
                            <a:schemeClr val="dk1"/>
                          </a:solidFill>
                          <a:latin typeface="Source Sans Pro"/>
                          <a:ea typeface="Source Sans Pro"/>
                          <a:cs typeface="Source Sans Pro"/>
                          <a:sym typeface="Source Sans Pro"/>
                        </a:rPr>
                        <a:t>conflict &amp; disaster - </a:t>
                      </a:r>
                      <a:r>
                        <a:rPr lang="en-GB" sz="800" u="none" strike="noStrike" cap="none" dirty="0">
                          <a:solidFill>
                            <a:srgbClr val="FF0000"/>
                          </a:solidFill>
                          <a:latin typeface="Source Sans Pro"/>
                          <a:ea typeface="Source Sans Pro"/>
                          <a:cs typeface="Source Sans Pro"/>
                          <a:sym typeface="Source Sans Pro"/>
                        </a:rPr>
                        <a:t>(conquest, military, peace, surrender, war), </a:t>
                      </a:r>
                      <a:r>
                        <a:rPr lang="en-GB" sz="800" b="1" u="none" strike="noStrike" cap="none" dirty="0">
                          <a:solidFill>
                            <a:schemeClr val="dk1"/>
                          </a:solidFill>
                          <a:latin typeface="Source Sans Pro"/>
                          <a:ea typeface="Source Sans Pro"/>
                          <a:cs typeface="Source Sans Pro"/>
                          <a:sym typeface="Source Sans Pro"/>
                        </a:rPr>
                        <a:t>exploration &amp; invention </a:t>
                      </a:r>
                      <a:r>
                        <a:rPr lang="en-GB" sz="800" u="none" strike="noStrike" cap="none" dirty="0">
                          <a:solidFill>
                            <a:srgbClr val="FF0000"/>
                          </a:solidFill>
                          <a:latin typeface="Source Sans Pro"/>
                          <a:ea typeface="Source Sans Pro"/>
                          <a:cs typeface="Source Sans Pro"/>
                          <a:sym typeface="Source Sans Pro"/>
                        </a:rPr>
                        <a:t>(discovery, migration, navigation, progress), </a:t>
                      </a:r>
                      <a:r>
                        <a:rPr lang="en-GB" sz="800" b="1" u="none" strike="noStrike" cap="none" dirty="0">
                          <a:solidFill>
                            <a:schemeClr val="dk1"/>
                          </a:solidFill>
                          <a:latin typeface="Source Sans Pro"/>
                          <a:ea typeface="Source Sans Pro"/>
                          <a:cs typeface="Source Sans Pro"/>
                          <a:sym typeface="Source Sans Pro"/>
                        </a:rPr>
                        <a:t>hierarchy &amp; power - </a:t>
                      </a:r>
                      <a:r>
                        <a:rPr lang="en-GB" sz="800" u="none" strike="noStrike" cap="none" dirty="0">
                          <a:solidFill>
                            <a:srgbClr val="FF0000"/>
                          </a:solidFill>
                          <a:latin typeface="Source Sans Pro"/>
                          <a:ea typeface="Source Sans Pro"/>
                          <a:cs typeface="Source Sans Pro"/>
                          <a:sym typeface="Source Sans Pro"/>
                        </a:rPr>
                        <a:t>(country, democracy, empire, equality, government, law, politics, prejudice, privilege, slavery, tyranny)</a:t>
                      </a:r>
                      <a:r>
                        <a:rPr lang="en-GB" sz="800" b="1" u="none" strike="noStrike" cap="none" dirty="0">
                          <a:latin typeface="Source Sans Pro"/>
                          <a:ea typeface="Source Sans Pro"/>
                          <a:cs typeface="Source Sans Pro"/>
                          <a:sym typeface="Source Sans Pro"/>
                        </a:rPr>
                        <a:t>,</a:t>
                      </a:r>
                      <a:r>
                        <a:rPr lang="en-GB" sz="800" b="1" u="none" strike="noStrike" cap="none" dirty="0">
                          <a:solidFill>
                            <a:srgbClr val="0000FF"/>
                          </a:solidFill>
                          <a:latin typeface="Source Sans Pro"/>
                          <a:ea typeface="Source Sans Pro"/>
                          <a:cs typeface="Source Sans Pro"/>
                          <a:sym typeface="Source Sans Pro"/>
                        </a:rPr>
                        <a:t> </a:t>
                      </a:r>
                      <a:r>
                        <a:rPr lang="en-GB" sz="800" b="1" u="none" strike="noStrike" cap="none" dirty="0">
                          <a:solidFill>
                            <a:schemeClr val="dk1"/>
                          </a:solidFill>
                          <a:latin typeface="Source Sans Pro"/>
                          <a:ea typeface="Source Sans Pro"/>
                          <a:cs typeface="Source Sans Pro"/>
                          <a:sym typeface="Source Sans Pro"/>
                        </a:rPr>
                        <a:t>cause &amp; consequence, change &amp; continuity, similarity &amp; difference, evidence &amp; interpretation </a:t>
                      </a:r>
                      <a:r>
                        <a:rPr lang="en-GB" sz="800" u="none" strike="noStrike" cap="none" dirty="0">
                          <a:solidFill>
                            <a:srgbClr val="FF0000"/>
                          </a:solidFill>
                          <a:latin typeface="Source Sans Pro"/>
                          <a:ea typeface="Source Sans Pro"/>
                          <a:cs typeface="Source Sans Pro"/>
                          <a:sym typeface="Source Sans Pro"/>
                        </a:rPr>
                        <a:t>(source), </a:t>
                      </a:r>
                      <a:r>
                        <a:rPr lang="en-GB" sz="800" b="1" dirty="0">
                          <a:solidFill>
                            <a:schemeClr val="dk1"/>
                          </a:solidFill>
                          <a:latin typeface="Source Sans Pro"/>
                          <a:ea typeface="Source Sans Pro"/>
                          <a:cs typeface="Source Sans Pro"/>
                          <a:sym typeface="Source Sans Pro"/>
                        </a:rPr>
                        <a:t>significance</a:t>
                      </a:r>
                      <a:endParaRPr sz="800" u="none" strike="noStrike" cap="none" dirty="0">
                        <a:solidFill>
                          <a:srgbClr val="FF000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endParaRPr sz="800" u="none" strike="noStrike" cap="none" dirty="0">
                        <a:solidFill>
                          <a:srgbClr val="FF000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800"/>
                        <a:buFont typeface="Arial"/>
                        <a:buNone/>
                      </a:pPr>
                      <a:r>
                        <a:rPr lang="en-GB" sz="800" u="sng" dirty="0">
                          <a:solidFill>
                            <a:schemeClr val="dk1"/>
                          </a:solidFill>
                          <a:latin typeface="Source Sans Pro"/>
                          <a:ea typeface="Source Sans Pro"/>
                          <a:cs typeface="Source Sans Pro"/>
                          <a:sym typeface="Source Sans Pro"/>
                        </a:rPr>
                        <a:t>Overarching enquiry question: </a:t>
                      </a:r>
                      <a:r>
                        <a:rPr lang="en-GB" sz="800" u="sng" strike="noStrike" cap="none" dirty="0">
                          <a:latin typeface="Source Sans Pro"/>
                          <a:ea typeface="Source Sans Pro"/>
                          <a:cs typeface="Source Sans Pro"/>
                          <a:sym typeface="Source Sans Pro"/>
                        </a:rPr>
                        <a:t>Why is ancient Greece considered to be so influential to the modern world?</a:t>
                      </a:r>
                      <a:endParaRPr sz="800" u="sng"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982450">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Week 1</a:t>
                      </a:r>
                      <a:endParaRPr sz="1200" b="1" u="none" strike="noStrike" cap="none">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(retrieval)</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457200" marR="0" lvl="0" indent="0" algn="l" rtl="0">
                        <a:lnSpc>
                          <a:spcPct val="100000"/>
                        </a:lnSpc>
                        <a:spcBef>
                          <a:spcPts val="0"/>
                        </a:spcBef>
                        <a:spcAft>
                          <a:spcPts val="0"/>
                        </a:spcAft>
                        <a:buClr>
                          <a:srgbClr val="000000"/>
                        </a:buClr>
                        <a:buSzPts val="800"/>
                        <a:buFont typeface="Arial"/>
                        <a:buNone/>
                      </a:pPr>
                      <a:r>
                        <a:rPr lang="en-GB" sz="800" u="sng" strike="noStrike" cap="none" dirty="0">
                          <a:latin typeface="Source Sans Pro"/>
                          <a:ea typeface="Source Sans Pro"/>
                          <a:cs typeface="Source Sans Pro"/>
                          <a:sym typeface="Source Sans Pro"/>
                        </a:rPr>
                        <a:t>What have we learned about history so far?</a:t>
                      </a:r>
                      <a:endParaRPr sz="800" u="sng" strike="noStrike" cap="none" dirty="0">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b="1" u="none" strike="noStrike" cap="none" dirty="0">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dirty="0">
                          <a:solidFill>
                            <a:srgbClr val="6AA84F"/>
                          </a:solidFill>
                          <a:latin typeface="Source Sans Pro"/>
                          <a:ea typeface="Source Sans Pro"/>
                          <a:cs typeface="Source Sans Pro"/>
                          <a:sym typeface="Source Sans Pro"/>
                        </a:rPr>
                        <a:t>Know that history is the study of the past, in particular the changes over time that have occurred within human society</a:t>
                      </a:r>
                      <a:endParaRPr sz="800" b="1" u="none" strike="noStrike" cap="none" dirty="0">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dirty="0">
                          <a:solidFill>
                            <a:schemeClr val="dk1"/>
                          </a:solidFill>
                          <a:latin typeface="Source Sans Pro"/>
                          <a:ea typeface="Source Sans Pro"/>
                          <a:cs typeface="Source Sans Pro"/>
                          <a:sym typeface="Source Sans Pro"/>
                        </a:rPr>
                        <a:t>Know that time is commonly divided into two periods known as BCE (before common era) and CE (common era); know that these are sometimes replaced with BC (before Christ) and AD (Anno Domini, meaning year of our lord)</a:t>
                      </a:r>
                      <a:endParaRPr sz="800" b="1" u="none" strike="noStrike" cap="none" dirty="0">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dirty="0">
                          <a:solidFill>
                            <a:schemeClr val="dk1"/>
                          </a:solidFill>
                          <a:latin typeface="Source Sans Pro"/>
                          <a:ea typeface="Source Sans Pro"/>
                          <a:cs typeface="Source Sans Pro"/>
                          <a:sym typeface="Source Sans Pro"/>
                        </a:rPr>
                        <a:t>Know that human prehistory is commonly divided into three periods: the Stone Age, the Bronze Age and the Iron Age</a:t>
                      </a:r>
                      <a:endParaRPr sz="800" b="1" u="none" strike="noStrike" cap="none" dirty="0">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dirty="0">
                          <a:latin typeface="Source Sans Pro"/>
                          <a:ea typeface="Source Sans Pro"/>
                          <a:cs typeface="Source Sans Pro"/>
                          <a:sym typeface="Source Sans Pro"/>
                        </a:rPr>
                        <a:t>Know that the Stone Age lasted for a very long time, most of which was spent as hunter-gatherers without settled homes; towards the very end of this period, humans began living in settlements, undertaking agriculture and raising animals; this created a surplus of food and allowed people to specialise in particular jobs, leading to new technology, architecture and art  </a:t>
                      </a:r>
                      <a:endParaRPr sz="800" b="1" u="none" strike="noStrike" cap="none" dirty="0">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dirty="0">
                          <a:latin typeface="Source Sans Pro"/>
                          <a:ea typeface="Source Sans Pro"/>
                          <a:cs typeface="Source Sans Pro"/>
                          <a:sym typeface="Source Sans Pro"/>
                        </a:rPr>
                        <a:t>Know that the Bronze Age and Iron Age followed the Stone Age, during which time people started using </a:t>
                      </a:r>
                      <a:r>
                        <a:rPr lang="en-GB" sz="800" b="1" u="none" strike="noStrike" cap="none" dirty="0" err="1">
                          <a:latin typeface="Source Sans Pro"/>
                          <a:ea typeface="Source Sans Pro"/>
                          <a:cs typeface="Source Sans Pro"/>
                          <a:sym typeface="Source Sans Pro"/>
                        </a:rPr>
                        <a:t>using</a:t>
                      </a:r>
                      <a:r>
                        <a:rPr lang="en-GB" sz="800" b="1" u="none" strike="noStrike" cap="none" dirty="0">
                          <a:latin typeface="Source Sans Pro"/>
                          <a:ea typeface="Source Sans Pro"/>
                          <a:cs typeface="Source Sans Pro"/>
                          <a:sym typeface="Source Sans Pro"/>
                        </a:rPr>
                        <a:t> more complicated tools made from these metals</a:t>
                      </a:r>
                      <a:endParaRPr sz="800" b="1" u="none" strike="noStrike" cap="none" dirty="0">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dirty="0">
                          <a:latin typeface="Source Sans Pro"/>
                          <a:ea typeface="Source Sans Pro"/>
                          <a:cs typeface="Source Sans Pro"/>
                          <a:sym typeface="Source Sans Pro"/>
                        </a:rPr>
                        <a:t>Know that the earliest civilisations were ancient Egypt, ancient Sumer, the Indus Valley civilisation and Shang Dynasty China (which began somewhat later); these civilisations were based around fertile river floodplains and involved large groups of people living together with a shared culture and social hierarchy</a:t>
                      </a:r>
                      <a:endParaRPr sz="800" b="1" u="none" strike="noStrike" cap="none" dirty="0">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dirty="0">
                          <a:solidFill>
                            <a:schemeClr val="dk1"/>
                          </a:solidFill>
                          <a:latin typeface="Source Sans Pro"/>
                          <a:ea typeface="Source Sans Pro"/>
                          <a:cs typeface="Source Sans Pro"/>
                          <a:sym typeface="Source Sans Pro"/>
                        </a:rPr>
                        <a:t>Know that a civilisation is considered by most historians to be a collection of urban areas (i.e. towns and cities) with a settled population doing specialised jobs and trading with one another; written language, artwork and monuments are more common in civilisations </a:t>
                      </a:r>
                      <a:endParaRPr sz="800" b="1" u="none" strike="noStrike" cap="none" dirty="0">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dirty="0">
                          <a:solidFill>
                            <a:schemeClr val="dk1"/>
                          </a:solidFill>
                          <a:latin typeface="Source Sans Pro"/>
                          <a:ea typeface="Source Sans Pro"/>
                          <a:cs typeface="Source Sans Pro"/>
                          <a:sym typeface="Source Sans Pro"/>
                        </a:rPr>
                        <a:t>Know that historians don’t always agree on what makes a civilisation; saying that a society was uncivilised is often considered as an insult and a way for people in certain places to feel superior to others</a:t>
                      </a:r>
                      <a:endParaRPr sz="800" b="1" u="none" strike="noStrike" cap="none" dirty="0">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dirty="0">
                          <a:solidFill>
                            <a:schemeClr val="dk1"/>
                          </a:solidFill>
                          <a:latin typeface="Source Sans Pro"/>
                          <a:ea typeface="Source Sans Pro"/>
                          <a:cs typeface="Source Sans Pro"/>
                          <a:sym typeface="Source Sans Pro"/>
                        </a:rPr>
                        <a:t>Know that the maintenance of laws and stability in these ancient civilisations was provided by governments, usually led by powerful rulers, like monarchs (kings , queens, emperors or empresses)</a:t>
                      </a:r>
                      <a:endParaRPr sz="800" b="1" u="none" strike="noStrike" cap="none" dirty="0">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dirty="0">
                          <a:solidFill>
                            <a:srgbClr val="0000FF"/>
                          </a:solidFill>
                          <a:latin typeface="Source Sans Pro"/>
                          <a:ea typeface="Source Sans Pro"/>
                          <a:cs typeface="Source Sans Pro"/>
                          <a:sym typeface="Source Sans Pro"/>
                        </a:rPr>
                        <a:t>Know that the government is a system or group of people with some power over an organised community or country (retrieval from geography)</a:t>
                      </a:r>
                      <a:endParaRPr sz="800" b="1" u="none" strike="noStrike" cap="none" dirty="0">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pic>
        <p:nvPicPr>
          <p:cNvPr id="134" name="Google Shape;134;p7"/>
          <p:cNvPicPr preferRelativeResize="0"/>
          <p:nvPr/>
        </p:nvPicPr>
        <p:blipFill rotWithShape="1">
          <a:blip r:embed="rId3">
            <a:alphaModFix/>
          </a:blip>
          <a:srcRect/>
          <a:stretch/>
        </p:blipFill>
        <p:spPr>
          <a:xfrm>
            <a:off x="152400" y="152400"/>
            <a:ext cx="8777925" cy="4449350"/>
          </a:xfrm>
          <a:prstGeom prst="rect">
            <a:avLst/>
          </a:prstGeom>
          <a:noFill/>
          <a:ln>
            <a:noFill/>
          </a:ln>
        </p:spPr>
      </p:pic>
      <p:sp>
        <p:nvSpPr>
          <p:cNvPr id="135" name="Google Shape;135;p7"/>
          <p:cNvSpPr/>
          <p:nvPr/>
        </p:nvSpPr>
        <p:spPr>
          <a:xfrm>
            <a:off x="4990525" y="1497800"/>
            <a:ext cx="204000" cy="2868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6" name="Google Shape;136;p7"/>
          <p:cNvSpPr/>
          <p:nvPr/>
        </p:nvSpPr>
        <p:spPr>
          <a:xfrm>
            <a:off x="5353250" y="1402200"/>
            <a:ext cx="204000" cy="2415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7" name="Google Shape;137;p7"/>
          <p:cNvSpPr/>
          <p:nvPr/>
        </p:nvSpPr>
        <p:spPr>
          <a:xfrm>
            <a:off x="5849825" y="1520450"/>
            <a:ext cx="204000" cy="2415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8" name="Google Shape;138;p7"/>
          <p:cNvSpPr/>
          <p:nvPr/>
        </p:nvSpPr>
        <p:spPr>
          <a:xfrm>
            <a:off x="6928100" y="1220325"/>
            <a:ext cx="253200" cy="2415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139" name="Google Shape;139;p7"/>
          <p:cNvCxnSpPr>
            <a:endCxn id="135" idx="2"/>
          </p:cNvCxnSpPr>
          <p:nvPr/>
        </p:nvCxnSpPr>
        <p:spPr>
          <a:xfrm rot="10800000" flipH="1">
            <a:off x="4346725" y="1784600"/>
            <a:ext cx="745800" cy="599100"/>
          </a:xfrm>
          <a:prstGeom prst="straightConnector1">
            <a:avLst/>
          </a:prstGeom>
          <a:noFill/>
          <a:ln w="19050" cap="flat" cmpd="sng">
            <a:solidFill>
              <a:srgbClr val="FF0000"/>
            </a:solidFill>
            <a:prstDash val="solid"/>
            <a:round/>
            <a:headEnd type="none" w="sm" len="sm"/>
            <a:tailEnd type="triangle" w="med" len="med"/>
          </a:ln>
        </p:spPr>
      </p:cxnSp>
      <p:cxnSp>
        <p:nvCxnSpPr>
          <p:cNvPr id="140" name="Google Shape;140;p7"/>
          <p:cNvCxnSpPr>
            <a:endCxn id="136" idx="2"/>
          </p:cNvCxnSpPr>
          <p:nvPr/>
        </p:nvCxnSpPr>
        <p:spPr>
          <a:xfrm rot="10800000">
            <a:off x="5455250" y="1643700"/>
            <a:ext cx="229800" cy="727200"/>
          </a:xfrm>
          <a:prstGeom prst="straightConnector1">
            <a:avLst/>
          </a:prstGeom>
          <a:noFill/>
          <a:ln w="19050" cap="flat" cmpd="sng">
            <a:solidFill>
              <a:srgbClr val="FF0000"/>
            </a:solidFill>
            <a:prstDash val="solid"/>
            <a:round/>
            <a:headEnd type="none" w="sm" len="sm"/>
            <a:tailEnd type="triangle" w="med" len="med"/>
          </a:ln>
        </p:spPr>
      </p:cxnSp>
      <p:cxnSp>
        <p:nvCxnSpPr>
          <p:cNvPr id="141" name="Google Shape;141;p7"/>
          <p:cNvCxnSpPr>
            <a:stCxn id="142" idx="0"/>
          </p:cNvCxnSpPr>
          <p:nvPr/>
        </p:nvCxnSpPr>
        <p:spPr>
          <a:xfrm rot="10800000">
            <a:off x="6036775" y="1761950"/>
            <a:ext cx="547200" cy="727200"/>
          </a:xfrm>
          <a:prstGeom prst="straightConnector1">
            <a:avLst/>
          </a:prstGeom>
          <a:noFill/>
          <a:ln w="19050" cap="flat" cmpd="sng">
            <a:solidFill>
              <a:srgbClr val="FF0000"/>
            </a:solidFill>
            <a:prstDash val="solid"/>
            <a:round/>
            <a:headEnd type="none" w="sm" len="sm"/>
            <a:tailEnd type="triangle" w="med" len="med"/>
          </a:ln>
        </p:spPr>
      </p:cxnSp>
      <p:cxnSp>
        <p:nvCxnSpPr>
          <p:cNvPr id="143" name="Google Shape;143;p7"/>
          <p:cNvCxnSpPr>
            <a:endCxn id="138" idx="2"/>
          </p:cNvCxnSpPr>
          <p:nvPr/>
        </p:nvCxnSpPr>
        <p:spPr>
          <a:xfrm rot="10800000">
            <a:off x="7054700" y="1461825"/>
            <a:ext cx="587100" cy="660600"/>
          </a:xfrm>
          <a:prstGeom prst="straightConnector1">
            <a:avLst/>
          </a:prstGeom>
          <a:noFill/>
          <a:ln w="19050" cap="flat" cmpd="sng">
            <a:solidFill>
              <a:srgbClr val="FF0000"/>
            </a:solidFill>
            <a:prstDash val="solid"/>
            <a:round/>
            <a:headEnd type="none" w="sm" len="sm"/>
            <a:tailEnd type="triangle" w="med" len="med"/>
          </a:ln>
        </p:spPr>
      </p:cxnSp>
      <p:sp>
        <p:nvSpPr>
          <p:cNvPr id="144" name="Google Shape;144;p7"/>
          <p:cNvSpPr txBox="1"/>
          <p:nvPr/>
        </p:nvSpPr>
        <p:spPr>
          <a:xfrm>
            <a:off x="3794450" y="2325450"/>
            <a:ext cx="635100" cy="492600"/>
          </a:xfrm>
          <a:prstGeom prst="rect">
            <a:avLst/>
          </a:prstGeom>
          <a:solidFill>
            <a:srgbClr val="FFFFFF"/>
          </a:solid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0000"/>
                </a:solidFill>
                <a:latin typeface="Source Sans Pro"/>
                <a:ea typeface="Source Sans Pro"/>
                <a:cs typeface="Source Sans Pro"/>
                <a:sym typeface="Source Sans Pro"/>
              </a:rPr>
              <a:t>ancient Egypt</a:t>
            </a:r>
            <a:endParaRPr sz="1000" b="0" i="0" u="none" strike="noStrike" cap="none">
              <a:solidFill>
                <a:srgbClr val="FF0000"/>
              </a:solidFill>
              <a:latin typeface="Source Sans Pro"/>
              <a:ea typeface="Source Sans Pro"/>
              <a:cs typeface="Source Sans Pro"/>
              <a:sym typeface="Source Sans Pro"/>
            </a:endParaRPr>
          </a:p>
        </p:txBody>
      </p:sp>
      <p:sp>
        <p:nvSpPr>
          <p:cNvPr id="145" name="Google Shape;145;p7"/>
          <p:cNvSpPr txBox="1"/>
          <p:nvPr/>
        </p:nvSpPr>
        <p:spPr>
          <a:xfrm>
            <a:off x="5353250" y="2371050"/>
            <a:ext cx="635100" cy="492600"/>
          </a:xfrm>
          <a:prstGeom prst="rect">
            <a:avLst/>
          </a:prstGeom>
          <a:solidFill>
            <a:srgbClr val="FFFFFF"/>
          </a:solid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0000"/>
                </a:solidFill>
                <a:latin typeface="Source Sans Pro"/>
                <a:ea typeface="Source Sans Pro"/>
                <a:cs typeface="Source Sans Pro"/>
                <a:sym typeface="Source Sans Pro"/>
              </a:rPr>
              <a:t>ancient Sumer</a:t>
            </a:r>
            <a:endParaRPr sz="1000" b="0" i="0" u="none" strike="noStrike" cap="none">
              <a:solidFill>
                <a:srgbClr val="FF0000"/>
              </a:solidFill>
              <a:latin typeface="Source Sans Pro"/>
              <a:ea typeface="Source Sans Pro"/>
              <a:cs typeface="Source Sans Pro"/>
              <a:sym typeface="Source Sans Pro"/>
            </a:endParaRPr>
          </a:p>
        </p:txBody>
      </p:sp>
      <p:sp>
        <p:nvSpPr>
          <p:cNvPr id="142" name="Google Shape;142;p7"/>
          <p:cNvSpPr txBox="1"/>
          <p:nvPr/>
        </p:nvSpPr>
        <p:spPr>
          <a:xfrm>
            <a:off x="6175825" y="2489150"/>
            <a:ext cx="816300" cy="646500"/>
          </a:xfrm>
          <a:prstGeom prst="rect">
            <a:avLst/>
          </a:prstGeom>
          <a:solidFill>
            <a:srgbClr val="FFFFFF"/>
          </a:solid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0000"/>
                </a:solidFill>
                <a:latin typeface="Source Sans Pro"/>
                <a:ea typeface="Source Sans Pro"/>
                <a:cs typeface="Source Sans Pro"/>
                <a:sym typeface="Source Sans Pro"/>
              </a:rPr>
              <a:t>Indus Valley civilisation</a:t>
            </a:r>
            <a:endParaRPr sz="1000" b="0" i="0" u="none" strike="noStrike" cap="none">
              <a:solidFill>
                <a:srgbClr val="FF0000"/>
              </a:solidFill>
              <a:latin typeface="Source Sans Pro"/>
              <a:ea typeface="Source Sans Pro"/>
              <a:cs typeface="Source Sans Pro"/>
              <a:sym typeface="Source Sans Pro"/>
            </a:endParaRPr>
          </a:p>
        </p:txBody>
      </p:sp>
      <p:sp>
        <p:nvSpPr>
          <p:cNvPr id="146" name="Google Shape;146;p7"/>
          <p:cNvSpPr txBox="1"/>
          <p:nvPr/>
        </p:nvSpPr>
        <p:spPr>
          <a:xfrm>
            <a:off x="7641800" y="1684125"/>
            <a:ext cx="745800" cy="646500"/>
          </a:xfrm>
          <a:prstGeom prst="rect">
            <a:avLst/>
          </a:prstGeom>
          <a:solidFill>
            <a:srgbClr val="FFFFFF"/>
          </a:solid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0000"/>
                </a:solidFill>
                <a:latin typeface="Source Sans Pro"/>
                <a:ea typeface="Source Sans Pro"/>
                <a:cs typeface="Source Sans Pro"/>
                <a:sym typeface="Source Sans Pro"/>
              </a:rPr>
              <a:t>Shang dynasty China</a:t>
            </a:r>
            <a:endParaRPr sz="1000" b="0" i="0" u="none" strike="noStrike" cap="none">
              <a:solidFill>
                <a:srgbClr val="FF0000"/>
              </a:solidFill>
              <a:latin typeface="Source Sans Pro"/>
              <a:ea typeface="Source Sans Pro"/>
              <a:cs typeface="Source Sans Pro"/>
              <a:sym typeface="Source Sans Pro"/>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graphicFrame>
        <p:nvGraphicFramePr>
          <p:cNvPr id="151" name="Google Shape;151;p8"/>
          <p:cNvGraphicFramePr/>
          <p:nvPr/>
        </p:nvGraphicFramePr>
        <p:xfrm>
          <a:off x="290850" y="317150"/>
          <a:ext cx="8642850" cy="3596610"/>
        </p:xfrm>
        <a:graphic>
          <a:graphicData uri="http://schemas.openxmlformats.org/drawingml/2006/table">
            <a:tbl>
              <a:tblPr>
                <a:noFill/>
                <a:tableStyleId>{8EF6D0C3-80D3-4F91-9D6C-16C781797EBA}</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5188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2</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45720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What were the crucial periods in ancient Greece and how did this period begin?</a:t>
                      </a:r>
                      <a:endParaRPr sz="800" u="sng"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some historians argue that ancient Greece was the most influential period in European history in terms of the ideas that were created there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ancient Greece is considered by historians to have had four particularly noteworthy periods between 2000 BCE and 146 CE: the Bronze Age, the Archaic Age, the Classical Golden Age and the period in which Alexander the Great made conquests over a large area; as with many ancient historical periods historians disagree upon the exact beginning and end dates of these periods or even whether these periods describe the time well; such periods are always descriptions applied when looking back in time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the Bronze Period in Greece spanned from 2000 BCE to 1100 BCE</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many Greek myths and stories describe events and heroes that are inspired by this period, including the Iliad, the Odyssey and Theseus and the Minotaur</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after after 1100 BCE, ancient Greece experience a 250-year period of isolation called the Dark Age, also known as the ancient Greek Iron Age </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the Archaic Period began in 850 BCE when ancient Greece began to trade more with the wider world; this period lasted until around 600 BCE</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during the Archaic Period, the ancient Greeks invented the alphabet that is used to write many languages to this day, including English</a:t>
                      </a:r>
                      <a:r>
                        <a:rPr lang="en-GB" sz="800" u="none" strike="noStrike" cap="none">
                          <a:solidFill>
                            <a:schemeClr val="dk1"/>
                          </a:solidFill>
                          <a:latin typeface="Source Sans Pro"/>
                          <a:ea typeface="Source Sans Pro"/>
                          <a:cs typeface="Source Sans Pro"/>
                          <a:sym typeface="Source Sans Pro"/>
                        </a:rPr>
                        <a:t>; the word alphabet comes from the words “alpha” and “beta”, which are the first two letters of the Greek alphabet</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Homer created the epic poems the Iliad and the Odyssey during this period; these poems, part of an oral tradition, tell the story of a war with Troy (the Trojan War) and the journey home from this war made by a soldier called Odysseus; in these stories lots of fantastical creatures appear, such as the Cyclops and the Sirens; in these legends the Greek gods play a key role in the story deciding the fates of the characters</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an epic (e.g. Gilgamesh) is a long set of connected stories of superhuman deeds, usually containing a hero (retrieval)</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oral tradition is the passing down of what has been said from generation to generation; in particular it relates to aspects of culture that were not written down originally (retrieval)</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how to recognise connections, contrasts and trends over time (retrieval)</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 ancient Greeks believed in many gods</a:t>
                      </a:r>
                      <a:r>
                        <a:rPr lang="en-GB" sz="800" u="none" strike="noStrike" cap="none">
                          <a:solidFill>
                            <a:schemeClr val="dk1"/>
                          </a:solidFill>
                          <a:latin typeface="Source Sans Pro"/>
                          <a:ea typeface="Source Sans Pro"/>
                          <a:cs typeface="Source Sans Pro"/>
                          <a:sym typeface="Source Sans Pro"/>
                        </a:rPr>
                        <a:t>, including Zeus (king of the gods), Athena (goddess of reason, wisdom and war, after whom the city of Athens was named), Hades (god of the dead and the underworld) and Poseidon (god of the sea)</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belief in many gods is called polytheism</a:t>
                      </a:r>
                      <a:r>
                        <a:rPr lang="en-GB" sz="800" b="1" u="none" strike="noStrike" cap="none">
                          <a:solidFill>
                            <a:srgbClr val="0000FF"/>
                          </a:solidFill>
                          <a:latin typeface="Source Sans Pro"/>
                          <a:ea typeface="Source Sans Pro"/>
                          <a:cs typeface="Source Sans Pro"/>
                          <a:sym typeface="Source Sans Pro"/>
                        </a:rPr>
                        <a:t> </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 first Olympic games took place in this period</a:t>
                      </a:r>
                      <a:r>
                        <a:rPr lang="en-GB" sz="800" u="none" strike="noStrike" cap="none">
                          <a:solidFill>
                            <a:schemeClr val="dk1"/>
                          </a:solidFill>
                          <a:latin typeface="Source Sans Pro"/>
                          <a:ea typeface="Source Sans Pro"/>
                          <a:cs typeface="Source Sans Pro"/>
                          <a:sym typeface="Source Sans Pro"/>
                        </a:rPr>
                        <a:t>; this eventually inspired the modern Olympics, but the original games were a much shorter affair with just a few events; the Olympics were named after Mount Olympus, the highest mountain in Greece, the summit of which was said to be where the Greek Gods lived (see resource below)</a:t>
                      </a:r>
                      <a:endParaRPr sz="800"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9"/>
          <p:cNvPicPr preferRelativeResize="0"/>
          <p:nvPr/>
        </p:nvPicPr>
        <p:blipFill rotWithShape="1">
          <a:blip r:embed="rId3">
            <a:alphaModFix/>
          </a:blip>
          <a:srcRect/>
          <a:stretch/>
        </p:blipFill>
        <p:spPr>
          <a:xfrm>
            <a:off x="152400" y="152400"/>
            <a:ext cx="8777925" cy="4449350"/>
          </a:xfrm>
          <a:prstGeom prst="rect">
            <a:avLst/>
          </a:prstGeom>
          <a:noFill/>
          <a:ln>
            <a:noFill/>
          </a:ln>
        </p:spPr>
      </p:pic>
      <p:sp>
        <p:nvSpPr>
          <p:cNvPr id="157" name="Google Shape;157;p9"/>
          <p:cNvSpPr/>
          <p:nvPr/>
        </p:nvSpPr>
        <p:spPr>
          <a:xfrm>
            <a:off x="4799325" y="1175725"/>
            <a:ext cx="165600" cy="2265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10"/>
          <p:cNvPicPr preferRelativeResize="0"/>
          <p:nvPr/>
        </p:nvPicPr>
        <p:blipFill rotWithShape="1">
          <a:blip r:embed="rId3">
            <a:alphaModFix/>
          </a:blip>
          <a:srcRect/>
          <a:stretch/>
        </p:blipFill>
        <p:spPr>
          <a:xfrm>
            <a:off x="152400" y="152400"/>
            <a:ext cx="1917486" cy="3142878"/>
          </a:xfrm>
          <a:prstGeom prst="rect">
            <a:avLst/>
          </a:prstGeom>
          <a:noFill/>
          <a:ln>
            <a:noFill/>
          </a:ln>
        </p:spPr>
      </p:pic>
      <p:pic>
        <p:nvPicPr>
          <p:cNvPr id="163" name="Google Shape;163;p10"/>
          <p:cNvPicPr preferRelativeResize="0"/>
          <p:nvPr/>
        </p:nvPicPr>
        <p:blipFill rotWithShape="1">
          <a:blip r:embed="rId4">
            <a:alphaModFix/>
          </a:blip>
          <a:srcRect/>
          <a:stretch/>
        </p:blipFill>
        <p:spPr>
          <a:xfrm>
            <a:off x="2300561" y="152400"/>
            <a:ext cx="2306750" cy="3142878"/>
          </a:xfrm>
          <a:prstGeom prst="rect">
            <a:avLst/>
          </a:prstGeom>
          <a:noFill/>
          <a:ln>
            <a:noFill/>
          </a:ln>
        </p:spPr>
      </p:pic>
      <p:pic>
        <p:nvPicPr>
          <p:cNvPr id="164" name="Google Shape;164;p10"/>
          <p:cNvPicPr preferRelativeResize="0"/>
          <p:nvPr/>
        </p:nvPicPr>
        <p:blipFill rotWithShape="1">
          <a:blip r:embed="rId5">
            <a:alphaModFix/>
          </a:blip>
          <a:srcRect/>
          <a:stretch/>
        </p:blipFill>
        <p:spPr>
          <a:xfrm>
            <a:off x="4837985" y="152400"/>
            <a:ext cx="1888651" cy="3155500"/>
          </a:xfrm>
          <a:prstGeom prst="rect">
            <a:avLst/>
          </a:prstGeom>
          <a:noFill/>
          <a:ln>
            <a:noFill/>
          </a:ln>
        </p:spPr>
      </p:pic>
      <p:pic>
        <p:nvPicPr>
          <p:cNvPr id="165" name="Google Shape;165;p10"/>
          <p:cNvPicPr preferRelativeResize="0"/>
          <p:nvPr/>
        </p:nvPicPr>
        <p:blipFill rotWithShape="1">
          <a:blip r:embed="rId6">
            <a:alphaModFix/>
          </a:blip>
          <a:srcRect/>
          <a:stretch/>
        </p:blipFill>
        <p:spPr>
          <a:xfrm>
            <a:off x="6957311" y="152400"/>
            <a:ext cx="2003989" cy="3155500"/>
          </a:xfrm>
          <a:prstGeom prst="rect">
            <a:avLst/>
          </a:prstGeom>
          <a:noFill/>
          <a:ln>
            <a:noFill/>
          </a:ln>
        </p:spPr>
      </p:pic>
      <p:sp>
        <p:nvSpPr>
          <p:cNvPr id="166" name="Google Shape;166;p10"/>
          <p:cNvSpPr txBox="1"/>
          <p:nvPr/>
        </p:nvSpPr>
        <p:spPr>
          <a:xfrm>
            <a:off x="2069875" y="3339775"/>
            <a:ext cx="4887300" cy="6156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Pottery and a statue showing some of the original Olympic events (chariot racing, discus, wrestling and javelin)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graphicFrame>
        <p:nvGraphicFramePr>
          <p:cNvPr id="171" name="Google Shape;171;p11"/>
          <p:cNvGraphicFramePr/>
          <p:nvPr/>
        </p:nvGraphicFramePr>
        <p:xfrm>
          <a:off x="290850" y="211026"/>
          <a:ext cx="8642850" cy="4815810"/>
        </p:xfrm>
        <a:graphic>
          <a:graphicData uri="http://schemas.openxmlformats.org/drawingml/2006/table">
            <a:tbl>
              <a:tblPr>
                <a:noFill/>
                <a:tableStyleId>{8EF6D0C3-80D3-4F91-9D6C-16C781797EBA}</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5188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3</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45720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What were the differences between Athens and Sparta, and how much information can we gather from a single artefact?</a:t>
                      </a:r>
                      <a:endParaRPr sz="800" u="sng"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throughout most of its history, ancient Greece was, like ancient Sumer, a collection of independent city-states that shared a language and aspects of culture; Athens and Sparta were two of these city-states, though there were others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throughout the times of ancient Greece, trade was essential to the flourishing of these city-states and the development of their economies; the ancient Greeks were a seafaring people</a:t>
                      </a:r>
                      <a:r>
                        <a:rPr lang="en-GB" sz="800" u="none" strike="noStrike" cap="none">
                          <a:solidFill>
                            <a:schemeClr val="dk1"/>
                          </a:solidFill>
                          <a:latin typeface="Source Sans Pro"/>
                          <a:ea typeface="Source Sans Pro"/>
                          <a:cs typeface="Source Sans Pro"/>
                          <a:sym typeface="Source Sans Pro"/>
                        </a:rPr>
                        <a:t>, partly because of the need to trade but partly also because of the Greek islands that surround the area</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Athens and Sparta had different laws, money and rulers; the two cities were rivals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democracy is a form of government in which the government is controlled to some extent by the people who live there; it usually requires that people vote to make important decisions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Athens was a city-state that for periods implemented the first example of a democracy (</a:t>
                      </a:r>
                      <a:r>
                        <a:rPr lang="en-GB" sz="800" b="1" i="1" u="none" strike="noStrike" cap="none">
                          <a:solidFill>
                            <a:schemeClr val="dk1"/>
                          </a:solidFill>
                          <a:latin typeface="Source Sans Pro"/>
                          <a:ea typeface="Source Sans Pro"/>
                          <a:cs typeface="Source Sans Pro"/>
                          <a:sym typeface="Source Sans Pro"/>
                        </a:rPr>
                        <a:t>demos - people; cracy - rule</a:t>
                      </a:r>
                      <a:r>
                        <a:rPr lang="en-GB" sz="800" b="1" u="none" strike="noStrike" cap="none">
                          <a:solidFill>
                            <a:schemeClr val="dk1"/>
                          </a:solidFill>
                          <a:latin typeface="Source Sans Pro"/>
                          <a:ea typeface="Source Sans Pro"/>
                          <a:cs typeface="Source Sans Pro"/>
                          <a:sym typeface="Source Sans Pro"/>
                        </a:rPr>
                        <a:t>); however Athens’s democracy was very limited as only adult men; this means that women, children and </a:t>
                      </a:r>
                      <a:r>
                        <a:rPr lang="en-GB" sz="800" b="1">
                          <a:solidFill>
                            <a:schemeClr val="dk1"/>
                          </a:solidFill>
                          <a:latin typeface="Source Sans Pro"/>
                          <a:ea typeface="Source Sans Pro"/>
                          <a:cs typeface="Source Sans Pro"/>
                          <a:sym typeface="Source Sans Pro"/>
                        </a:rPr>
                        <a:t>enslaved people </a:t>
                      </a:r>
                      <a:r>
                        <a:rPr lang="en-GB" sz="800" b="1" u="none" strike="noStrike" cap="none">
                          <a:solidFill>
                            <a:schemeClr val="dk1"/>
                          </a:solidFill>
                          <a:latin typeface="Source Sans Pro"/>
                          <a:ea typeface="Source Sans Pro"/>
                          <a:cs typeface="Source Sans Pro"/>
                          <a:sym typeface="Source Sans Pro"/>
                        </a:rPr>
                        <a:t> were not permitted to vote</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a large fraction, probably more than ¼ at points, of the people in ancient Greece were </a:t>
                      </a:r>
                      <a:r>
                        <a:rPr lang="en-GB" sz="800">
                          <a:solidFill>
                            <a:schemeClr val="dk1"/>
                          </a:solidFill>
                          <a:latin typeface="Source Sans Pro"/>
                          <a:ea typeface="Source Sans Pro"/>
                          <a:cs typeface="Source Sans Pro"/>
                          <a:sym typeface="Source Sans Pro"/>
                        </a:rPr>
                        <a:t>enslaved</a:t>
                      </a:r>
                      <a:r>
                        <a:rPr lang="en-GB" sz="800" u="none" strike="noStrike" cap="none">
                          <a:solidFill>
                            <a:schemeClr val="dk1"/>
                          </a:solidFill>
                          <a:latin typeface="Source Sans Pro"/>
                          <a:ea typeface="Source Sans Pro"/>
                          <a:cs typeface="Source Sans Pro"/>
                          <a:sym typeface="Source Sans Pro"/>
                        </a:rPr>
                        <a:t>; these </a:t>
                      </a:r>
                      <a:r>
                        <a:rPr lang="en-GB" sz="800">
                          <a:solidFill>
                            <a:schemeClr val="dk1"/>
                          </a:solidFill>
                          <a:latin typeface="Source Sans Pro"/>
                          <a:ea typeface="Source Sans Pro"/>
                          <a:cs typeface="Source Sans Pro"/>
                          <a:sym typeface="Source Sans Pro"/>
                        </a:rPr>
                        <a:t>enslaved people</a:t>
                      </a:r>
                      <a:r>
                        <a:rPr lang="en-GB" sz="800" u="none" strike="noStrike" cap="none">
                          <a:solidFill>
                            <a:schemeClr val="dk1"/>
                          </a:solidFill>
                          <a:latin typeface="Source Sans Pro"/>
                          <a:ea typeface="Source Sans Pro"/>
                          <a:cs typeface="Source Sans Pro"/>
                          <a:sym typeface="Source Sans Pro"/>
                        </a:rPr>
                        <a:t> were at the bottom of the social hierarchy and had no rights; much of ancient Greece’s economy as built on </a:t>
                      </a:r>
                      <a:r>
                        <a:rPr lang="en-GB" sz="800">
                          <a:solidFill>
                            <a:schemeClr val="dk1"/>
                          </a:solidFill>
                          <a:latin typeface="Source Sans Pro"/>
                          <a:ea typeface="Source Sans Pro"/>
                          <a:cs typeface="Source Sans Pro"/>
                          <a:sym typeface="Source Sans Pro"/>
                        </a:rPr>
                        <a:t>enslaved people</a:t>
                      </a:r>
                      <a:r>
                        <a:rPr lang="en-GB" sz="800" u="none" strike="noStrike" cap="none">
                          <a:solidFill>
                            <a:schemeClr val="dk1"/>
                          </a:solidFill>
                          <a:latin typeface="Source Sans Pro"/>
                          <a:ea typeface="Source Sans Pro"/>
                          <a:cs typeface="Source Sans Pro"/>
                          <a:sym typeface="Source Sans Pro"/>
                        </a:rPr>
                        <a:t> doing work so that others did not have to</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Athenians valued art and architecture</a:t>
                      </a:r>
                      <a:r>
                        <a:rPr lang="en-GB" sz="800" u="none" strike="noStrike" cap="none">
                          <a:solidFill>
                            <a:schemeClr val="dk1"/>
                          </a:solidFill>
                          <a:latin typeface="Source Sans Pro"/>
                          <a:ea typeface="Source Sans Pro"/>
                          <a:cs typeface="Source Sans Pro"/>
                          <a:sym typeface="Source Sans Pro"/>
                        </a:rPr>
                        <a:t>; there were magnificent buildings in Athens such as the Parthenon which was part of the Acropolis, a group of buildings at the highest point in Athens (see resource below); Athenians appreciate leisure and enjoyed luxuries like beautiful vases and going to plays</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the beautiful architecture of ancient Greece inspired many beautiful buildings elsewhere even into modern times</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Athens had a powerful navy; a navy is the military of a country that operates at sea, mainly using ships</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Sparta was a city-state that was not a democracy; it was ruled by two kings at the same time supported by a few other people who made all of the important decisions</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Spartans valued military strength on land</a:t>
                      </a:r>
                      <a:r>
                        <a:rPr lang="en-GB" sz="800" u="none" strike="noStrike" cap="none">
                          <a:solidFill>
                            <a:schemeClr val="dk1"/>
                          </a:solidFill>
                          <a:latin typeface="Source Sans Pro"/>
                          <a:ea typeface="Source Sans Pro"/>
                          <a:cs typeface="Source Sans Pro"/>
                          <a:sym typeface="Source Sans Pro"/>
                        </a:rPr>
                        <a:t>; it wanted its population to be hardened ready for war at all times; boys were taken from their mothers at age 7 to learn the skills of fighting and discipline</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Spartans valued strength and encouraged people to reject luxuries for a life of discipline</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how to recognise connections, contrasts and trends over time (retrieval)</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latin typeface="Source Sans Pro"/>
                          <a:ea typeface="Source Sans Pro"/>
                          <a:cs typeface="Source Sans Pro"/>
                          <a:sym typeface="Source Sans Pro"/>
                        </a:rPr>
                        <a:t>Study the example of Athenian pottery from the British Museum (see the resource linked below)</a:t>
                      </a:r>
                      <a:endParaRPr sz="800"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a historical source can provide evidence relating to the events of the past (retrieval)</a:t>
                      </a:r>
                      <a:endParaRPr sz="800" b="1" u="none" strike="noStrike" cap="none">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we can devise our own questions about history and begin to answer these using historical sources (retrieval)</a:t>
                      </a:r>
                      <a:endParaRPr sz="800" b="1" u="none" strike="noStrike" cap="none">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we can never be sure about the conclusions we draw from historical sources and that we have to let the evidence we have guide us towards the most likely conclusion (retrieval)</a:t>
                      </a:r>
                      <a:endParaRPr sz="800" b="1" u="none" strike="noStrike" cap="none">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historians will interpret things in different ways, and will prioritise different ways of looking at history; for example, some will focus on the circumstances that led to events while others will focus on the decisions made by important people; some will focus on military history (the history of battles and wars) while others will focus on the economy (production and trade); it is often sensible to consider different perspectives on history to understand it better (retrieval)</a:t>
                      </a:r>
                      <a:endParaRPr sz="800" u="none" strike="noStrike" cap="none">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artefacts from the past, including examples of writing, tend to be created and owned by those in a position of privilege; because of this we might not get a full picture of the past; for example, precious objects from the past tend to have been the possessions of wealthy people (retrieval)</a:t>
                      </a:r>
                      <a:endParaRPr sz="800" b="1" u="none" strike="noStrike" cap="none">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how our knowledge of the past is constructed from a range of sources</a:t>
                      </a:r>
                      <a:endParaRPr sz="800" b="1" u="none" strike="noStrike" cap="none">
                        <a:solidFill>
                          <a:srgbClr val="6AA84F"/>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12"/>
          <p:cNvSpPr txBox="1"/>
          <p:nvPr/>
        </p:nvSpPr>
        <p:spPr>
          <a:xfrm>
            <a:off x="2509650" y="4212250"/>
            <a:ext cx="4124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sng" strike="noStrike" cap="none">
                <a:solidFill>
                  <a:schemeClr val="hlink"/>
                </a:solidFill>
                <a:latin typeface="Arial"/>
                <a:ea typeface="Arial"/>
                <a:cs typeface="Arial"/>
                <a:sym typeface="Arial"/>
                <a:hlinkClick r:id="rId3"/>
              </a:rPr>
              <a:t>Life in Athens pottery British Museum enquiry link</a:t>
            </a:r>
            <a:endParaRPr sz="1400" b="0" i="0" u="none" strike="noStrike" cap="none">
              <a:solidFill>
                <a:srgbClr val="000000"/>
              </a:solidFill>
              <a:latin typeface="Arial"/>
              <a:ea typeface="Arial"/>
              <a:cs typeface="Arial"/>
              <a:sym typeface="Arial"/>
            </a:endParaRPr>
          </a:p>
        </p:txBody>
      </p:sp>
      <p:pic>
        <p:nvPicPr>
          <p:cNvPr id="177" name="Google Shape;177;p12"/>
          <p:cNvPicPr preferRelativeResize="0"/>
          <p:nvPr/>
        </p:nvPicPr>
        <p:blipFill rotWithShape="1">
          <a:blip r:embed="rId4">
            <a:alphaModFix/>
          </a:blip>
          <a:srcRect/>
          <a:stretch/>
        </p:blipFill>
        <p:spPr>
          <a:xfrm>
            <a:off x="152400" y="152400"/>
            <a:ext cx="3089924" cy="2027375"/>
          </a:xfrm>
          <a:prstGeom prst="rect">
            <a:avLst/>
          </a:prstGeom>
          <a:noFill/>
          <a:ln>
            <a:noFill/>
          </a:ln>
        </p:spPr>
      </p:pic>
      <p:sp>
        <p:nvSpPr>
          <p:cNvPr id="178" name="Google Shape;178;p12"/>
          <p:cNvSpPr txBox="1"/>
          <p:nvPr/>
        </p:nvSpPr>
        <p:spPr>
          <a:xfrm>
            <a:off x="152400" y="2179775"/>
            <a:ext cx="30900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Parthenon</a:t>
            </a:r>
            <a:endParaRPr sz="1400" b="0" i="0" u="none" strike="noStrike" cap="none">
              <a:solidFill>
                <a:srgbClr val="000000"/>
              </a:solidFill>
              <a:latin typeface="Arial"/>
              <a:ea typeface="Arial"/>
              <a:cs typeface="Arial"/>
              <a:sym typeface="Arial"/>
            </a:endParaRPr>
          </a:p>
        </p:txBody>
      </p:sp>
      <p:sp>
        <p:nvSpPr>
          <p:cNvPr id="179" name="Google Shape;179;p12"/>
          <p:cNvSpPr txBox="1"/>
          <p:nvPr/>
        </p:nvSpPr>
        <p:spPr>
          <a:xfrm>
            <a:off x="4484238" y="2179775"/>
            <a:ext cx="3666300" cy="831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An artist’s impression of what the Acropolis may have looked like (as what actually remains are mostly ruins)</a:t>
            </a:r>
            <a:endParaRPr sz="1400" b="0" i="0" u="none" strike="noStrike" cap="none">
              <a:solidFill>
                <a:srgbClr val="000000"/>
              </a:solidFill>
              <a:latin typeface="Arial"/>
              <a:ea typeface="Arial"/>
              <a:cs typeface="Arial"/>
              <a:sym typeface="Arial"/>
            </a:endParaRPr>
          </a:p>
        </p:txBody>
      </p:sp>
      <p:pic>
        <p:nvPicPr>
          <p:cNvPr id="180" name="Google Shape;180;p12"/>
          <p:cNvPicPr preferRelativeResize="0"/>
          <p:nvPr/>
        </p:nvPicPr>
        <p:blipFill rotWithShape="1">
          <a:blip r:embed="rId5">
            <a:alphaModFix/>
          </a:blip>
          <a:srcRect/>
          <a:stretch/>
        </p:blipFill>
        <p:spPr>
          <a:xfrm>
            <a:off x="3643172" y="152400"/>
            <a:ext cx="5348454" cy="20273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graphicFrame>
        <p:nvGraphicFramePr>
          <p:cNvPr id="185" name="Google Shape;185;p13"/>
          <p:cNvGraphicFramePr/>
          <p:nvPr/>
        </p:nvGraphicFramePr>
        <p:xfrm>
          <a:off x="290850" y="317150"/>
          <a:ext cx="8642850" cy="2133570"/>
        </p:xfrm>
        <a:graphic>
          <a:graphicData uri="http://schemas.openxmlformats.org/drawingml/2006/table">
            <a:tbl>
              <a:tblPr>
                <a:noFill/>
                <a:tableStyleId>{8EF6D0C3-80D3-4F91-9D6C-16C781797EBA}</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50912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4</a:t>
                      </a:r>
                      <a:endParaRPr sz="1200" b="1"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457200" marR="0" lvl="0" indent="0" algn="l" rtl="0">
                        <a:lnSpc>
                          <a:spcPct val="100000"/>
                        </a:lnSpc>
                        <a:spcBef>
                          <a:spcPts val="0"/>
                        </a:spcBef>
                        <a:spcAft>
                          <a:spcPts val="0"/>
                        </a:spcAft>
                        <a:buClr>
                          <a:srgbClr val="000000"/>
                        </a:buClr>
                        <a:buSzPts val="800"/>
                        <a:buFont typeface="Arial"/>
                        <a:buNone/>
                      </a:pPr>
                      <a:r>
                        <a:rPr lang="en-GB" sz="800" u="sng" strike="noStrike" cap="none">
                          <a:latin typeface="Source Sans Pro"/>
                          <a:ea typeface="Source Sans Pro"/>
                          <a:cs typeface="Source Sans Pro"/>
                          <a:sym typeface="Source Sans Pro"/>
                        </a:rPr>
                        <a:t>What were the most important achievements and advances of the Classical Golden Age?</a:t>
                      </a:r>
                      <a:endParaRPr sz="800" u="sng" strike="noStrike" cap="none">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b="1"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a:latin typeface="Source Sans Pro"/>
                          <a:ea typeface="Source Sans Pro"/>
                          <a:cs typeface="Source Sans Pro"/>
                          <a:sym typeface="Source Sans Pro"/>
                        </a:rPr>
                        <a:t>Know that the period between 500 BCE and 400 BCE is called the Classical Golden Age; this is a time of ideas and inventions in Athens that have massively influenced the modern world</a:t>
                      </a:r>
                      <a:endParaRPr sz="800" b="1"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a:latin typeface="Source Sans Pro"/>
                          <a:ea typeface="Source Sans Pro"/>
                          <a:cs typeface="Source Sans Pro"/>
                          <a:sym typeface="Source Sans Pro"/>
                        </a:rPr>
                        <a:t>Know that Athenian democracy - while extremely limited - was the starting point for the democracies that exist around the world today, including the one that exists in the United Kingdom</a:t>
                      </a:r>
                      <a:endParaRPr sz="800" b="1"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a:latin typeface="Source Sans Pro"/>
                          <a:ea typeface="Source Sans Pro"/>
                          <a:cs typeface="Source Sans Pro"/>
                          <a:sym typeface="Source Sans Pro"/>
                        </a:rPr>
                        <a:t>Know that the Athenians watched plays and that they used these as a way to discuss the world and understand it; this included funny plays, called comedies, and plays about things going terribly wrong for a protagonist, called tragedies; all drama from plays to television programmes and films finds its origin in these plays</a:t>
                      </a:r>
                      <a:endParaRPr sz="800" b="1"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a:latin typeface="Source Sans Pro"/>
                          <a:ea typeface="Source Sans Pro"/>
                          <a:cs typeface="Source Sans Pro"/>
                          <a:sym typeface="Source Sans Pro"/>
                        </a:rPr>
                        <a:t>Know that before, during and after the Classical Golden Age, the ancient Greeks made major contributions to mathematics</a:t>
                      </a:r>
                      <a:r>
                        <a:rPr lang="en-GB" sz="800" u="none" strike="noStrike" cap="none">
                          <a:latin typeface="Source Sans Pro"/>
                          <a:ea typeface="Source Sans Pro"/>
                          <a:cs typeface="Source Sans Pro"/>
                          <a:sym typeface="Source Sans Pro"/>
                        </a:rPr>
                        <a:t>, particularly the study of shape and space</a:t>
                      </a:r>
                      <a:endParaRPr sz="800"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u="none" strike="noStrike" cap="none">
                          <a:latin typeface="Source Sans Pro"/>
                          <a:ea typeface="Source Sans Pro"/>
                          <a:cs typeface="Source Sans Pro"/>
                          <a:sym typeface="Source Sans Pro"/>
                        </a:rPr>
                        <a:t>Know that Hippocrates lived during the </a:t>
                      </a:r>
                      <a:r>
                        <a:rPr lang="en-GB" sz="800" u="none" strike="noStrike" cap="none">
                          <a:solidFill>
                            <a:schemeClr val="dk1"/>
                          </a:solidFill>
                          <a:latin typeface="Source Sans Pro"/>
                          <a:ea typeface="Source Sans Pro"/>
                          <a:cs typeface="Source Sans Pro"/>
                          <a:sym typeface="Source Sans Pro"/>
                        </a:rPr>
                        <a:t>Classical Golden Age and he studied diseases and how they might be cured in a careful way; he is sometimes described as ‘the father of modern medicine’ for this reason</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Herodotus lived during the Classical Golden Age and he wrote the first record that is an attempt to carefully something that happened in the past; he is sometimes described as ‘the father of history’ for this reason</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a long war between Athens and Sparta eventually signalled the end of the Classical Golden Age after Athens surrendered</a:t>
                      </a:r>
                      <a:endParaRPr sz="800" u="none" strike="noStrike" cap="none">
                        <a:solidFill>
                          <a:schemeClr val="dk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graphicFrame>
        <p:nvGraphicFramePr>
          <p:cNvPr id="190" name="Google Shape;190;p14"/>
          <p:cNvGraphicFramePr/>
          <p:nvPr/>
        </p:nvGraphicFramePr>
        <p:xfrm>
          <a:off x="290850" y="317150"/>
          <a:ext cx="8642850" cy="3596610"/>
        </p:xfrm>
        <a:graphic>
          <a:graphicData uri="http://schemas.openxmlformats.org/drawingml/2006/table">
            <a:tbl>
              <a:tblPr>
                <a:noFill/>
                <a:tableStyleId>{8EF6D0C3-80D3-4F91-9D6C-16C781797EBA}</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5188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5</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457200" marR="0" lvl="0" indent="0" algn="l" rtl="0">
                        <a:lnSpc>
                          <a:spcPct val="100000"/>
                        </a:lnSpc>
                        <a:spcBef>
                          <a:spcPts val="0"/>
                        </a:spcBef>
                        <a:spcAft>
                          <a:spcPts val="0"/>
                        </a:spcAft>
                        <a:buClr>
                          <a:srgbClr val="000000"/>
                        </a:buClr>
                        <a:buSzPts val="800"/>
                        <a:buFont typeface="Arial"/>
                        <a:buNone/>
                      </a:pPr>
                      <a:r>
                        <a:rPr lang="en-GB" sz="800" u="sng" strike="noStrike" cap="none">
                          <a:solidFill>
                            <a:schemeClr val="dk1"/>
                          </a:solidFill>
                          <a:latin typeface="Source Sans Pro"/>
                          <a:ea typeface="Source Sans Pro"/>
                          <a:cs typeface="Source Sans Pro"/>
                          <a:sym typeface="Source Sans Pro"/>
                        </a:rPr>
                        <a:t>Who were the most important philosophers of </a:t>
                      </a:r>
                      <a:r>
                        <a:rPr lang="en-GB" sz="800" u="sng" strike="noStrike" cap="none">
                          <a:latin typeface="Source Sans Pro"/>
                          <a:ea typeface="Source Sans Pro"/>
                          <a:cs typeface="Source Sans Pro"/>
                          <a:sym typeface="Source Sans Pro"/>
                        </a:rPr>
                        <a:t>ancient Greece, and what does Raphael’s The School of Athens show about how ancient Greece was viewed by some people centuries later?</a:t>
                      </a:r>
                      <a:endParaRPr sz="800" u="sng" strike="noStrike" cap="none">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philosophy (</a:t>
                      </a:r>
                      <a:r>
                        <a:rPr lang="en-GB" sz="800" b="1" i="1" u="none" strike="noStrike" cap="none">
                          <a:solidFill>
                            <a:schemeClr val="dk1"/>
                          </a:solidFill>
                          <a:latin typeface="Source Sans Pro"/>
                          <a:ea typeface="Source Sans Pro"/>
                          <a:cs typeface="Source Sans Pro"/>
                          <a:sym typeface="Source Sans Pro"/>
                        </a:rPr>
                        <a:t>philo - love; sophy - wisdom)</a:t>
                      </a:r>
                      <a:r>
                        <a:rPr lang="en-GB" sz="800" b="1" u="none" strike="noStrike" cap="none">
                          <a:solidFill>
                            <a:schemeClr val="dk1"/>
                          </a:solidFill>
                          <a:latin typeface="Source Sans Pro"/>
                          <a:ea typeface="Source Sans Pro"/>
                          <a:cs typeface="Source Sans Pro"/>
                          <a:sym typeface="Source Sans Pro"/>
                        </a:rPr>
                        <a:t> is the process of thinking deeply about important ideas, such as the nature of existence, right and wrong, how we know things and what makes some things beautiful; philosophy existed before the Classical Golden Age of ancient Greece, but it flowered during this time</a:t>
                      </a:r>
                      <a:r>
                        <a:rPr lang="en-GB" sz="800" u="none" strike="noStrike" cap="none">
                          <a:solidFill>
                            <a:schemeClr val="dk1"/>
                          </a:solidFill>
                          <a:latin typeface="Source Sans Pro"/>
                          <a:ea typeface="Source Sans Pro"/>
                          <a:cs typeface="Source Sans Pro"/>
                          <a:sym typeface="Source Sans Pro"/>
                        </a:rPr>
                        <a:t>, particularly due to three thinkers: </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chemeClr val="dk1"/>
                        </a:buClr>
                        <a:buSzPts val="1100"/>
                        <a:buFont typeface="Arial"/>
                        <a:buNone/>
                      </a:pPr>
                      <a:r>
                        <a:rPr lang="en-GB" sz="800" u="none" strike="noStrike" cap="none">
                          <a:solidFill>
                            <a:schemeClr val="dk1"/>
                          </a:solidFill>
                          <a:latin typeface="Source Sans Pro"/>
                          <a:ea typeface="Source Sans Pro"/>
                          <a:cs typeface="Source Sans Pro"/>
                          <a:sym typeface="Source Sans Pro"/>
                        </a:rPr>
                        <a:t>+ Socrates questioned everything, and he encouraged others to do the same; he got in trouble with those in power in Athens for doing this and was sentenced to death by Hemlock poisoning</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chemeClr val="dk1"/>
                        </a:buClr>
                        <a:buSzPts val="1100"/>
                        <a:buFont typeface="Arial"/>
                        <a:buNone/>
                      </a:pPr>
                      <a:r>
                        <a:rPr lang="en-GB" sz="800" u="none" strike="noStrike" cap="none">
                          <a:solidFill>
                            <a:schemeClr val="dk1"/>
                          </a:solidFill>
                          <a:latin typeface="Source Sans Pro"/>
                          <a:ea typeface="Source Sans Pro"/>
                          <a:cs typeface="Source Sans Pro"/>
                          <a:sym typeface="Source Sans Pro"/>
                        </a:rPr>
                        <a:t>+ Plato was Socrates’s student and thought that reality existed in two parts: the things we could experience and the ideal version of things that we could not understand directly; Plato founded his Academy (Akademia), a place where people could study and think; it is from this that word we get the word academy</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 Aristotle was Plato’s student and disagreed with Plato about the nature of reality: he thought there was no separate reality to the things we experienced; Aristotle was fascinated with studying the real world, especially living things, paving the way for lots of science that was to follow</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The School of Athens (see resource below) is a painting about people mostly from ancient Greece by an artist who lived much later called Raphael; Raphael lived in Italy during a period called the Renaissance when Greek ideas were being rediscovered; in his painting there are obvious historical inaccuracies, but he is celebrating elements of the past and saying something about what he believes is important (see resource below)</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u="none" strike="noStrike" cap="none">
                          <a:solidFill>
                            <a:schemeClr val="dk1"/>
                          </a:solidFill>
                          <a:latin typeface="Source Sans Pro"/>
                          <a:ea typeface="Source Sans Pro"/>
                          <a:cs typeface="Source Sans Pro"/>
                          <a:sym typeface="Source Sans Pro"/>
                        </a:rPr>
                        <a:t>Know that figures who did not even visit Athens and who lived much later were included in the painting:</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 Ptolemy studied the stars and wrote a famous book on stars and planets that people used for centuries afterwards; he believed wrongly that the Earth was stationary and the Sun and stars rotated around it</a:t>
                      </a:r>
                      <a:endParaRPr sz="800" u="none" strike="noStrike" cap="none">
                        <a:solidFill>
                          <a:schemeClr val="dk1"/>
                        </a:solidFill>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r>
                        <a:rPr lang="en-GB" sz="800" u="none" strike="noStrike" cap="none">
                          <a:solidFill>
                            <a:schemeClr val="dk1"/>
                          </a:solidFill>
                          <a:latin typeface="Source Sans Pro"/>
                          <a:ea typeface="Source Sans Pro"/>
                          <a:cs typeface="Source Sans Pro"/>
                          <a:sym typeface="Source Sans Pro"/>
                        </a:rPr>
                        <a:t>+ Euclid studied mathematics and wrote a famous book that people used as the key textbook for teaching mathematics for over 2,000 years</a:t>
                      </a:r>
                      <a:endParaRPr sz="800"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chemeClr val="dk1"/>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sources don’t have to be written records; they can be artefacts of any sort, something made by a person that suggests something about the past  (retrieval)</a:t>
                      </a:r>
                      <a:endParaRPr sz="800" b="1" u="none" strike="noStrike" cap="none">
                        <a:solidFill>
                          <a:schemeClr val="dk1"/>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we can devise our own questions about history and begin to answer these using historical sources (retrieval)</a:t>
                      </a:r>
                      <a:endParaRPr sz="800" b="1" u="none" strike="noStrike" cap="none">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we can never be sure about the conclusions we draw from artefacts and that we have to let the evidence we have guide us towards the most likely conclusion (retrieval)</a:t>
                      </a:r>
                      <a:endParaRPr sz="800" u="none" strike="noStrike" cap="none">
                        <a:solidFill>
                          <a:srgbClr val="6AA84F"/>
                        </a:solidFill>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that artefacts from the past, including examples of writing, tend to be created and owned by those in a position of privilege; because of this we might not get a full picture of the past; for example, precious objects from the past tend to have been the possessions of wealthy people (retrieval)</a:t>
                      </a:r>
                      <a:endParaRPr sz="800" u="none" strike="noStrike" cap="none">
                        <a:solidFill>
                          <a:srgbClr val="6AA84F"/>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pic>
        <p:nvPicPr>
          <p:cNvPr id="195" name="Google Shape;195;p15"/>
          <p:cNvPicPr preferRelativeResize="0"/>
          <p:nvPr/>
        </p:nvPicPr>
        <p:blipFill rotWithShape="1">
          <a:blip r:embed="rId3">
            <a:alphaModFix/>
          </a:blip>
          <a:srcRect t="6351" b="21555"/>
          <a:stretch/>
        </p:blipFill>
        <p:spPr>
          <a:xfrm>
            <a:off x="881636" y="57525"/>
            <a:ext cx="7380726" cy="4151650"/>
          </a:xfrm>
          <a:prstGeom prst="rect">
            <a:avLst/>
          </a:prstGeom>
          <a:noFill/>
          <a:ln>
            <a:noFill/>
          </a:ln>
        </p:spPr>
      </p:pic>
      <p:sp>
        <p:nvSpPr>
          <p:cNvPr id="196" name="Google Shape;196;p15"/>
          <p:cNvSpPr txBox="1"/>
          <p:nvPr/>
        </p:nvSpPr>
        <p:spPr>
          <a:xfrm>
            <a:off x="136188" y="4280525"/>
            <a:ext cx="8871600" cy="738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6AA84F"/>
                </a:solidFill>
                <a:latin typeface="Source Sans Pro"/>
                <a:ea typeface="Source Sans Pro"/>
                <a:cs typeface="Source Sans Pro"/>
                <a:sym typeface="Source Sans Pro"/>
              </a:rPr>
              <a:t>Raphael painted this fresco over a millennium after the people in the painting were alive. </a:t>
            </a:r>
            <a:endParaRPr sz="1200" b="0" i="0" u="none" strike="noStrike" cap="none">
              <a:solidFill>
                <a:srgbClr val="6AA84F"/>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6AA84F"/>
                </a:solidFill>
                <a:latin typeface="Source Sans Pro"/>
                <a:ea typeface="Source Sans Pro"/>
                <a:cs typeface="Source Sans Pro"/>
                <a:sym typeface="Source Sans Pro"/>
              </a:rPr>
              <a:t>What can we learn about Raphael’s views from this painting?</a:t>
            </a:r>
            <a:endParaRPr sz="1200" b="0" i="0" u="none" strike="noStrike" cap="none">
              <a:solidFill>
                <a:srgbClr val="6AA84F"/>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6AA84F"/>
                </a:solidFill>
                <a:latin typeface="Source Sans Pro"/>
                <a:ea typeface="Source Sans Pro"/>
                <a:cs typeface="Source Sans Pro"/>
                <a:sym typeface="Source Sans Pro"/>
              </a:rPr>
              <a:t>Why might these figures have been painted onto the same fresco despite -  in many cases - living centuries apart?</a:t>
            </a:r>
            <a:endParaRPr sz="1200" b="0" i="0" u="none" strike="noStrike" cap="none">
              <a:solidFill>
                <a:srgbClr val="6AA84F"/>
              </a:solidFill>
              <a:latin typeface="Source Sans Pro"/>
              <a:ea typeface="Source Sans Pro"/>
              <a:cs typeface="Source Sans Pro"/>
              <a:sym typeface="Source Sans Pro"/>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pic>
        <p:nvPicPr>
          <p:cNvPr id="201" name="Google Shape;201;p16"/>
          <p:cNvPicPr preferRelativeResize="0"/>
          <p:nvPr/>
        </p:nvPicPr>
        <p:blipFill rotWithShape="1">
          <a:blip r:embed="rId3">
            <a:alphaModFix/>
          </a:blip>
          <a:srcRect t="6351" b="21555"/>
          <a:stretch/>
        </p:blipFill>
        <p:spPr>
          <a:xfrm>
            <a:off x="1339525" y="490263"/>
            <a:ext cx="6452199" cy="3629375"/>
          </a:xfrm>
          <a:prstGeom prst="rect">
            <a:avLst/>
          </a:prstGeom>
          <a:noFill/>
          <a:ln>
            <a:noFill/>
          </a:ln>
        </p:spPr>
      </p:pic>
      <p:cxnSp>
        <p:nvCxnSpPr>
          <p:cNvPr id="202" name="Google Shape;202;p16"/>
          <p:cNvCxnSpPr/>
          <p:nvPr/>
        </p:nvCxnSpPr>
        <p:spPr>
          <a:xfrm>
            <a:off x="3199550" y="433400"/>
            <a:ext cx="1198500" cy="1912800"/>
          </a:xfrm>
          <a:prstGeom prst="straightConnector1">
            <a:avLst/>
          </a:prstGeom>
          <a:noFill/>
          <a:ln w="9525" cap="flat" cmpd="sng">
            <a:solidFill>
              <a:srgbClr val="FF0000"/>
            </a:solidFill>
            <a:prstDash val="solid"/>
            <a:round/>
            <a:headEnd type="none" w="sm" len="sm"/>
            <a:tailEnd type="triangle" w="med" len="med"/>
          </a:ln>
        </p:spPr>
      </p:cxnSp>
      <p:sp>
        <p:nvSpPr>
          <p:cNvPr id="203" name="Google Shape;203;p16"/>
          <p:cNvSpPr txBox="1"/>
          <p:nvPr/>
        </p:nvSpPr>
        <p:spPr>
          <a:xfrm>
            <a:off x="2708750" y="0"/>
            <a:ext cx="29955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Plato (pointing to the heavens to suggest his focus on ideal forms and things that we cannot experience) </a:t>
            </a:r>
            <a:endParaRPr sz="1000" b="0" i="0" u="none" strike="noStrike" cap="none">
              <a:solidFill>
                <a:srgbClr val="000000"/>
              </a:solidFill>
              <a:latin typeface="Source Sans Pro"/>
              <a:ea typeface="Source Sans Pro"/>
              <a:cs typeface="Source Sans Pro"/>
              <a:sym typeface="Source Sans Pro"/>
            </a:endParaRPr>
          </a:p>
        </p:txBody>
      </p:sp>
      <p:cxnSp>
        <p:nvCxnSpPr>
          <p:cNvPr id="204" name="Google Shape;204;p16"/>
          <p:cNvCxnSpPr/>
          <p:nvPr/>
        </p:nvCxnSpPr>
        <p:spPr>
          <a:xfrm flipH="1">
            <a:off x="4805125" y="446150"/>
            <a:ext cx="1249800" cy="1900200"/>
          </a:xfrm>
          <a:prstGeom prst="straightConnector1">
            <a:avLst/>
          </a:prstGeom>
          <a:noFill/>
          <a:ln w="9525" cap="flat" cmpd="sng">
            <a:solidFill>
              <a:srgbClr val="FF0000"/>
            </a:solidFill>
            <a:prstDash val="solid"/>
            <a:round/>
            <a:headEnd type="none" w="sm" len="sm"/>
            <a:tailEnd type="triangle" w="med" len="med"/>
          </a:ln>
        </p:spPr>
      </p:cxnSp>
      <p:sp>
        <p:nvSpPr>
          <p:cNvPr id="205" name="Google Shape;205;p16"/>
          <p:cNvSpPr txBox="1"/>
          <p:nvPr/>
        </p:nvSpPr>
        <p:spPr>
          <a:xfrm>
            <a:off x="5882425" y="0"/>
            <a:ext cx="32190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Aristotle (with his palm flat to the ground to suggest his focus on the real world of our experiences)</a:t>
            </a:r>
            <a:endParaRPr sz="1000" b="0" i="0" u="none" strike="noStrike" cap="none">
              <a:solidFill>
                <a:srgbClr val="000000"/>
              </a:solidFill>
              <a:latin typeface="Source Sans Pro"/>
              <a:ea typeface="Source Sans Pro"/>
              <a:cs typeface="Source Sans Pro"/>
              <a:sym typeface="Source Sans Pro"/>
            </a:endParaRPr>
          </a:p>
        </p:txBody>
      </p:sp>
      <p:cxnSp>
        <p:nvCxnSpPr>
          <p:cNvPr id="206" name="Google Shape;206;p16"/>
          <p:cNvCxnSpPr/>
          <p:nvPr/>
        </p:nvCxnSpPr>
        <p:spPr>
          <a:xfrm>
            <a:off x="859875" y="548475"/>
            <a:ext cx="2728500" cy="1785300"/>
          </a:xfrm>
          <a:prstGeom prst="straightConnector1">
            <a:avLst/>
          </a:prstGeom>
          <a:noFill/>
          <a:ln w="9525" cap="flat" cmpd="sng">
            <a:solidFill>
              <a:srgbClr val="FF0000"/>
            </a:solidFill>
            <a:prstDash val="solid"/>
            <a:round/>
            <a:headEnd type="none" w="sm" len="sm"/>
            <a:tailEnd type="triangle" w="med" len="med"/>
          </a:ln>
        </p:spPr>
      </p:cxnSp>
      <p:sp>
        <p:nvSpPr>
          <p:cNvPr id="207" name="Google Shape;207;p16"/>
          <p:cNvSpPr txBox="1"/>
          <p:nvPr/>
        </p:nvSpPr>
        <p:spPr>
          <a:xfrm>
            <a:off x="381825" y="209775"/>
            <a:ext cx="8865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Socrates</a:t>
            </a:r>
            <a:endParaRPr sz="1000" b="0" i="0" u="none" strike="noStrike" cap="none">
              <a:solidFill>
                <a:srgbClr val="000000"/>
              </a:solidFill>
              <a:latin typeface="Source Sans Pro"/>
              <a:ea typeface="Source Sans Pro"/>
              <a:cs typeface="Source Sans Pro"/>
              <a:sym typeface="Source Sans Pro"/>
            </a:endParaRPr>
          </a:p>
        </p:txBody>
      </p:sp>
      <p:cxnSp>
        <p:nvCxnSpPr>
          <p:cNvPr id="208" name="Google Shape;208;p16"/>
          <p:cNvCxnSpPr/>
          <p:nvPr/>
        </p:nvCxnSpPr>
        <p:spPr>
          <a:xfrm flipH="1">
            <a:off x="7207597" y="2443769"/>
            <a:ext cx="931500" cy="399000"/>
          </a:xfrm>
          <a:prstGeom prst="straightConnector1">
            <a:avLst/>
          </a:prstGeom>
          <a:noFill/>
          <a:ln w="9525" cap="flat" cmpd="sng">
            <a:solidFill>
              <a:srgbClr val="FF0000"/>
            </a:solidFill>
            <a:prstDash val="solid"/>
            <a:round/>
            <a:headEnd type="none" w="sm" len="sm"/>
            <a:tailEnd type="triangle" w="med" len="med"/>
          </a:ln>
        </p:spPr>
      </p:cxnSp>
      <p:sp>
        <p:nvSpPr>
          <p:cNvPr id="209" name="Google Shape;209;p16"/>
          <p:cNvSpPr txBox="1"/>
          <p:nvPr/>
        </p:nvSpPr>
        <p:spPr>
          <a:xfrm>
            <a:off x="8126350" y="2095025"/>
            <a:ext cx="931800" cy="6465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Raphael - the painter of the fresco</a:t>
            </a:r>
            <a:endParaRPr sz="1000" b="0" i="0" u="none" strike="noStrike" cap="none">
              <a:solidFill>
                <a:srgbClr val="000000"/>
              </a:solidFill>
              <a:latin typeface="Source Sans Pro"/>
              <a:ea typeface="Source Sans Pro"/>
              <a:cs typeface="Source Sans Pro"/>
              <a:sym typeface="Source Sans Pro"/>
            </a:endParaRPr>
          </a:p>
        </p:txBody>
      </p:sp>
      <p:cxnSp>
        <p:nvCxnSpPr>
          <p:cNvPr id="210" name="Google Shape;210;p16"/>
          <p:cNvCxnSpPr/>
          <p:nvPr/>
        </p:nvCxnSpPr>
        <p:spPr>
          <a:xfrm>
            <a:off x="1153625" y="2429225"/>
            <a:ext cx="1663500" cy="643800"/>
          </a:xfrm>
          <a:prstGeom prst="straightConnector1">
            <a:avLst/>
          </a:prstGeom>
          <a:noFill/>
          <a:ln w="9525" cap="flat" cmpd="sng">
            <a:solidFill>
              <a:srgbClr val="FF0000"/>
            </a:solidFill>
            <a:prstDash val="solid"/>
            <a:round/>
            <a:headEnd type="none" w="sm" len="sm"/>
            <a:tailEnd type="triangle" w="med" len="med"/>
          </a:ln>
        </p:spPr>
      </p:cxnSp>
      <p:cxnSp>
        <p:nvCxnSpPr>
          <p:cNvPr id="211" name="Google Shape;211;p16"/>
          <p:cNvCxnSpPr/>
          <p:nvPr/>
        </p:nvCxnSpPr>
        <p:spPr>
          <a:xfrm rot="10800000">
            <a:off x="6647800" y="3518275"/>
            <a:ext cx="1465800" cy="109200"/>
          </a:xfrm>
          <a:prstGeom prst="straightConnector1">
            <a:avLst/>
          </a:prstGeom>
          <a:noFill/>
          <a:ln w="9525" cap="flat" cmpd="sng">
            <a:solidFill>
              <a:srgbClr val="FF0000"/>
            </a:solidFill>
            <a:prstDash val="solid"/>
            <a:round/>
            <a:headEnd type="none" w="sm" len="sm"/>
            <a:tailEnd type="triangle" w="med" len="med"/>
          </a:ln>
        </p:spPr>
      </p:cxnSp>
      <p:sp>
        <p:nvSpPr>
          <p:cNvPr id="212" name="Google Shape;212;p16"/>
          <p:cNvSpPr txBox="1"/>
          <p:nvPr/>
        </p:nvSpPr>
        <p:spPr>
          <a:xfrm>
            <a:off x="8126350" y="2779975"/>
            <a:ext cx="931800" cy="1262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possibly Euclid - lived long after the school of Athens and never lived in Athens</a:t>
            </a:r>
            <a:endParaRPr sz="1000" b="0" i="0" u="none" strike="noStrike" cap="none">
              <a:solidFill>
                <a:srgbClr val="000000"/>
              </a:solidFill>
              <a:latin typeface="Source Sans Pro"/>
              <a:ea typeface="Source Sans Pro"/>
              <a:cs typeface="Source Sans Pro"/>
              <a:sym typeface="Source Sans Pro"/>
            </a:endParaRPr>
          </a:p>
        </p:txBody>
      </p:sp>
      <p:sp>
        <p:nvSpPr>
          <p:cNvPr id="213" name="Google Shape;213;p16"/>
          <p:cNvSpPr txBox="1"/>
          <p:nvPr/>
        </p:nvSpPr>
        <p:spPr>
          <a:xfrm>
            <a:off x="267125" y="2229650"/>
            <a:ext cx="1072500" cy="1416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Averroes (Ibn Rushd -                 )</a:t>
            </a:r>
            <a:endParaRPr sz="1000" b="0" i="0" u="none" strike="noStrike" cap="none">
              <a:solidFill>
                <a:srgbClr val="00000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a Muslim scholar born in Spain many centuries after the school of Athens existed      </a:t>
            </a:r>
            <a:endParaRPr sz="1000" b="0" i="0" u="none" strike="noStrike" cap="none">
              <a:solidFill>
                <a:srgbClr val="000000"/>
              </a:solidFill>
              <a:latin typeface="Source Sans Pro"/>
              <a:ea typeface="Source Sans Pro"/>
              <a:cs typeface="Source Sans Pro"/>
              <a:sym typeface="Source Sans Pro"/>
            </a:endParaRPr>
          </a:p>
        </p:txBody>
      </p:sp>
      <p:pic>
        <p:nvPicPr>
          <p:cNvPr id="214" name="Google Shape;214;p16"/>
          <p:cNvPicPr preferRelativeResize="0"/>
          <p:nvPr/>
        </p:nvPicPr>
        <p:blipFill rotWithShape="1">
          <a:blip r:embed="rId4">
            <a:alphaModFix/>
          </a:blip>
          <a:srcRect/>
          <a:stretch/>
        </p:blipFill>
        <p:spPr>
          <a:xfrm>
            <a:off x="827050" y="2468322"/>
            <a:ext cx="352075" cy="157300"/>
          </a:xfrm>
          <a:prstGeom prst="rect">
            <a:avLst/>
          </a:prstGeom>
          <a:noFill/>
          <a:ln>
            <a:noFill/>
          </a:ln>
        </p:spPr>
      </p:pic>
      <p:sp>
        <p:nvSpPr>
          <p:cNvPr id="215" name="Google Shape;215;p16"/>
          <p:cNvSpPr txBox="1"/>
          <p:nvPr/>
        </p:nvSpPr>
        <p:spPr>
          <a:xfrm>
            <a:off x="152975" y="4200200"/>
            <a:ext cx="87636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6" name="Google Shape;216;p16"/>
          <p:cNvSpPr txBox="1"/>
          <p:nvPr/>
        </p:nvSpPr>
        <p:spPr>
          <a:xfrm>
            <a:off x="234825" y="4120911"/>
            <a:ext cx="8661600" cy="1108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Nb: the architecture isn’t very much like ancient Greece and many people are holding books, despite the fact that the ancient Greeks would have had rolls of papyrus instead)</a:t>
            </a:r>
            <a:endParaRPr sz="1000" b="0" i="0" u="none" strike="noStrike" cap="none">
              <a:solidFill>
                <a:srgbClr val="00000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Nb: Raphael’s painting of great minds is dominated by men; consider what this shows about the past and how our views of equality have thankfully developed</a:t>
            </a:r>
            <a:endParaRPr sz="1000" b="0" i="0" u="none" strike="noStrike" cap="none">
              <a:solidFill>
                <a:srgbClr val="00000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Nb: Raphael adding his own face to this painting suggests that he belongs in this sort of company of great thinkers</a:t>
            </a:r>
            <a:endParaRPr sz="1000" b="0" i="0" u="none" strike="noStrike" cap="none">
              <a:solidFill>
                <a:srgbClr val="000000"/>
              </a:solidFill>
              <a:latin typeface="Source Sans Pro"/>
              <a:ea typeface="Source Sans Pro"/>
              <a:cs typeface="Source Sans Pro"/>
              <a:sym typeface="Source Sans Pro"/>
            </a:endParaRPr>
          </a:p>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Nb: while the painting implies some disagreement between Plato and Aristotle, many historians believe that Raphael is actually discussing the complementary nature of the philosophies of the two thinkers </a:t>
            </a:r>
            <a:endParaRPr sz="1000" b="0" i="0" u="none" strike="noStrike" cap="none">
              <a:solidFill>
                <a:srgbClr val="000000"/>
              </a:solidFill>
              <a:latin typeface="Source Sans Pro"/>
              <a:ea typeface="Source Sans Pro"/>
              <a:cs typeface="Source Sans Pro"/>
              <a:sym typeface="Source Sans Pro"/>
            </a:endParaRPr>
          </a:p>
        </p:txBody>
      </p:sp>
      <p:cxnSp>
        <p:nvCxnSpPr>
          <p:cNvPr id="217" name="Google Shape;217;p16"/>
          <p:cNvCxnSpPr/>
          <p:nvPr/>
        </p:nvCxnSpPr>
        <p:spPr>
          <a:xfrm flipH="1">
            <a:off x="7029775" y="1561525"/>
            <a:ext cx="1064700" cy="1370400"/>
          </a:xfrm>
          <a:prstGeom prst="straightConnector1">
            <a:avLst/>
          </a:prstGeom>
          <a:noFill/>
          <a:ln w="9525" cap="flat" cmpd="sng">
            <a:solidFill>
              <a:srgbClr val="FF0000"/>
            </a:solidFill>
            <a:prstDash val="solid"/>
            <a:round/>
            <a:headEnd type="none" w="sm" len="sm"/>
            <a:tailEnd type="triangle" w="med" len="med"/>
          </a:ln>
        </p:spPr>
      </p:cxnSp>
      <p:sp>
        <p:nvSpPr>
          <p:cNvPr id="218" name="Google Shape;218;p16"/>
          <p:cNvSpPr txBox="1"/>
          <p:nvPr/>
        </p:nvSpPr>
        <p:spPr>
          <a:xfrm>
            <a:off x="8126350" y="1066550"/>
            <a:ext cx="931800" cy="1108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0000"/>
                </a:solidFill>
                <a:latin typeface="Source Sans Pro"/>
                <a:ea typeface="Source Sans Pro"/>
                <a:cs typeface="Source Sans Pro"/>
                <a:sym typeface="Source Sans Pro"/>
              </a:rPr>
              <a:t>Ptolemy - lived in Alexandria, Egypt long after Plato and Aristotle</a:t>
            </a:r>
            <a:endParaRPr sz="1000" b="0" i="0" u="none" strike="noStrike" cap="none">
              <a:solidFill>
                <a:srgbClr val="000000"/>
              </a:solidFill>
              <a:latin typeface="Source Sans Pro"/>
              <a:ea typeface="Source Sans Pro"/>
              <a:cs typeface="Source Sans Pro"/>
              <a:sym typeface="Source Sans Pro"/>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graphicFrame>
        <p:nvGraphicFramePr>
          <p:cNvPr id="223" name="Google Shape;223;p17"/>
          <p:cNvGraphicFramePr/>
          <p:nvPr/>
        </p:nvGraphicFramePr>
        <p:xfrm>
          <a:off x="290850" y="317150"/>
          <a:ext cx="8642850" cy="2133570"/>
        </p:xfrm>
        <a:graphic>
          <a:graphicData uri="http://schemas.openxmlformats.org/drawingml/2006/table">
            <a:tbl>
              <a:tblPr>
                <a:noFill/>
                <a:tableStyleId>{8EF6D0C3-80D3-4F91-9D6C-16C781797EBA}</a:tableStyleId>
              </a:tblPr>
              <a:tblGrid>
                <a:gridCol w="1477150">
                  <a:extLst>
                    <a:ext uri="{9D8B030D-6E8A-4147-A177-3AD203B41FA5}">
                      <a16:colId xmlns:a16="http://schemas.microsoft.com/office/drawing/2014/main" val="20000"/>
                    </a:ext>
                  </a:extLst>
                </a:gridCol>
                <a:gridCol w="4860100">
                  <a:extLst>
                    <a:ext uri="{9D8B030D-6E8A-4147-A177-3AD203B41FA5}">
                      <a16:colId xmlns:a16="http://schemas.microsoft.com/office/drawing/2014/main" val="20001"/>
                    </a:ext>
                  </a:extLst>
                </a:gridCol>
                <a:gridCol w="2305600">
                  <a:extLst>
                    <a:ext uri="{9D8B030D-6E8A-4147-A177-3AD203B41FA5}">
                      <a16:colId xmlns:a16="http://schemas.microsoft.com/office/drawing/2014/main" val="20002"/>
                    </a:ext>
                  </a:extLst>
                </a:gridCol>
              </a:tblGrid>
              <a:tr h="518875">
                <a:tc rowSpan="2">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solidFill>
                            <a:schemeClr val="dk1"/>
                          </a:solidFill>
                          <a:latin typeface="Source Sans Pro"/>
                          <a:ea typeface="Source Sans Pro"/>
                          <a:cs typeface="Source Sans Pro"/>
                          <a:sym typeface="Source Sans Pro"/>
                        </a:rPr>
                        <a:t>Week 6</a:t>
                      </a:r>
                      <a:endParaRPr sz="1400" u="none" strike="noStrike" cap="none"/>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gridSpan="2">
                  <a:txBody>
                    <a:bodyPr/>
                    <a:lstStyle/>
                    <a:p>
                      <a:pPr marL="457200" marR="0" lvl="0" indent="0" algn="l" rtl="0">
                        <a:lnSpc>
                          <a:spcPct val="100000"/>
                        </a:lnSpc>
                        <a:spcBef>
                          <a:spcPts val="0"/>
                        </a:spcBef>
                        <a:spcAft>
                          <a:spcPts val="0"/>
                        </a:spcAft>
                        <a:buClr>
                          <a:srgbClr val="000000"/>
                        </a:buClr>
                        <a:buSzPts val="800"/>
                        <a:buFont typeface="Arial"/>
                        <a:buNone/>
                      </a:pPr>
                      <a:r>
                        <a:rPr lang="en-GB" sz="800" u="sng" strike="noStrike" cap="none">
                          <a:latin typeface="Source Sans Pro"/>
                          <a:ea typeface="Source Sans Pro"/>
                          <a:cs typeface="Source Sans Pro"/>
                          <a:sym typeface="Source Sans Pro"/>
                        </a:rPr>
                        <a:t>Who was Alexander the Great, and how did he spread greek ideas and culture?</a:t>
                      </a:r>
                      <a:endParaRPr sz="800" u="sng" strike="noStrike" cap="none">
                        <a:latin typeface="Source Sans Pro"/>
                        <a:ea typeface="Source Sans Pro"/>
                        <a:cs typeface="Source Sans Pro"/>
                        <a:sym typeface="Source Sans Pro"/>
                      </a:endParaRPr>
                    </a:p>
                    <a:p>
                      <a:pPr marL="457200" marR="0" lvl="0" indent="0" algn="l" rtl="0">
                        <a:lnSpc>
                          <a:spcPct val="100000"/>
                        </a:lnSpc>
                        <a:spcBef>
                          <a:spcPts val="0"/>
                        </a:spcBef>
                        <a:spcAft>
                          <a:spcPts val="0"/>
                        </a:spcAft>
                        <a:buClr>
                          <a:srgbClr val="000000"/>
                        </a:buClr>
                        <a:buSzPts val="800"/>
                        <a:buFont typeface="Arial"/>
                        <a:buNone/>
                      </a:pPr>
                      <a:endParaRPr sz="800"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u="none" strike="noStrike" cap="none">
                          <a:latin typeface="Source Sans Pro"/>
                          <a:ea typeface="Source Sans Pro"/>
                          <a:cs typeface="Source Sans Pro"/>
                          <a:sym typeface="Source Sans Pro"/>
                        </a:rPr>
                        <a:t>Know that a king called Philip II of Macedon (a part of ancient Greece) conquered most of the city states of ancient Greece</a:t>
                      </a:r>
                      <a:endParaRPr sz="800"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u="none" strike="noStrike" cap="none">
                          <a:latin typeface="Source Sans Pro"/>
                          <a:ea typeface="Source Sans Pro"/>
                          <a:cs typeface="Source Sans Pro"/>
                          <a:sym typeface="Source Sans Pro"/>
                        </a:rPr>
                        <a:t>Know that Philip II of Macedon employed Aristotle to teach his son, Alexander</a:t>
                      </a:r>
                      <a:endParaRPr sz="800"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a:latin typeface="Source Sans Pro"/>
                          <a:ea typeface="Source Sans Pro"/>
                          <a:cs typeface="Source Sans Pro"/>
                          <a:sym typeface="Source Sans Pro"/>
                        </a:rPr>
                        <a:t>Know that Alexander succeeded his father and became king, he proved to be an even better military general than his father; Alexander’s armies conquered all of ancient Greece and a massive area outside of it; this area included the locations of the three oldest civilisations learned about in Year 3 (Egypt, Sumer and the Indus Valley)(see resource below)</a:t>
                      </a:r>
                      <a:endParaRPr sz="800" b="1"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6AA84F"/>
                        </a:buClr>
                        <a:buSzPts val="800"/>
                        <a:buFont typeface="Source Sans Pro"/>
                        <a:buChar char="●"/>
                      </a:pPr>
                      <a:r>
                        <a:rPr lang="en-GB" sz="800" b="1" u="none" strike="noStrike" cap="none">
                          <a:solidFill>
                            <a:srgbClr val="6AA84F"/>
                          </a:solidFill>
                          <a:latin typeface="Source Sans Pro"/>
                          <a:ea typeface="Source Sans Pro"/>
                          <a:cs typeface="Source Sans Pro"/>
                          <a:sym typeface="Source Sans Pro"/>
                        </a:rPr>
                        <a:t>Know how to recognise connections, contrasts and trends over time (retrieval)</a:t>
                      </a:r>
                      <a:endParaRPr sz="800" b="1"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a:solidFill>
                            <a:schemeClr val="dk1"/>
                          </a:solidFill>
                          <a:latin typeface="Source Sans Pro"/>
                          <a:ea typeface="Source Sans Pro"/>
                          <a:cs typeface="Source Sans Pro"/>
                          <a:sym typeface="Source Sans Pro"/>
                        </a:rPr>
                        <a:t>Know that the ancient Egyptian civilisation ended when an ancient Greek ruler, Alexander the Great, conquered Egypt </a:t>
                      </a:r>
                      <a:r>
                        <a:rPr lang="en-GB" sz="800" u="none" strike="noStrike" cap="none">
                          <a:solidFill>
                            <a:schemeClr val="dk1"/>
                          </a:solidFill>
                          <a:latin typeface="Source Sans Pro"/>
                          <a:ea typeface="Source Sans Pro"/>
                          <a:cs typeface="Source Sans Pro"/>
                          <a:sym typeface="Source Sans Pro"/>
                        </a:rPr>
                        <a:t>in 332 BCE</a:t>
                      </a:r>
                      <a:r>
                        <a:rPr lang="en-GB" sz="800" b="1" u="none" strike="noStrike" cap="none">
                          <a:solidFill>
                            <a:schemeClr val="dk1"/>
                          </a:solidFill>
                          <a:latin typeface="Source Sans Pro"/>
                          <a:ea typeface="Source Sans Pro"/>
                          <a:cs typeface="Source Sans Pro"/>
                          <a:sym typeface="Source Sans Pro"/>
                        </a:rPr>
                        <a:t> (retrieval)</a:t>
                      </a:r>
                      <a:r>
                        <a:rPr lang="en-GB" sz="800" b="1" u="none" strike="noStrike" cap="none">
                          <a:latin typeface="Source Sans Pro"/>
                          <a:ea typeface="Source Sans Pro"/>
                          <a:cs typeface="Source Sans Pro"/>
                          <a:sym typeface="Source Sans Pro"/>
                        </a:rPr>
                        <a:t> </a:t>
                      </a:r>
                      <a:endParaRPr sz="800" b="1"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u="none" strike="noStrike" cap="none">
                          <a:latin typeface="Source Sans Pro"/>
                          <a:ea typeface="Source Sans Pro"/>
                          <a:cs typeface="Source Sans Pro"/>
                          <a:sym typeface="Source Sans Pro"/>
                        </a:rPr>
                        <a:t>Know that Alexander was a cruel and brutal tryant in his conquests; for example, when the ancient Greek city-state of Thebes rebelled against him, Alexander had the entire city burned to the ground and every inhabitant sold into slavery</a:t>
                      </a:r>
                      <a:endParaRPr sz="800"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u="none" strike="noStrike" cap="none">
                          <a:latin typeface="Source Sans Pro"/>
                          <a:ea typeface="Source Sans Pro"/>
                          <a:cs typeface="Source Sans Pro"/>
                          <a:sym typeface="Source Sans Pro"/>
                        </a:rPr>
                        <a:t>Know that Alexander spent his entire life invading and conquering other territories and died at the age of 33 without naming a successor, and the areas he conquered soon broke apart</a:t>
                      </a:r>
                      <a:endParaRPr sz="800" u="none" strike="noStrike" cap="none">
                        <a:latin typeface="Source Sans Pro"/>
                        <a:ea typeface="Source Sans Pro"/>
                        <a:cs typeface="Source Sans Pro"/>
                        <a:sym typeface="Source Sans Pro"/>
                      </a:endParaRPr>
                    </a:p>
                    <a:p>
                      <a:pPr marL="457200" marR="0" lvl="0" indent="-279400" algn="l" rtl="0">
                        <a:lnSpc>
                          <a:spcPct val="100000"/>
                        </a:lnSpc>
                        <a:spcBef>
                          <a:spcPts val="0"/>
                        </a:spcBef>
                        <a:spcAft>
                          <a:spcPts val="0"/>
                        </a:spcAft>
                        <a:buClr>
                          <a:srgbClr val="000000"/>
                        </a:buClr>
                        <a:buSzPts val="800"/>
                        <a:buFont typeface="Source Sans Pro"/>
                        <a:buChar char="●"/>
                      </a:pPr>
                      <a:r>
                        <a:rPr lang="en-GB" sz="800" b="1" u="none" strike="noStrike" cap="none">
                          <a:latin typeface="Source Sans Pro"/>
                          <a:ea typeface="Source Sans Pro"/>
                          <a:cs typeface="Source Sans Pro"/>
                          <a:sym typeface="Source Sans Pro"/>
                        </a:rPr>
                        <a:t>Know that the conquests of Alexander the Great spread Greek ideas and culture across a wide area which influenced many peoples including the Roman Empire which conquered Greece in 31 BCE; the Roman Empire further spread Greek ideas and culture throughout what is now known as Europe, including to Britain</a:t>
                      </a:r>
                      <a:endParaRPr sz="8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hMerge="1">
                  <a:txBody>
                    <a:bodyPr/>
                    <a:lstStyle/>
                    <a:p>
                      <a:endParaRPr lang="en-US"/>
                    </a:p>
                  </a:txBody>
                  <a:tcPr/>
                </a:tc>
                <a:extLst>
                  <a:ext uri="{0D108BD9-81ED-4DB2-BD59-A6C34878D82A}">
                    <a16:rowId xmlns:a16="http://schemas.microsoft.com/office/drawing/2014/main" val="10000"/>
                  </a:ext>
                </a:extLst>
              </a:tr>
              <a:tr h="0">
                <a:tc vMerge="1">
                  <a:txBody>
                    <a:bodyPr/>
                    <a:lstStyle/>
                    <a:p>
                      <a:endParaRPr lang="en-US"/>
                    </a:p>
                  </a:txBody>
                  <a:tcPr/>
                </a:tc>
                <a:tc gridSpan="2"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28" name="Google Shape;228;p18"/>
          <p:cNvPicPr preferRelativeResize="0"/>
          <p:nvPr/>
        </p:nvPicPr>
        <p:blipFill rotWithShape="1">
          <a:blip r:embed="rId3">
            <a:alphaModFix/>
          </a:blip>
          <a:srcRect/>
          <a:stretch/>
        </p:blipFill>
        <p:spPr>
          <a:xfrm>
            <a:off x="152400" y="152400"/>
            <a:ext cx="4786076" cy="3079025"/>
          </a:xfrm>
          <a:prstGeom prst="rect">
            <a:avLst/>
          </a:prstGeom>
          <a:noFill/>
          <a:ln>
            <a:noFill/>
          </a:ln>
        </p:spPr>
      </p:pic>
      <p:sp>
        <p:nvSpPr>
          <p:cNvPr id="229" name="Google Shape;229;p18"/>
          <p:cNvSpPr txBox="1"/>
          <p:nvPr/>
        </p:nvSpPr>
        <p:spPr>
          <a:xfrm>
            <a:off x="624625" y="3231425"/>
            <a:ext cx="38241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Source Sans Pro"/>
                <a:ea typeface="Source Sans Pro"/>
                <a:cs typeface="Source Sans Pro"/>
                <a:sym typeface="Source Sans Pro"/>
              </a:rPr>
              <a:t>The area conquered by Alexander the Great</a:t>
            </a:r>
            <a:endParaRPr sz="1400" b="0" i="0" u="none" strike="noStrike" cap="none">
              <a:solidFill>
                <a:srgbClr val="000000"/>
              </a:solidFill>
              <a:latin typeface="Source Sans Pro"/>
              <a:ea typeface="Source Sans Pro"/>
              <a:cs typeface="Source Sans Pro"/>
              <a:sym typeface="Source Sans Pro"/>
            </a:endParaRPr>
          </a:p>
        </p:txBody>
      </p:sp>
      <p:pic>
        <p:nvPicPr>
          <p:cNvPr id="230" name="Google Shape;230;p18"/>
          <p:cNvPicPr preferRelativeResize="0"/>
          <p:nvPr/>
        </p:nvPicPr>
        <p:blipFill rotWithShape="1">
          <a:blip r:embed="rId4">
            <a:alphaModFix/>
          </a:blip>
          <a:srcRect/>
          <a:stretch/>
        </p:blipFill>
        <p:spPr>
          <a:xfrm>
            <a:off x="5538075" y="152400"/>
            <a:ext cx="3306950" cy="3780124"/>
          </a:xfrm>
          <a:prstGeom prst="rect">
            <a:avLst/>
          </a:prstGeom>
          <a:noFill/>
          <a:ln>
            <a:noFill/>
          </a:ln>
        </p:spPr>
      </p:pic>
      <p:sp>
        <p:nvSpPr>
          <p:cNvPr id="231" name="Google Shape;231;p18"/>
          <p:cNvSpPr txBox="1"/>
          <p:nvPr/>
        </p:nvSpPr>
        <p:spPr>
          <a:xfrm>
            <a:off x="5538075" y="3932525"/>
            <a:ext cx="3306900" cy="40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Source Sans Pro"/>
                <a:ea typeface="Source Sans Pro"/>
                <a:cs typeface="Source Sans Pro"/>
                <a:sym typeface="Source Sans Pro"/>
              </a:rPr>
              <a:t>A mosaic portraying Alexander the Great</a:t>
            </a:r>
            <a:endParaRPr sz="1400" b="0" i="0" u="none" strike="noStrike" cap="none">
              <a:solidFill>
                <a:srgbClr val="000000"/>
              </a:solidFill>
              <a:latin typeface="Source Sans Pro"/>
              <a:ea typeface="Source Sans Pro"/>
              <a:cs typeface="Source Sans Pro"/>
              <a:sym typeface="Source Sans Pro"/>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TotalTime>
  <Words>3818</Words>
  <Application>Microsoft Office PowerPoint</Application>
  <PresentationFormat>On-screen Show (16:9)</PresentationFormat>
  <Paragraphs>188</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Source Sans Pro</vt:lpstr>
      <vt:lpstr>Simple Light</vt:lpstr>
      <vt:lpstr>Year 4 History Curriculum</vt:lpstr>
      <vt:lpstr>PowerPoint Presentation</vt:lpstr>
      <vt:lpstr>PowerPoint Presentation</vt:lpstr>
      <vt:lpstr>Block 1 Ancient Greece</vt:lpstr>
      <vt:lpstr>  Autumn Why is ancient Greece considered to be so influential to the modern world?  Key Concept: Cause and consequence, significance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History Curriculum</dc:title>
  <dc:creator>H.Stafford</dc:creator>
  <cp:lastModifiedBy>Katie Wilson</cp:lastModifiedBy>
  <cp:revision>7</cp:revision>
  <dcterms:modified xsi:type="dcterms:W3CDTF">2024-08-12T18:25:57Z</dcterms:modified>
</cp:coreProperties>
</file>