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61" r:id="rId5"/>
    <p:sldId id="264" r:id="rId6"/>
    <p:sldId id="263" r:id="rId7"/>
    <p:sldId id="262" r:id="rId8"/>
    <p:sldId id="265" r:id="rId9"/>
    <p:sldId id="266" r:id="rId10"/>
    <p:sldId id="267" r:id="rId11"/>
    <p:sldId id="268" r:id="rId12"/>
    <p:sldId id="269" r:id="rId13"/>
    <p:sldId id="270" r:id="rId14"/>
    <p:sldId id="271" r:id="rId15"/>
    <p:sldId id="272" r:id="rId16"/>
  </p:sldIdLst>
  <p:sldSz cx="9144000" cy="5143500" type="screen16x9"/>
  <p:notesSz cx="6858000" cy="9144000"/>
  <p:embeddedFontLst>
    <p:embeddedFont>
      <p:font typeface="Source Sans Pro" panose="020B060402020202020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1" roundtripDataSignature="AMtx7mi8wbEcxwkh24mvbh+QO/YUrdwUH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FF33CC"/>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606F513-5A38-48F9-A065-DCDEEB52D6D1}">
  <a:tblStyle styleId="{A606F513-5A38-48F9-A065-DCDEEB52D6D1}"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EC3F19A4-2872-4C0E-B248-A40AF2D3EC18}" styleName="Table_1">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112" d="100"/>
          <a:sy n="112" d="100"/>
        </p:scale>
        <p:origin x="470" y="6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3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t>Suggested number of sessions on each point to be added</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 name="Google Shape;7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 name="Google Shape;9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 name="Google Shape;8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 name="Google Shape;10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 name="Google Shape;10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 name="Google Shape;11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7" name="Google Shape;11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 name="Google Shape;13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2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7" name="Google Shape;17;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 name="Google Shape;20;p2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1" name="Google Shape;21;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2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2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5" name="Google Shape;25;p2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6" name="Google Shape;26;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2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2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2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3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3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3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3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3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3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3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microsoft.com/office/2007/relationships/hdphoto" Target="../media/hdphoto5.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microsoft.com/office/2007/relationships/hdphoto" Target="../media/hdphoto6.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microsoft.com/office/2007/relationships/hdphoto" Target="../media/hdphoto6.wdp"/></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microsoft.com/office/2007/relationships/hdphoto" Target="../media/hdphoto5.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311708" y="1545450"/>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a:latin typeface="Source Sans Pro"/>
                <a:ea typeface="Source Sans Pro"/>
                <a:cs typeface="Source Sans Pro"/>
                <a:sym typeface="Source Sans Pro"/>
              </a:rPr>
              <a:t>Year </a:t>
            </a:r>
            <a:r>
              <a:rPr lang="en-GB" dirty="0" smtClean="0">
                <a:latin typeface="Source Sans Pro"/>
                <a:ea typeface="Source Sans Pro"/>
                <a:cs typeface="Source Sans Pro"/>
                <a:sym typeface="Source Sans Pro"/>
              </a:rPr>
              <a:t>4</a:t>
            </a:r>
            <a:endParaRPr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RE </a:t>
            </a:r>
            <a:r>
              <a:rPr lang="en-GB" dirty="0">
                <a:latin typeface="Source Sans Pro"/>
                <a:ea typeface="Source Sans Pro"/>
                <a:cs typeface="Source Sans Pro"/>
                <a:sym typeface="Source Sans Pro"/>
              </a:rPr>
              <a:t>Curriculum</a:t>
            </a:r>
            <a:endParaRPr dirty="0">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59" name="Google Shape;59;p2"/>
          <p:cNvGraphicFramePr/>
          <p:nvPr>
            <p:extLst>
              <p:ext uri="{D42A27DB-BD31-4B8C-83A1-F6EECF244321}">
                <p14:modId xmlns:p14="http://schemas.microsoft.com/office/powerpoint/2010/main" val="2290053085"/>
              </p:ext>
            </p:extLst>
          </p:nvPr>
        </p:nvGraphicFramePr>
        <p:xfrm>
          <a:off x="253838" y="1022350"/>
          <a:ext cx="8636325" cy="3911601"/>
        </p:xfrm>
        <a:graphic>
          <a:graphicData uri="http://schemas.openxmlformats.org/drawingml/2006/table">
            <a:tbl>
              <a:tblPr>
                <a:noFill/>
                <a:tableStyleId>{A606F513-5A38-48F9-A065-DCDEEB52D6D1}</a:tableStyleId>
              </a:tblPr>
              <a:tblGrid>
                <a:gridCol w="8636325">
                  <a:extLst>
                    <a:ext uri="{9D8B030D-6E8A-4147-A177-3AD203B41FA5}">
                      <a16:colId xmlns:a16="http://schemas.microsoft.com/office/drawing/2014/main" val="20000"/>
                    </a:ext>
                  </a:extLst>
                </a:gridCol>
              </a:tblGrid>
              <a:tr h="554202">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dirty="0">
                          <a:latin typeface="Source Sans Pro"/>
                          <a:ea typeface="Source Sans Pro"/>
                          <a:cs typeface="Source Sans Pro"/>
                          <a:sym typeface="Source Sans Pro"/>
                        </a:rPr>
                        <a:t>Whole-school definition of </a:t>
                      </a:r>
                      <a:r>
                        <a:rPr lang="en-GB" sz="2200" u="none" strike="noStrike" cap="none" dirty="0" smtClean="0">
                          <a:latin typeface="Source Sans Pro"/>
                          <a:ea typeface="Source Sans Pro"/>
                          <a:cs typeface="Source Sans Pro"/>
                          <a:sym typeface="Source Sans Pro"/>
                        </a:rPr>
                        <a:t>RE</a:t>
                      </a:r>
                      <a:endParaRPr sz="2200" u="none" strike="noStrike" cap="none" dirty="0">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851338">
                <a:tc>
                  <a:txBody>
                    <a:bodyPr/>
                    <a:lstStyle/>
                    <a:p>
                      <a:pPr marL="0" marR="0" lvl="0" indent="0" algn="l" rtl="0">
                        <a:lnSpc>
                          <a:spcPct val="107916"/>
                        </a:lnSpc>
                        <a:spcBef>
                          <a:spcPts val="0"/>
                        </a:spcBef>
                        <a:spcAft>
                          <a:spcPts val="0"/>
                        </a:spcAft>
                        <a:buClr>
                          <a:srgbClr val="000000"/>
                        </a:buClr>
                        <a:buSzPts val="1700"/>
                        <a:buFont typeface="Arial"/>
                        <a:buNone/>
                      </a:pPr>
                      <a:r>
                        <a:rPr lang="en-GB" sz="1700" b="0" u="none" strike="noStrike" cap="none" dirty="0" smtClean="0">
                          <a:solidFill>
                            <a:schemeClr val="dk1"/>
                          </a:solidFill>
                          <a:latin typeface="Source Sans Pro"/>
                          <a:ea typeface="Source Sans Pro"/>
                          <a:cs typeface="Source Sans Pro"/>
                          <a:sym typeface="Source Sans Pro"/>
                        </a:rPr>
                        <a:t>Religious</a:t>
                      </a:r>
                      <a:r>
                        <a:rPr lang="en-GB" sz="1700" b="0" u="none" strike="noStrike" cap="none" baseline="0" dirty="0" smtClean="0">
                          <a:solidFill>
                            <a:schemeClr val="dk1"/>
                          </a:solidFill>
                          <a:latin typeface="Source Sans Pro"/>
                          <a:ea typeface="Source Sans Pro"/>
                          <a:cs typeface="Source Sans Pro"/>
                          <a:sym typeface="Source Sans Pro"/>
                        </a:rPr>
                        <a:t> Education allows us </a:t>
                      </a:r>
                      <a:r>
                        <a:rPr lang="en-GB" sz="1700" b="0" u="none" strike="noStrike" cap="none" dirty="0" smtClean="0">
                          <a:solidFill>
                            <a:schemeClr val="dk1"/>
                          </a:solidFill>
                          <a:latin typeface="Source Sans Pro"/>
                          <a:ea typeface="Source Sans Pro"/>
                          <a:cs typeface="Source Sans Pro"/>
                          <a:sym typeface="Source Sans Pro"/>
                        </a:rPr>
                        <a:t>to hold balanced and informed conversations about</a:t>
                      </a:r>
                    </a:p>
                    <a:p>
                      <a:pPr marL="0" marR="0" lvl="0" indent="0" algn="l" rtl="0">
                        <a:lnSpc>
                          <a:spcPct val="107916"/>
                        </a:lnSpc>
                        <a:spcBef>
                          <a:spcPts val="0"/>
                        </a:spcBef>
                        <a:spcAft>
                          <a:spcPts val="0"/>
                        </a:spcAft>
                        <a:buClr>
                          <a:srgbClr val="000000"/>
                        </a:buClr>
                        <a:buSzPts val="1700"/>
                        <a:buFont typeface="Arial"/>
                        <a:buNone/>
                      </a:pPr>
                      <a:r>
                        <a:rPr lang="en-GB" sz="1700" b="0" u="none" strike="noStrike" cap="none" dirty="0" smtClean="0">
                          <a:solidFill>
                            <a:schemeClr val="dk1"/>
                          </a:solidFill>
                          <a:latin typeface="Source Sans Pro"/>
                          <a:ea typeface="Source Sans Pro"/>
                          <a:cs typeface="Source Sans Pro"/>
                          <a:sym typeface="Source Sans Pro"/>
                        </a:rPr>
                        <a:t>religion and belief.</a:t>
                      </a: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801750">
                <a:tc>
                  <a:txBody>
                    <a:bodyPr/>
                    <a:lstStyle/>
                    <a:p>
                      <a:pPr marL="0" marR="0" lvl="0" indent="0" algn="l" rtl="0">
                        <a:lnSpc>
                          <a:spcPct val="107916"/>
                        </a:lnSpc>
                        <a:spcBef>
                          <a:spcPts val="0"/>
                        </a:spcBef>
                        <a:spcAft>
                          <a:spcPts val="0"/>
                        </a:spcAft>
                        <a:buClr>
                          <a:srgbClr val="000000"/>
                        </a:buClr>
                        <a:buSzPts val="1700"/>
                        <a:buFont typeface="Arial"/>
                        <a:buNone/>
                      </a:pPr>
                      <a:r>
                        <a:rPr lang="en-GB" sz="1800" b="0" u="none" strike="noStrike" cap="none" dirty="0" smtClean="0">
                          <a:solidFill>
                            <a:schemeClr val="dk1"/>
                          </a:solidFill>
                          <a:latin typeface="Source Sans Pro"/>
                          <a:ea typeface="Source Sans Pro"/>
                          <a:cs typeface="Source Sans Pro"/>
                          <a:sym typeface="Source Sans Pro"/>
                        </a:rPr>
                        <a:t>Our learning</a:t>
                      </a:r>
                      <a:r>
                        <a:rPr lang="en-GB" sz="1800" b="0" u="none" strike="noStrike" cap="none" baseline="0" dirty="0" smtClean="0">
                          <a:solidFill>
                            <a:schemeClr val="dk1"/>
                          </a:solidFill>
                          <a:latin typeface="Source Sans Pro"/>
                          <a:ea typeface="Source Sans Pro"/>
                          <a:cs typeface="Source Sans Pro"/>
                          <a:sym typeface="Source Sans Pro"/>
                        </a:rPr>
                        <a:t> in RE should help us to: </a:t>
                      </a:r>
                      <a:endParaRPr lang="en-GB" sz="1800" b="0" u="none" strike="noStrike" cap="none" dirty="0" smtClean="0">
                        <a:solidFill>
                          <a:schemeClr val="dk1"/>
                        </a:solidFill>
                        <a:latin typeface="Source Sans Pro"/>
                        <a:ea typeface="Source Sans Pro"/>
                        <a:cs typeface="Source Sans Pro"/>
                        <a:sym typeface="Source Sans Pro"/>
                      </a:endParaRPr>
                    </a:p>
                    <a:p>
                      <a:pPr marL="285750" indent="-285750">
                        <a:buFont typeface="Arial" panose="020B0604020202020204" pitchFamily="34" charset="0"/>
                        <a:buChar char="•"/>
                      </a:pPr>
                      <a:r>
                        <a:rPr lang="en-GB" sz="1400" b="0" i="0" u="none" strike="noStrike" cap="none" baseline="0" dirty="0" smtClean="0">
                          <a:solidFill>
                            <a:srgbClr val="000000"/>
                          </a:solidFill>
                          <a:latin typeface="Arial"/>
                          <a:ea typeface="Arial"/>
                          <a:cs typeface="Arial"/>
                          <a:sym typeface="Arial"/>
                        </a:rPr>
                        <a:t>Know about and understand Christianity as a diverse global living faith through the exploration of core</a:t>
                      </a:r>
                    </a:p>
                    <a:p>
                      <a:r>
                        <a:rPr lang="en-GB" sz="1400" b="0" i="0" u="none" strike="noStrike" cap="none" baseline="0" dirty="0" smtClean="0">
                          <a:solidFill>
                            <a:srgbClr val="000000"/>
                          </a:solidFill>
                          <a:latin typeface="Arial"/>
                          <a:ea typeface="Arial"/>
                          <a:cs typeface="Arial"/>
                          <a:sym typeface="Arial"/>
                        </a:rPr>
                        <a:t>beliefs, using an approach that critically engages with biblical text</a:t>
                      </a:r>
                    </a:p>
                    <a:p>
                      <a:pPr marL="285750" indent="-285750">
                        <a:buFont typeface="Arial" panose="020B0604020202020204" pitchFamily="34" charset="0"/>
                        <a:buChar char="•"/>
                      </a:pPr>
                      <a:r>
                        <a:rPr lang="en-GB" sz="1400" b="0" i="0" u="none" strike="noStrike" cap="none" baseline="0" dirty="0" smtClean="0">
                          <a:solidFill>
                            <a:srgbClr val="000000"/>
                          </a:solidFill>
                          <a:latin typeface="Arial"/>
                          <a:ea typeface="Arial"/>
                          <a:cs typeface="Arial"/>
                          <a:sym typeface="Arial"/>
                        </a:rPr>
                        <a:t>Gain knowledge and understanding of a range of religions and worldviews, appreciating diversity,</a:t>
                      </a:r>
                    </a:p>
                    <a:p>
                      <a:r>
                        <a:rPr lang="en-GB" sz="1400" b="0" i="0" u="none" strike="noStrike" cap="none" baseline="0" dirty="0" smtClean="0">
                          <a:solidFill>
                            <a:srgbClr val="000000"/>
                          </a:solidFill>
                          <a:latin typeface="Arial"/>
                          <a:ea typeface="Arial"/>
                          <a:cs typeface="Arial"/>
                          <a:sym typeface="Arial"/>
                        </a:rPr>
                        <a:t>continuity and change within the religions and worldviews being studied;</a:t>
                      </a:r>
                    </a:p>
                    <a:p>
                      <a:pPr marL="285750" indent="-285750">
                        <a:buFont typeface="Arial" panose="020B0604020202020204" pitchFamily="34" charset="0"/>
                        <a:buChar char="•"/>
                      </a:pPr>
                      <a:r>
                        <a:rPr lang="en-GB" sz="1400" b="0" i="0" u="none" strike="noStrike" cap="none" baseline="0" dirty="0" smtClean="0">
                          <a:solidFill>
                            <a:srgbClr val="000000"/>
                          </a:solidFill>
                          <a:latin typeface="Arial"/>
                          <a:ea typeface="Arial"/>
                          <a:cs typeface="Arial"/>
                          <a:sym typeface="Arial"/>
                        </a:rPr>
                        <a:t>Engage with challenging questions of meaning and purpose raised by human existence and experience;</a:t>
                      </a:r>
                    </a:p>
                    <a:p>
                      <a:pPr marL="285750" indent="-285750">
                        <a:buFont typeface="Arial" panose="020B0604020202020204" pitchFamily="34" charset="0"/>
                        <a:buChar char="•"/>
                      </a:pPr>
                      <a:r>
                        <a:rPr lang="en-GB" sz="1400" b="0" i="0" u="none" strike="noStrike" cap="none" baseline="0" dirty="0" smtClean="0">
                          <a:solidFill>
                            <a:srgbClr val="000000"/>
                          </a:solidFill>
                          <a:latin typeface="Arial"/>
                          <a:ea typeface="Arial"/>
                          <a:cs typeface="Arial"/>
                          <a:sym typeface="Arial"/>
                        </a:rPr>
                        <a:t>Recognise the concept of religion and its continuing influence on Britain’s cultural heritage and in the</a:t>
                      </a:r>
                    </a:p>
                    <a:p>
                      <a:r>
                        <a:rPr lang="en-GB" sz="1400" b="0" i="0" u="none" strike="noStrike" cap="none" baseline="0" dirty="0" smtClean="0">
                          <a:solidFill>
                            <a:srgbClr val="000000"/>
                          </a:solidFill>
                          <a:latin typeface="Arial"/>
                          <a:ea typeface="Arial"/>
                          <a:cs typeface="Arial"/>
                          <a:sym typeface="Arial"/>
                        </a:rPr>
                        <a:t>lives of individuals and societies in different times, cultures and places;</a:t>
                      </a:r>
                    </a:p>
                    <a:p>
                      <a:pPr marL="285750" indent="-285750">
                        <a:buFont typeface="Arial" panose="020B0604020202020204" pitchFamily="34" charset="0"/>
                        <a:buChar char="•"/>
                      </a:pPr>
                      <a:r>
                        <a:rPr lang="en-GB" sz="1400" b="0" i="0" u="none" strike="noStrike" cap="none" baseline="0" dirty="0" smtClean="0">
                          <a:solidFill>
                            <a:srgbClr val="000000"/>
                          </a:solidFill>
                          <a:latin typeface="Arial"/>
                          <a:ea typeface="Arial"/>
                          <a:cs typeface="Arial"/>
                          <a:sym typeface="Arial"/>
                        </a:rPr>
                        <a:t>Explore our own religious, spiritual and philosophical ways living, believing and thinking.</a:t>
                      </a:r>
                      <a:endParaRPr lang="en-GB" sz="2400" b="0" u="none" strike="noStrike" cap="none" dirty="0" smtClean="0">
                        <a:latin typeface="Source Sans Pro"/>
                        <a:ea typeface="Source Sans Pro"/>
                        <a:cs typeface="Source Sans Pro"/>
                        <a:sym typeface="Source Sans Pro"/>
                      </a:endParaRPr>
                    </a:p>
                    <a:p>
                      <a:endParaRPr sz="2100" b="0" u="none" strike="noStrike" cap="none" dirty="0">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707267122"/>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graphicFrame>
        <p:nvGraphicFramePr>
          <p:cNvPr id="64" name="Google Shape;64;p3"/>
          <p:cNvGraphicFramePr/>
          <p:nvPr>
            <p:extLst>
              <p:ext uri="{D42A27DB-BD31-4B8C-83A1-F6EECF244321}">
                <p14:modId xmlns:p14="http://schemas.microsoft.com/office/powerpoint/2010/main" val="3871918086"/>
              </p:ext>
            </p:extLst>
          </p:nvPr>
        </p:nvGraphicFramePr>
        <p:xfrm>
          <a:off x="290850" y="317150"/>
          <a:ext cx="8642850" cy="4396863"/>
        </p:xfrm>
        <a:graphic>
          <a:graphicData uri="http://schemas.openxmlformats.org/drawingml/2006/table">
            <a:tbl>
              <a:tblPr>
                <a:noFill/>
                <a:tableStyleId>{A606F513-5A38-48F9-A065-DCDEEB52D6D1}</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772350">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dirty="0">
                          <a:solidFill>
                            <a:schemeClr val="dk1"/>
                          </a:solidFill>
                          <a:latin typeface="Source Sans Pro"/>
                          <a:ea typeface="Source Sans Pro"/>
                          <a:cs typeface="Source Sans Pro"/>
                          <a:sym typeface="Source Sans Pro"/>
                        </a:rPr>
                        <a:t>Year </a:t>
                      </a:r>
                      <a:r>
                        <a:rPr lang="en-GB" sz="2100" u="none" strike="noStrike" cap="none" dirty="0" smtClean="0">
                          <a:solidFill>
                            <a:schemeClr val="dk1"/>
                          </a:solidFill>
                          <a:latin typeface="Source Sans Pro"/>
                          <a:ea typeface="Source Sans Pro"/>
                          <a:cs typeface="Source Sans Pro"/>
                          <a:sym typeface="Source Sans Pro"/>
                        </a:rPr>
                        <a:t>4 </a:t>
                      </a:r>
                      <a:r>
                        <a:rPr lang="en-GB" sz="2100" u="none" strike="noStrike" cap="none" dirty="0">
                          <a:solidFill>
                            <a:schemeClr val="dk1"/>
                          </a:solidFill>
                          <a:latin typeface="Source Sans Pro"/>
                          <a:ea typeface="Source Sans Pro"/>
                          <a:cs typeface="Source Sans Pro"/>
                          <a:sym typeface="Source Sans Pro"/>
                        </a:rPr>
                        <a:t>Overview</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smtClean="0">
                          <a:latin typeface="Source Sans Pro"/>
                          <a:ea typeface="Source Sans Pro"/>
                          <a:cs typeface="Source Sans Pro"/>
                          <a:sym typeface="Source Sans Pro"/>
                        </a:rPr>
                        <a:t>Autumn 1</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What is the trinity?</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smtClean="0">
                          <a:latin typeface="Source Sans Pro"/>
                          <a:ea typeface="Source Sans Pro"/>
                          <a:cs typeface="Source Sans Pro"/>
                          <a:sym typeface="Source Sans Pro"/>
                        </a:rPr>
                        <a:t>Autumn</a:t>
                      </a:r>
                      <a:r>
                        <a:rPr lang="en-GB" sz="1200" b="1" u="none" strike="noStrike" cap="none" baseline="0" dirty="0" smtClean="0">
                          <a:latin typeface="Source Sans Pro"/>
                          <a:ea typeface="Source Sans Pro"/>
                          <a:cs typeface="Source Sans Pro"/>
                          <a:sym typeface="Source Sans Pro"/>
                        </a:rPr>
                        <a:t> 2</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What do</a:t>
                      </a:r>
                      <a:r>
                        <a:rPr lang="en-GB" sz="1400" u="none" strike="noStrike" cap="none" baseline="0" dirty="0" smtClean="0">
                          <a:latin typeface="Source Sans Pro"/>
                          <a:ea typeface="Source Sans Pro"/>
                          <a:cs typeface="Source Sans Pro"/>
                          <a:sym typeface="Source Sans Pro"/>
                        </a:rPr>
                        <a:t> Hindus believe God is like?</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smtClean="0">
                          <a:latin typeface="Source Sans Pro"/>
                          <a:ea typeface="Source Sans Pro"/>
                          <a:cs typeface="Source Sans Pro"/>
                          <a:sym typeface="Source Sans Pro"/>
                        </a:rPr>
                        <a:t>Spring</a:t>
                      </a:r>
                      <a:r>
                        <a:rPr lang="en-GB" sz="1200" b="1" u="none" strike="noStrike" cap="none" baseline="0" dirty="0" smtClean="0">
                          <a:latin typeface="Source Sans Pro"/>
                          <a:ea typeface="Source Sans Pro"/>
                          <a:cs typeface="Source Sans Pro"/>
                          <a:sym typeface="Source Sans Pro"/>
                        </a:rPr>
                        <a:t> 1</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What does it meant</a:t>
                      </a:r>
                      <a:r>
                        <a:rPr lang="en-GB" sz="1400" u="none" strike="noStrike" cap="none" baseline="0" dirty="0" smtClean="0">
                          <a:latin typeface="Source Sans Pro"/>
                          <a:ea typeface="Source Sans Pro"/>
                          <a:cs typeface="Source Sans Pro"/>
                          <a:sym typeface="Source Sans Pro"/>
                        </a:rPr>
                        <a:t> to be a Hindu is Britain today?</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smtClean="0">
                          <a:solidFill>
                            <a:schemeClr val="dk1"/>
                          </a:solidFill>
                          <a:latin typeface="Source Sans Pro"/>
                          <a:ea typeface="Source Sans Pro"/>
                          <a:cs typeface="Source Sans Pro"/>
                          <a:sym typeface="Source Sans Pro"/>
                        </a:rPr>
                        <a:t>Spring 2</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Why do Christians call the day Jesus died ‘Good Friday’?</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smtClean="0">
                          <a:latin typeface="Source Sans Pro" panose="020B0604020202020204" charset="0"/>
                        </a:rPr>
                        <a:t>Summer 1</a:t>
                      </a:r>
                      <a:endParaRPr sz="1200" b="1" u="none" strike="noStrike" cap="none" dirty="0">
                        <a:latin typeface="Source Sans Pro" panose="020B060402020202020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When Jesus left, what next?</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535938">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smtClean="0">
                          <a:latin typeface="Source Sans Pro" panose="020B0604020202020204" charset="0"/>
                        </a:rPr>
                        <a:t>Summer 2</a:t>
                      </a:r>
                      <a:endParaRPr sz="1200" b="1" u="none" strike="noStrike" cap="none" dirty="0">
                        <a:latin typeface="Source Sans Pro" panose="020B0604020202020204" charset="0"/>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What does it mean to be </a:t>
                      </a:r>
                      <a:r>
                        <a:rPr lang="en-GB" sz="1400" u="none" strike="noStrike" cap="none" baseline="0" dirty="0" smtClean="0">
                          <a:latin typeface="Source Sans Pro"/>
                          <a:ea typeface="Source Sans Pro"/>
                          <a:cs typeface="Source Sans Pro"/>
                          <a:sym typeface="Source Sans Pro"/>
                        </a:rPr>
                        <a:t>a Sikh in Britain today?</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0">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78"/>
        <p:cNvGrpSpPr/>
        <p:nvPr/>
      </p:nvGrpSpPr>
      <p:grpSpPr>
        <a:xfrm>
          <a:off x="0" y="0"/>
          <a:ext cx="0" cy="0"/>
          <a:chOff x="0" y="0"/>
          <a:chExt cx="0" cy="0"/>
        </a:xfrm>
      </p:grpSpPr>
      <p:sp>
        <p:nvSpPr>
          <p:cNvPr id="79" name="Google Shape;79;p6"/>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en-GB" sz="3600" dirty="0" smtClean="0">
                <a:latin typeface="Source Sans Pro"/>
                <a:ea typeface="Source Sans Pro"/>
                <a:cs typeface="Source Sans Pro"/>
                <a:sym typeface="Source Sans Pro"/>
              </a:rPr>
              <a:t>Autumn 1</a:t>
            </a:r>
            <a:r>
              <a:rPr lang="en-GB" sz="3600" dirty="0">
                <a:latin typeface="Source Sans Pro"/>
                <a:ea typeface="Source Sans Pro"/>
                <a:cs typeface="Source Sans Pro"/>
                <a:sym typeface="Source Sans Pro"/>
              </a:rPr>
              <a:t/>
            </a:r>
            <a:br>
              <a:rPr lang="en-GB" sz="3600" dirty="0">
                <a:latin typeface="Source Sans Pro"/>
                <a:ea typeface="Source Sans Pro"/>
                <a:cs typeface="Source Sans Pro"/>
                <a:sym typeface="Source Sans Pro"/>
              </a:rPr>
            </a:br>
            <a:r>
              <a:rPr lang="en-GB" sz="3600" dirty="0" smtClean="0">
                <a:latin typeface="Source Sans Pro"/>
                <a:ea typeface="Source Sans Pro"/>
                <a:cs typeface="Source Sans Pro"/>
                <a:sym typeface="Source Sans Pro"/>
              </a:rPr>
              <a:t>What is the trinity?</a:t>
            </a:r>
            <a:br>
              <a:rPr lang="en-GB" sz="3600" dirty="0" smtClean="0">
                <a:latin typeface="Source Sans Pro"/>
                <a:ea typeface="Source Sans Pro"/>
                <a:cs typeface="Source Sans Pro"/>
                <a:sym typeface="Source Sans Pro"/>
              </a:rPr>
            </a:br>
            <a:r>
              <a:rPr lang="en-GB" sz="3600" dirty="0" smtClean="0">
                <a:latin typeface="Source Sans Pro"/>
                <a:ea typeface="Source Sans Pro"/>
                <a:cs typeface="Source Sans Pro"/>
                <a:sym typeface="Source Sans Pro"/>
              </a:rPr>
              <a:t>Key Concept: </a:t>
            </a:r>
            <a:r>
              <a:rPr lang="en-GB" sz="3600" dirty="0" smtClean="0">
                <a:solidFill>
                  <a:srgbClr val="7030A0"/>
                </a:solidFill>
                <a:latin typeface="Source Sans Pro"/>
                <a:ea typeface="Source Sans Pro"/>
                <a:cs typeface="Source Sans Pro"/>
                <a:sym typeface="Source Sans Pro"/>
              </a:rPr>
              <a:t>God</a:t>
            </a:r>
            <a:r>
              <a:rPr lang="en-GB" sz="3600" dirty="0" smtClean="0">
                <a:latin typeface="Source Sans Pro"/>
                <a:ea typeface="Source Sans Pro"/>
                <a:cs typeface="Source Sans Pro"/>
                <a:sym typeface="Source Sans Pro"/>
              </a:rPr>
              <a:t/>
            </a:r>
            <a:br>
              <a:rPr lang="en-GB" sz="3600" dirty="0" smtClean="0">
                <a:latin typeface="Source Sans Pro"/>
                <a:ea typeface="Source Sans Pro"/>
                <a:cs typeface="Source Sans Pro"/>
                <a:sym typeface="Source Sans Pro"/>
              </a:rPr>
            </a:br>
            <a:r>
              <a:rPr lang="en-GB" sz="3600" dirty="0" smtClean="0">
                <a:latin typeface="Source Sans Pro"/>
                <a:ea typeface="Source Sans Pro"/>
                <a:cs typeface="Source Sans Pro"/>
                <a:sym typeface="Source Sans Pro"/>
              </a:rPr>
              <a:t>UC Concept: </a:t>
            </a:r>
            <a:r>
              <a:rPr lang="en-GB" sz="3600" i="1" dirty="0" smtClean="0">
                <a:solidFill>
                  <a:srgbClr val="7030A0"/>
                </a:solidFill>
                <a:latin typeface="Source Sans Pro"/>
                <a:ea typeface="Source Sans Pro"/>
                <a:cs typeface="Source Sans Pro"/>
                <a:sym typeface="Source Sans Pro"/>
              </a:rPr>
              <a:t>God/</a:t>
            </a:r>
            <a:r>
              <a:rPr lang="en-GB" sz="3600" i="1" dirty="0" smtClean="0">
                <a:solidFill>
                  <a:srgbClr val="FF7C80"/>
                </a:solidFill>
                <a:latin typeface="Source Sans Pro"/>
                <a:ea typeface="Source Sans Pro"/>
                <a:cs typeface="Source Sans Pro"/>
                <a:sym typeface="Source Sans Pro"/>
              </a:rPr>
              <a:t>Incarnation</a:t>
            </a:r>
            <a:r>
              <a:rPr lang="en-GB" sz="3600" dirty="0" smtClean="0">
                <a:latin typeface="Source Sans Pro"/>
                <a:ea typeface="Source Sans Pro"/>
                <a:cs typeface="Source Sans Pro"/>
                <a:sym typeface="Source Sans Pro"/>
              </a:rPr>
              <a:t/>
            </a:r>
            <a:br>
              <a:rPr lang="en-GB" sz="3600" dirty="0" smtClean="0">
                <a:latin typeface="Source Sans Pro"/>
                <a:ea typeface="Source Sans Pro"/>
                <a:cs typeface="Source Sans Pro"/>
                <a:sym typeface="Source Sans Pro"/>
              </a:rPr>
            </a:br>
            <a:r>
              <a:rPr lang="en-GB" sz="3600" dirty="0" smtClean="0">
                <a:latin typeface="Source Sans Pro"/>
                <a:ea typeface="Source Sans Pro"/>
                <a:cs typeface="Source Sans Pro"/>
                <a:sym typeface="Source Sans Pro"/>
              </a:rPr>
              <a:t>Religion: </a:t>
            </a:r>
            <a:r>
              <a:rPr lang="en-GB" sz="3600" i="1" dirty="0" smtClean="0">
                <a:solidFill>
                  <a:schemeClr val="tx1"/>
                </a:solidFill>
                <a:latin typeface="Source Sans Pro"/>
                <a:ea typeface="Source Sans Pro"/>
                <a:cs typeface="Source Sans Pro"/>
                <a:sym typeface="Source Sans Pro"/>
              </a:rPr>
              <a:t>Christianity</a:t>
            </a:r>
            <a:endParaRPr lang="en-GB" sz="3600" dirty="0">
              <a:solidFill>
                <a:srgbClr val="FF7C80"/>
              </a:solidFill>
              <a:latin typeface="Source Sans Pro"/>
              <a:ea typeface="Source Sans Pro"/>
              <a:cs typeface="Source Sans Pro"/>
              <a:sym typeface="Source Sans Pro"/>
            </a:endParaRPr>
          </a:p>
        </p:txBody>
      </p:sp>
      <p:pic>
        <p:nvPicPr>
          <p:cNvPr id="3" name="Picture 2"/>
          <p:cNvPicPr/>
          <p:nvPr/>
        </p:nvPicPr>
        <p:blipFill>
          <a:blip r:embed="rId3">
            <a:extLst>
              <a:ext uri="{BEBA8EAE-BF5A-486C-A8C5-ECC9F3942E4B}">
                <a14:imgProps xmlns:a14="http://schemas.microsoft.com/office/drawing/2010/main">
                  <a14:imgLayer r:embed="rId4">
                    <a14:imgEffect>
                      <a14:backgroundRemoval t="0" b="98315" l="0" r="99457">
                        <a14:foregroundMark x1="21739" y1="53933" x2="21739" y2="53933"/>
                        <a14:foregroundMark x1="72826" y1="46629" x2="72826" y2="46629"/>
                      </a14:backgroundRemoval>
                    </a14:imgEffect>
                  </a14:imgLayer>
                </a14:imgProps>
              </a:ext>
            </a:extLst>
          </a:blip>
          <a:stretch>
            <a:fillRect/>
          </a:stretch>
        </p:blipFill>
        <p:spPr>
          <a:xfrm>
            <a:off x="311699" y="2202180"/>
            <a:ext cx="1569055" cy="172558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graphicFrame>
        <p:nvGraphicFramePr>
          <p:cNvPr id="94" name="Google Shape;94;p9"/>
          <p:cNvGraphicFramePr/>
          <p:nvPr>
            <p:extLst>
              <p:ext uri="{D42A27DB-BD31-4B8C-83A1-F6EECF244321}">
                <p14:modId xmlns:p14="http://schemas.microsoft.com/office/powerpoint/2010/main" val="457517759"/>
              </p:ext>
            </p:extLst>
          </p:nvPr>
        </p:nvGraphicFramePr>
        <p:xfrm>
          <a:off x="252248" y="317150"/>
          <a:ext cx="8681453" cy="4858641"/>
        </p:xfrm>
        <a:graphic>
          <a:graphicData uri="http://schemas.openxmlformats.org/drawingml/2006/table">
            <a:tbl>
              <a:tblPr>
                <a:noFill/>
                <a:tableStyleId>{A606F513-5A38-48F9-A065-DCDEEB52D6D1}</a:tableStyleId>
              </a:tblPr>
              <a:tblGrid>
                <a:gridCol w="1483748">
                  <a:extLst>
                    <a:ext uri="{9D8B030D-6E8A-4147-A177-3AD203B41FA5}">
                      <a16:colId xmlns:a16="http://schemas.microsoft.com/office/drawing/2014/main" val="20000"/>
                    </a:ext>
                  </a:extLst>
                </a:gridCol>
                <a:gridCol w="7197705">
                  <a:extLst>
                    <a:ext uri="{9D8B030D-6E8A-4147-A177-3AD203B41FA5}">
                      <a16:colId xmlns:a16="http://schemas.microsoft.com/office/drawing/2014/main" val="20001"/>
                    </a:ext>
                  </a:extLst>
                </a:gridCol>
              </a:tblGrid>
              <a:tr h="444065">
                <a:tc>
                  <a:txBody>
                    <a:bodyPr/>
                    <a:lstStyle/>
                    <a:p>
                      <a:pPr marL="0" marR="0" lvl="0" indent="0" algn="ctr" rtl="0">
                        <a:lnSpc>
                          <a:spcPct val="100000"/>
                        </a:lnSpc>
                        <a:spcBef>
                          <a:spcPts val="0"/>
                        </a:spcBef>
                        <a:spcAft>
                          <a:spcPts val="0"/>
                        </a:spcAft>
                        <a:buClr>
                          <a:srgbClr val="000000"/>
                        </a:buClr>
                        <a:buSzPts val="1200"/>
                        <a:buFont typeface="Arial"/>
                        <a:buNone/>
                      </a:pPr>
                      <a:r>
                        <a:rPr lang="en-GB" sz="900" b="1" u="none" strike="noStrike" cap="none" dirty="0">
                          <a:solidFill>
                            <a:schemeClr val="tx1"/>
                          </a:solidFill>
                          <a:latin typeface="Source Sans Pro"/>
                          <a:ea typeface="Source Sans Pro"/>
                          <a:cs typeface="Source Sans Pro"/>
                          <a:sym typeface="Source Sans Pro"/>
                        </a:rPr>
                        <a:t>Year </a:t>
                      </a:r>
                      <a:r>
                        <a:rPr lang="en-GB" sz="900" b="1" u="none" strike="noStrike" cap="none" dirty="0" smtClean="0">
                          <a:solidFill>
                            <a:schemeClr val="tx1"/>
                          </a:solidFill>
                          <a:latin typeface="Source Sans Pro"/>
                          <a:ea typeface="Source Sans Pro"/>
                          <a:cs typeface="Source Sans Pro"/>
                          <a:sym typeface="Source Sans Pro"/>
                        </a:rPr>
                        <a:t>4 Autumn</a:t>
                      </a:r>
                      <a:r>
                        <a:rPr lang="en-GB" sz="900" b="1" u="none" strike="noStrike" cap="none" baseline="0" dirty="0" smtClean="0">
                          <a:solidFill>
                            <a:schemeClr val="tx1"/>
                          </a:solidFill>
                          <a:latin typeface="Source Sans Pro"/>
                          <a:ea typeface="Source Sans Pro"/>
                          <a:cs typeface="Source Sans Pro"/>
                          <a:sym typeface="Source Sans Pro"/>
                        </a:rPr>
                        <a:t> 1 </a:t>
                      </a:r>
                    </a:p>
                    <a:p>
                      <a:pPr marL="0" marR="0" lvl="0" indent="0" algn="ctr" rtl="0">
                        <a:lnSpc>
                          <a:spcPct val="100000"/>
                        </a:lnSpc>
                        <a:spcBef>
                          <a:spcPts val="0"/>
                        </a:spcBef>
                        <a:spcAft>
                          <a:spcPts val="0"/>
                        </a:spcAft>
                        <a:buClr>
                          <a:srgbClr val="000000"/>
                        </a:buClr>
                        <a:buSzPts val="1200"/>
                        <a:buFont typeface="Arial"/>
                        <a:buNone/>
                      </a:pPr>
                      <a:r>
                        <a:rPr lang="en-GB" sz="900" b="1" u="none" strike="noStrike" cap="none" baseline="0" dirty="0" smtClean="0">
                          <a:solidFill>
                            <a:schemeClr val="tx1"/>
                          </a:solidFill>
                          <a:latin typeface="Source Sans Pro"/>
                          <a:ea typeface="Source Sans Pro"/>
                          <a:cs typeface="Source Sans Pro"/>
                          <a:sym typeface="Source Sans Pro"/>
                        </a:rPr>
                        <a:t>What is the trinity?</a:t>
                      </a:r>
                      <a:endParaRPr sz="9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900" b="1" u="none" strike="noStrike" cap="none" dirty="0" smtClean="0">
                          <a:solidFill>
                            <a:schemeClr val="tx1"/>
                          </a:solidFill>
                          <a:latin typeface="Source Sans Pro"/>
                          <a:ea typeface="Source Sans Pro"/>
                          <a:cs typeface="Source Sans Pro"/>
                          <a:sym typeface="Source Sans Pro"/>
                        </a:rPr>
                        <a:t>Retrieval  vocab: </a:t>
                      </a:r>
                      <a:r>
                        <a:rPr lang="en-GB" sz="900" b="0" u="none" strike="noStrike" cap="none" dirty="0" smtClean="0">
                          <a:solidFill>
                            <a:schemeClr val="tx1"/>
                          </a:solidFill>
                          <a:latin typeface="Source Sans Pro"/>
                          <a:ea typeface="Source Sans Pro"/>
                          <a:cs typeface="Source Sans Pro"/>
                          <a:sym typeface="Source Sans Pro"/>
                        </a:rPr>
                        <a:t>baptism, God, Christian, </a:t>
                      </a:r>
                      <a:endParaRPr sz="900" b="0" u="none" strike="noStrike" cap="none" dirty="0" smtClean="0">
                        <a:solidFill>
                          <a:schemeClr val="tx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900" b="1" u="none" strike="noStrike" cap="none" dirty="0" smtClean="0">
                          <a:solidFill>
                            <a:schemeClr val="tx1"/>
                          </a:solidFill>
                          <a:latin typeface="Source Sans Pro"/>
                          <a:ea typeface="Source Sans Pro"/>
                          <a:cs typeface="Source Sans Pro"/>
                          <a:sym typeface="Source Sans Pro"/>
                        </a:rPr>
                        <a:t>New </a:t>
                      </a:r>
                      <a:r>
                        <a:rPr lang="en-GB" sz="900" b="1" u="none" strike="noStrike" cap="none" dirty="0">
                          <a:solidFill>
                            <a:schemeClr val="tx1"/>
                          </a:solidFill>
                          <a:latin typeface="Source Sans Pro"/>
                          <a:ea typeface="Source Sans Pro"/>
                          <a:cs typeface="Source Sans Pro"/>
                          <a:sym typeface="Source Sans Pro"/>
                        </a:rPr>
                        <a:t>vocab</a:t>
                      </a:r>
                      <a:r>
                        <a:rPr lang="en-GB" sz="900" b="1" u="none" strike="noStrike" cap="none" dirty="0" smtClean="0">
                          <a:solidFill>
                            <a:schemeClr val="tx1"/>
                          </a:solidFill>
                          <a:latin typeface="Source Sans Pro"/>
                          <a:ea typeface="Source Sans Pro"/>
                          <a:cs typeface="Source Sans Pro"/>
                          <a:sym typeface="Source Sans Pro"/>
                        </a:rPr>
                        <a:t>: </a:t>
                      </a:r>
                      <a:r>
                        <a:rPr lang="en-GB" sz="900" b="0" u="none" strike="noStrike" cap="none" dirty="0" smtClean="0">
                          <a:solidFill>
                            <a:schemeClr val="tx1"/>
                          </a:solidFill>
                          <a:latin typeface="Source Sans Pro"/>
                          <a:ea typeface="Source Sans Pro"/>
                          <a:cs typeface="Source Sans Pro"/>
                          <a:sym typeface="Source Sans Pro"/>
                        </a:rPr>
                        <a:t>trinity,</a:t>
                      </a:r>
                      <a:r>
                        <a:rPr lang="en-GB" sz="900" b="0" u="none" strike="noStrike" cap="none" baseline="0" dirty="0" smtClean="0">
                          <a:solidFill>
                            <a:schemeClr val="tx1"/>
                          </a:solidFill>
                          <a:latin typeface="Source Sans Pro"/>
                          <a:ea typeface="Source Sans Pro"/>
                          <a:cs typeface="Source Sans Pro"/>
                          <a:sym typeface="Source Sans Pro"/>
                        </a:rPr>
                        <a:t> grace, holy spirit,  The Grace, </a:t>
                      </a:r>
                      <a:endParaRPr sz="1400" b="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547687">
                <a:tc>
                  <a:txBody>
                    <a:bodyPr/>
                    <a:lstStyle/>
                    <a:p>
                      <a:pPr marL="0" marR="0" lvl="0" indent="0" algn="ctr" rtl="0">
                        <a:lnSpc>
                          <a:spcPct val="100000"/>
                        </a:lnSpc>
                        <a:spcBef>
                          <a:spcPts val="0"/>
                        </a:spcBef>
                        <a:spcAft>
                          <a:spcPts val="0"/>
                        </a:spcAft>
                        <a:buClr>
                          <a:srgbClr val="000000"/>
                        </a:buClr>
                        <a:buSzPts val="1200"/>
                        <a:buFont typeface="Arial"/>
                        <a:buNone/>
                      </a:pPr>
                      <a:r>
                        <a:rPr lang="en-GB" sz="800" b="1" u="none" strike="noStrike" cap="none" dirty="0">
                          <a:latin typeface="Source Sans Pro"/>
                          <a:ea typeface="Source Sans Pro"/>
                          <a:cs typeface="Source Sans Pro"/>
                          <a:sym typeface="Source Sans Pro"/>
                        </a:rPr>
                        <a:t>Week 1</a:t>
                      </a:r>
                      <a:endParaRPr sz="8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t>How is</a:t>
                      </a:r>
                      <a:r>
                        <a:rPr lang="en-GB" sz="900" b="1" u="none" strike="noStrike" cap="none" baseline="0" dirty="0" smtClean="0"/>
                        <a:t> the trinity shown in the story of the baptism of John the Baptist? </a:t>
                      </a:r>
                      <a:endParaRPr lang="en-GB" sz="900" b="1" u="none" strike="noStrike" cap="none" dirty="0" smtClean="0"/>
                    </a:p>
                    <a:p>
                      <a:pPr marL="173038" marR="0" lvl="0" indent="-173038"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a:t>
                      </a:r>
                      <a:r>
                        <a:rPr lang="en-GB" sz="800" dirty="0" smtClean="0"/>
                        <a:t>a ‘Gospel’ is a life-story or biography of the life and teaching of Jesus.</a:t>
                      </a:r>
                    </a:p>
                    <a:p>
                      <a:pPr marL="173038" marR="0" lvl="0" indent="-173038"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dirty="0" smtClean="0"/>
                        <a:t>Know the story of Jesus</a:t>
                      </a:r>
                      <a:r>
                        <a:rPr lang="en-GB" sz="800" b="0" u="none" strike="noStrike" cap="none" baseline="0" dirty="0" smtClean="0"/>
                        <a:t> baptising John the Baptist. </a:t>
                      </a:r>
                      <a:endParaRPr sz="800" b="0"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666112">
                <a:tc>
                  <a:txBody>
                    <a:bodyPr/>
                    <a:lstStyle/>
                    <a:p>
                      <a:pPr marL="0" marR="0" lvl="0" indent="0" algn="ctr" rtl="0">
                        <a:lnSpc>
                          <a:spcPct val="100000"/>
                        </a:lnSpc>
                        <a:spcBef>
                          <a:spcPts val="0"/>
                        </a:spcBef>
                        <a:spcAft>
                          <a:spcPts val="0"/>
                        </a:spcAft>
                        <a:buClr>
                          <a:srgbClr val="000000"/>
                        </a:buClr>
                        <a:buSzPts val="1200"/>
                        <a:buFont typeface="Arial"/>
                        <a:buNone/>
                      </a:pPr>
                      <a:r>
                        <a:rPr lang="en-GB" sz="800" b="1" u="none" strike="noStrike" cap="none" dirty="0">
                          <a:solidFill>
                            <a:schemeClr val="dk1"/>
                          </a:solidFill>
                          <a:latin typeface="Source Sans Pro"/>
                          <a:ea typeface="Source Sans Pro"/>
                          <a:cs typeface="Source Sans Pro"/>
                          <a:sym typeface="Source Sans Pro"/>
                        </a:rPr>
                        <a:t>Week 2</a:t>
                      </a:r>
                      <a:endParaRPr sz="8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panose="020B0604020202020204" pitchFamily="34" charset="0"/>
                        <a:buNone/>
                      </a:pPr>
                      <a:r>
                        <a:rPr lang="en-GB" sz="900" b="1" u="none" strike="noStrike" cap="none" dirty="0" smtClean="0"/>
                        <a:t>What is the difference between God the father, son and holy spirit?</a:t>
                      </a:r>
                      <a:r>
                        <a:rPr lang="en-GB" sz="900" b="1" u="none" strike="noStrike" cap="none" baseline="0" dirty="0" smtClean="0"/>
                        <a:t> </a:t>
                      </a:r>
                      <a:endParaRPr lang="en-GB" sz="800" b="1" u="none" strike="noStrike" cap="none" baseline="0"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To know the role of each of the parts of the trinity.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To understand how each part of the trinity is described.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To know where God the father, son and holy spirit come into the ‘Big Story’ of the Bible/</a:t>
                      </a:r>
                      <a:endParaRPr lang="en-GB" sz="800" dirty="0" smtClean="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710521">
                <a:tc>
                  <a:txBody>
                    <a:bodyPr/>
                    <a:lstStyle/>
                    <a:p>
                      <a:pPr marL="0" marR="0" lvl="0" indent="0" algn="ctr" rtl="0">
                        <a:lnSpc>
                          <a:spcPct val="100000"/>
                        </a:lnSpc>
                        <a:spcBef>
                          <a:spcPts val="0"/>
                        </a:spcBef>
                        <a:spcAft>
                          <a:spcPts val="0"/>
                        </a:spcAft>
                        <a:buClr>
                          <a:srgbClr val="000000"/>
                        </a:buClr>
                        <a:buSzPts val="1200"/>
                        <a:buFont typeface="Arial"/>
                        <a:buNone/>
                      </a:pPr>
                      <a:r>
                        <a:rPr lang="en-GB" sz="800" b="1" u="none" strike="noStrike" cap="none" dirty="0">
                          <a:solidFill>
                            <a:schemeClr val="dk1"/>
                          </a:solidFill>
                          <a:latin typeface="Source Sans Pro"/>
                          <a:ea typeface="Source Sans Pro"/>
                          <a:cs typeface="Source Sans Pro"/>
                          <a:sym typeface="Source Sans Pro"/>
                        </a:rPr>
                        <a:t>Week 3</a:t>
                      </a:r>
                      <a:endParaRPr sz="8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dirty="0" smtClean="0"/>
                        <a:t>How does the trinity play</a:t>
                      </a:r>
                      <a:r>
                        <a:rPr lang="en-GB" sz="900" b="1" baseline="0" dirty="0" smtClean="0"/>
                        <a:t> a part in baptisms?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baseline="0" dirty="0" smtClean="0"/>
                        <a:t>To know that people can be baptised as a  baby/</a:t>
                      </a:r>
                      <a:r>
                        <a:rPr lang="en-GB" sz="900" b="0" baseline="0" dirty="0" err="1" smtClean="0"/>
                        <a:t>hild</a:t>
                      </a:r>
                      <a:r>
                        <a:rPr lang="en-GB" sz="900" b="0" baseline="0" dirty="0" smtClean="0"/>
                        <a:t> or as an adult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baseline="0" dirty="0" smtClean="0"/>
                        <a:t>To know the differences between baby/child and adult baptism,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baseline="0" dirty="0" smtClean="0"/>
                        <a:t>Know how the trinity are referenced within a baptism. </a:t>
                      </a:r>
                      <a:endParaRPr lang="en-GB" sz="900" b="0" dirty="0" smtClean="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902962">
                <a:tc>
                  <a:txBody>
                    <a:bodyPr/>
                    <a:lstStyle/>
                    <a:p>
                      <a:pPr marL="0" marR="0" lvl="0" indent="0" algn="ctr" rtl="0">
                        <a:lnSpc>
                          <a:spcPct val="100000"/>
                        </a:lnSpc>
                        <a:spcBef>
                          <a:spcPts val="0"/>
                        </a:spcBef>
                        <a:spcAft>
                          <a:spcPts val="0"/>
                        </a:spcAft>
                        <a:buClr>
                          <a:srgbClr val="000000"/>
                        </a:buClr>
                        <a:buSzPts val="1200"/>
                        <a:buFont typeface="Arial"/>
                        <a:buNone/>
                      </a:pPr>
                      <a:r>
                        <a:rPr lang="en-GB" sz="800" b="1" u="none" strike="noStrike" cap="none">
                          <a:solidFill>
                            <a:schemeClr val="dk1"/>
                          </a:solidFill>
                          <a:latin typeface="Source Sans Pro"/>
                          <a:ea typeface="Source Sans Pro"/>
                          <a:cs typeface="Source Sans Pro"/>
                          <a:sym typeface="Source Sans Pro"/>
                        </a:rPr>
                        <a:t>Week 4</a:t>
                      </a:r>
                      <a:endParaRPr sz="8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panose="020B0604020202020204" pitchFamily="34" charset="0"/>
                        <a:buNone/>
                      </a:pPr>
                      <a:r>
                        <a:rPr lang="en-GB" sz="900" b="1" u="none" strike="noStrike" cap="none" dirty="0" smtClean="0"/>
                        <a:t>What does The Grace;</a:t>
                      </a:r>
                      <a:r>
                        <a:rPr lang="en-GB" sz="900" b="1" u="none" strike="noStrike" cap="none" baseline="0" dirty="0" smtClean="0"/>
                        <a:t> a Christian prayer say about the trinity and how does it help Christians?</a:t>
                      </a:r>
                      <a:endParaRPr lang="en-GB" sz="800" b="0" u="none" strike="noStrike" cap="none" baseline="0" dirty="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The Grace is a different kind of prayer often used as blessing to people.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it comes from words in 2 Corinthians 13:14 a letter written by the apostle Paul to the people in Corinth (Corinth was one of the largest cities in Greece)</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the Grace might be encouraging to others to hear. (Write own encouraging paragraph that class could say to each other at the end of each day)</a:t>
                      </a:r>
                      <a:endParaRPr lang="en-GB" sz="900" b="1" u="none" strike="noStrike" cap="none" baseline="0" dirty="0" smtClean="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784537">
                <a:tc>
                  <a:txBody>
                    <a:bodyPr/>
                    <a:lstStyle/>
                    <a:p>
                      <a:pPr marL="0" marR="0" lvl="0" indent="0" algn="ctr" rtl="0">
                        <a:lnSpc>
                          <a:spcPct val="100000"/>
                        </a:lnSpc>
                        <a:spcBef>
                          <a:spcPts val="0"/>
                        </a:spcBef>
                        <a:spcAft>
                          <a:spcPts val="0"/>
                        </a:spcAft>
                        <a:buClr>
                          <a:srgbClr val="000000"/>
                        </a:buClr>
                        <a:buSzPts val="1200"/>
                        <a:buFont typeface="Arial"/>
                        <a:buNone/>
                      </a:pPr>
                      <a:r>
                        <a:rPr lang="en-GB" sz="800" b="1" u="none" strike="noStrike" cap="none">
                          <a:solidFill>
                            <a:schemeClr val="dk1"/>
                          </a:solidFill>
                          <a:latin typeface="Source Sans Pro"/>
                          <a:ea typeface="Source Sans Pro"/>
                          <a:cs typeface="Source Sans Pro"/>
                          <a:sym typeface="Source Sans Pro"/>
                        </a:rPr>
                        <a:t>Week 5</a:t>
                      </a:r>
                      <a:endParaRPr sz="9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panose="020B0604020202020204" pitchFamily="34" charset="0"/>
                        <a:buNone/>
                      </a:pPr>
                      <a:r>
                        <a:rPr lang="en-GB" sz="900" b="1" u="none" strike="noStrike" cap="none" dirty="0" smtClean="0"/>
                        <a:t>What does The Grace;</a:t>
                      </a:r>
                      <a:r>
                        <a:rPr lang="en-GB" sz="900" b="1" u="none" strike="noStrike" cap="none" baseline="0" dirty="0" smtClean="0"/>
                        <a:t> a Christian prayer say about the trinity and how does it help Christians?</a:t>
                      </a:r>
                    </a:p>
                    <a:p>
                      <a:pPr marL="173038" indent="-173038">
                        <a:buFont typeface="Arial" panose="020B0604020202020204" pitchFamily="34" charset="0"/>
                        <a:buChar char="•"/>
                      </a:pPr>
                      <a:r>
                        <a:rPr lang="en-GB" sz="800" b="0" i="0" u="none" strike="noStrike" cap="none" baseline="0" dirty="0" smtClean="0">
                          <a:solidFill>
                            <a:srgbClr val="000000"/>
                          </a:solidFill>
                          <a:latin typeface="Arial"/>
                          <a:ea typeface="Arial"/>
                          <a:cs typeface="Arial"/>
                          <a:sym typeface="Arial"/>
                        </a:rPr>
                        <a:t>Know that The Grace is one of the most commonly said prayers (probably second to The Lord’s Prayer)</a:t>
                      </a:r>
                    </a:p>
                    <a:p>
                      <a:pPr marL="173038" indent="-173038">
                        <a:buFont typeface="Arial" panose="020B0604020202020204" pitchFamily="34" charset="0"/>
                        <a:buChar char="•"/>
                      </a:pPr>
                      <a:r>
                        <a:rPr lang="en-GB" sz="800" b="0" i="0" u="none" strike="noStrike" cap="none" baseline="0" dirty="0" smtClean="0">
                          <a:solidFill>
                            <a:srgbClr val="000000"/>
                          </a:solidFill>
                          <a:latin typeface="Arial"/>
                          <a:ea typeface="Arial"/>
                          <a:cs typeface="Arial"/>
                          <a:sym typeface="Arial"/>
                        </a:rPr>
                        <a:t>Know t</a:t>
                      </a:r>
                      <a:r>
                        <a:rPr lang="en-GB" sz="800" dirty="0" smtClean="0"/>
                        <a:t>hat for Christians, this sense of God being with them, all around and even within their lives is a part of believing in God the Holy Spirit. </a:t>
                      </a:r>
                    </a:p>
                    <a:p>
                      <a:pPr marL="173038" indent="-173038">
                        <a:buFont typeface="Arial" panose="020B0604020202020204" pitchFamily="34" charset="0"/>
                        <a:buChar char="•"/>
                      </a:pPr>
                      <a:r>
                        <a:rPr lang="en-GB" sz="800" dirty="0" smtClean="0"/>
                        <a:t>Know that although Christians find it very hard to fully</a:t>
                      </a:r>
                      <a:r>
                        <a:rPr lang="en-GB" sz="800" baseline="0" dirty="0" smtClean="0"/>
                        <a:t> understand God and the concept of the trinity, they use songs, symbols, poems, art </a:t>
                      </a:r>
                      <a:r>
                        <a:rPr lang="en-GB" sz="800" baseline="0" dirty="0" err="1" smtClean="0"/>
                        <a:t>etc</a:t>
                      </a:r>
                      <a:r>
                        <a:rPr lang="en-GB" sz="800" baseline="0" dirty="0" smtClean="0"/>
                        <a:t> to help with this. (Design an artefact expressing the ideas of the Grace) </a:t>
                      </a:r>
                      <a:endParaRPr lang="en-GB" sz="800" dirty="0" smtClean="0"/>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683061">
                <a:tc>
                  <a:txBody>
                    <a:bodyPr/>
                    <a:lstStyle/>
                    <a:p>
                      <a:pPr marL="0" marR="0" lvl="0" indent="0" algn="ctr" rtl="0">
                        <a:lnSpc>
                          <a:spcPct val="100000"/>
                        </a:lnSpc>
                        <a:spcBef>
                          <a:spcPts val="0"/>
                        </a:spcBef>
                        <a:spcAft>
                          <a:spcPts val="0"/>
                        </a:spcAft>
                        <a:buClr>
                          <a:srgbClr val="000000"/>
                        </a:buClr>
                        <a:buSzPts val="1200"/>
                        <a:buFont typeface="Arial"/>
                        <a:buNone/>
                      </a:pPr>
                      <a:r>
                        <a:rPr lang="en-GB" sz="800" b="1" u="none" strike="noStrike" cap="none" dirty="0">
                          <a:solidFill>
                            <a:schemeClr val="dk1"/>
                          </a:solidFill>
                          <a:latin typeface="Source Sans Pro"/>
                          <a:ea typeface="Source Sans Pro"/>
                          <a:cs typeface="Source Sans Pro"/>
                          <a:sym typeface="Source Sans Pro"/>
                        </a:rPr>
                        <a:t>Week 6</a:t>
                      </a:r>
                      <a:endParaRPr sz="9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Source Sans Pro"/>
                        <a:buNone/>
                      </a:pPr>
                      <a:r>
                        <a:rPr lang="en-GB" sz="900" u="none" strike="noStrike" cap="none" dirty="0" smtClean="0">
                          <a:latin typeface="+mn-lt"/>
                          <a:ea typeface="Source Sans Pro"/>
                          <a:cs typeface="Source Sans Pro"/>
                          <a:sym typeface="Source Sans Pro"/>
                        </a:rPr>
                        <a:t>Assessment –</a:t>
                      </a:r>
                      <a:r>
                        <a:rPr lang="en-GB" sz="900" u="none" strike="noStrike" cap="none" baseline="0" dirty="0" smtClean="0">
                          <a:latin typeface="+mn-lt"/>
                          <a:ea typeface="Source Sans Pro"/>
                          <a:cs typeface="Source Sans Pro"/>
                          <a:sym typeface="Source Sans Pro"/>
                        </a:rPr>
                        <a:t> How can we symbolise God as three in one? (Ice, water, steam , a </a:t>
                      </a:r>
                      <a:r>
                        <a:rPr lang="en-GB" sz="900" u="none" strike="noStrike" cap="none" baseline="0" dirty="0" err="1" smtClean="0">
                          <a:latin typeface="+mn-lt"/>
                          <a:ea typeface="Source Sans Pro"/>
                          <a:cs typeface="Source Sans Pro"/>
                          <a:sym typeface="Source Sans Pro"/>
                        </a:rPr>
                        <a:t>twix</a:t>
                      </a:r>
                      <a:r>
                        <a:rPr lang="en-GB" sz="900" u="none" strike="noStrike" cap="none" baseline="0" dirty="0" smtClean="0">
                          <a:latin typeface="+mn-lt"/>
                          <a:ea typeface="Source Sans Pro"/>
                          <a:cs typeface="Source Sans Pro"/>
                          <a:sym typeface="Source Sans Pro"/>
                        </a:rPr>
                        <a:t>- chocolate, caramel, biscuit) </a:t>
                      </a:r>
                    </a:p>
                    <a:p>
                      <a:pPr marL="0" marR="0" lvl="0" indent="0" algn="l" rtl="0">
                        <a:lnSpc>
                          <a:spcPct val="100000"/>
                        </a:lnSpc>
                        <a:spcBef>
                          <a:spcPts val="0"/>
                        </a:spcBef>
                        <a:spcAft>
                          <a:spcPts val="0"/>
                        </a:spcAft>
                        <a:buClr>
                          <a:srgbClr val="000000"/>
                        </a:buClr>
                        <a:buSzPts val="800"/>
                        <a:buFont typeface="Source Sans Pro"/>
                        <a:buNone/>
                      </a:pPr>
                      <a:r>
                        <a:rPr lang="en-GB" sz="900" u="none" strike="noStrike" cap="none" baseline="0" dirty="0" smtClean="0">
                          <a:latin typeface="+mn-lt"/>
                          <a:ea typeface="Source Sans Pro"/>
                          <a:cs typeface="Source Sans Pro"/>
                          <a:sym typeface="Source Sans Pro"/>
                        </a:rPr>
                        <a:t>Look at example of the trinity in Art. Assess </a:t>
                      </a:r>
                      <a:r>
                        <a:rPr lang="en-GB" sz="900" b="0" dirty="0" smtClean="0">
                          <a:latin typeface="+mn-lt"/>
                        </a:rPr>
                        <a:t>pupils’ understanding of this, and give them a chance to express it in symbols and art — use a triangle, a triptych or a three-piece Venn diagram and ask pupils to design a work of art for a church called ‘Holy Trinity’. </a:t>
                      </a:r>
                      <a:endParaRPr lang="en-GB" sz="900" b="0" u="none" strike="noStrike" cap="none" dirty="0" smtClean="0">
                        <a:latin typeface="+mn-lt"/>
                        <a:ea typeface="Source Sans Pro"/>
                        <a:cs typeface="Source Sans Pro"/>
                        <a:sym typeface="Source Sans Pro"/>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88"/>
        <p:cNvGrpSpPr/>
        <p:nvPr/>
      </p:nvGrpSpPr>
      <p:grpSpPr>
        <a:xfrm>
          <a:off x="0" y="0"/>
          <a:ext cx="0" cy="0"/>
          <a:chOff x="0" y="0"/>
          <a:chExt cx="0" cy="0"/>
        </a:xfrm>
      </p:grpSpPr>
      <p:sp>
        <p:nvSpPr>
          <p:cNvPr id="89" name="Google Shape;89;p8"/>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smtClean="0">
                <a:solidFill>
                  <a:schemeClr val="tx1"/>
                </a:solidFill>
                <a:latin typeface="Source Sans Pro"/>
                <a:ea typeface="Source Sans Pro"/>
                <a:cs typeface="Source Sans Pro"/>
                <a:sym typeface="Source Sans Pro"/>
              </a:rPr>
              <a:t>Autumn 2</a:t>
            </a:r>
            <a:endParaRPr sz="3600" dirty="0">
              <a:solidFill>
                <a:schemeClr val="tx1"/>
              </a:solidFill>
              <a:latin typeface="Source Sans Pro"/>
              <a:ea typeface="Source Sans Pro"/>
              <a:cs typeface="Source Sans Pro"/>
              <a:sym typeface="Source Sans Pro"/>
            </a:endParaRPr>
          </a:p>
          <a:p>
            <a:pPr lvl="0"/>
            <a:r>
              <a:rPr lang="en-GB" sz="3600" dirty="0" smtClean="0">
                <a:solidFill>
                  <a:schemeClr val="tx1"/>
                </a:solidFill>
                <a:latin typeface="Source Sans Pro"/>
                <a:ea typeface="Source Sans Pro"/>
                <a:cs typeface="Source Sans Pro"/>
                <a:sym typeface="Source Sans Pro"/>
              </a:rPr>
              <a:t>What do Hindus believe God is like?</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Key Concept</a:t>
            </a:r>
            <a:r>
              <a:rPr lang="en-GB" sz="3600" dirty="0">
                <a:solidFill>
                  <a:schemeClr val="tx1"/>
                </a:solidFill>
                <a:latin typeface="Source Sans Pro"/>
                <a:ea typeface="Source Sans Pro"/>
                <a:cs typeface="Source Sans Pro"/>
                <a:sym typeface="Source Sans Pro"/>
              </a:rPr>
              <a:t>: </a:t>
            </a:r>
            <a:r>
              <a:rPr lang="en-GB" sz="3600" dirty="0">
                <a:solidFill>
                  <a:srgbClr val="7030A0"/>
                </a:solidFill>
                <a:latin typeface="Source Sans Pro"/>
                <a:ea typeface="Source Sans Pro"/>
                <a:cs typeface="Source Sans Pro"/>
                <a:sym typeface="Source Sans Pro"/>
              </a:rPr>
              <a:t>God</a:t>
            </a:r>
            <a:r>
              <a:rPr lang="en-GB" sz="3600" dirty="0">
                <a:solidFill>
                  <a:schemeClr val="tx1"/>
                </a:solidFill>
                <a:latin typeface="Source Sans Pro"/>
                <a:ea typeface="Source Sans Pro"/>
                <a:cs typeface="Source Sans Pro"/>
                <a:sym typeface="Source Sans Pro"/>
              </a:rPr>
              <a:t>, </a:t>
            </a:r>
            <a:r>
              <a:rPr lang="en-GB" sz="3600" dirty="0">
                <a:solidFill>
                  <a:srgbClr val="FF0000"/>
                </a:solidFill>
                <a:latin typeface="Source Sans Pro"/>
                <a:ea typeface="Source Sans Pro"/>
                <a:cs typeface="Source Sans Pro"/>
                <a:sym typeface="Source Sans Pro"/>
              </a:rPr>
              <a:t>Sacred</a:t>
            </a:r>
            <a:r>
              <a:rPr lang="en-GB" sz="3600" dirty="0">
                <a:solidFill>
                  <a:schemeClr val="tx1"/>
                </a:solidFill>
                <a:latin typeface="Source Sans Pro"/>
                <a:ea typeface="Source Sans Pro"/>
                <a:cs typeface="Source Sans Pro"/>
                <a:sym typeface="Source Sans Pro"/>
              </a:rPr>
              <a:t>, </a:t>
            </a:r>
            <a:r>
              <a:rPr lang="en-GB" sz="3600" dirty="0">
                <a:solidFill>
                  <a:srgbClr val="FFFF00"/>
                </a:solidFill>
                <a:latin typeface="Source Sans Pro"/>
                <a:ea typeface="Source Sans Pro"/>
                <a:cs typeface="Source Sans Pro"/>
                <a:sym typeface="Source Sans Pro"/>
              </a:rPr>
              <a:t>Worship</a:t>
            </a:r>
            <a:r>
              <a:rPr lang="en-GB" sz="3600" dirty="0" smtClean="0">
                <a:solidFill>
                  <a:schemeClr val="tx1"/>
                </a:solidFill>
                <a:latin typeface="Source Sans Pro"/>
                <a:ea typeface="Source Sans Pro"/>
                <a:cs typeface="Source Sans Pro"/>
                <a:sym typeface="Source Sans Pro"/>
              </a:rPr>
              <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Religion: </a:t>
            </a:r>
            <a:r>
              <a:rPr lang="en-GB" sz="3600" i="1" dirty="0" smtClean="0">
                <a:solidFill>
                  <a:srgbClr val="00B050"/>
                </a:solidFill>
                <a:latin typeface="Source Sans Pro"/>
                <a:ea typeface="Source Sans Pro"/>
                <a:cs typeface="Source Sans Pro"/>
                <a:sym typeface="Source Sans Pro"/>
              </a:rPr>
              <a:t>Hinduism	</a:t>
            </a:r>
            <a:endParaRPr sz="3600" i="1" dirty="0">
              <a:solidFill>
                <a:srgbClr val="00B050"/>
              </a:solidFill>
              <a:latin typeface="Source Sans Pro"/>
              <a:ea typeface="Source Sans Pro"/>
              <a:cs typeface="Source Sans Pro"/>
              <a:sym typeface="Source Sans Pro"/>
            </a:endParaRPr>
          </a:p>
        </p:txBody>
      </p:sp>
      <p:pic>
        <p:nvPicPr>
          <p:cNvPr id="3" name="Picture 2"/>
          <p:cNvPicPr/>
          <p:nvPr/>
        </p:nvPicPr>
        <p:blipFill>
          <a:blip r:embed="rId3">
            <a:extLst>
              <a:ext uri="{BEBA8EAE-BF5A-486C-A8C5-ECC9F3942E4B}">
                <a14:imgProps xmlns:a14="http://schemas.microsoft.com/office/drawing/2010/main">
                  <a14:imgLayer r:embed="rId4">
                    <a14:imgEffect>
                      <a14:backgroundRemoval t="0" b="98315" l="0" r="99457">
                        <a14:foregroundMark x1="21739" y1="53933" x2="21739" y2="53933"/>
                        <a14:foregroundMark x1="72826" y1="46629" x2="72826" y2="46629"/>
                      </a14:backgroundRemoval>
                    </a14:imgEffect>
                  </a14:imgLayer>
                </a14:imgProps>
              </a:ext>
            </a:extLst>
          </a:blip>
          <a:stretch>
            <a:fillRect/>
          </a:stretch>
        </p:blipFill>
        <p:spPr>
          <a:xfrm>
            <a:off x="6970684" y="3044910"/>
            <a:ext cx="1000760" cy="967740"/>
          </a:xfrm>
          <a:prstGeom prst="rect">
            <a:avLst/>
          </a:prstGeom>
        </p:spPr>
      </p:pic>
      <p:grpSp>
        <p:nvGrpSpPr>
          <p:cNvPr id="2" name="Group 1"/>
          <p:cNvGrpSpPr/>
          <p:nvPr/>
        </p:nvGrpSpPr>
        <p:grpSpPr>
          <a:xfrm>
            <a:off x="456593" y="3055620"/>
            <a:ext cx="1289685" cy="957030"/>
            <a:chOff x="456593" y="3055620"/>
            <a:chExt cx="1289685" cy="957030"/>
          </a:xfrm>
        </p:grpSpPr>
        <p:pic>
          <p:nvPicPr>
            <p:cNvPr id="4" name="Picture 3"/>
            <p:cNvPicPr/>
            <p:nvPr/>
          </p:nvPicPr>
          <p:blipFill>
            <a:blip r:embed="rId5">
              <a:extLst>
                <a:ext uri="{BEBA8EAE-BF5A-486C-A8C5-ECC9F3942E4B}">
                  <a14:imgProps xmlns:a14="http://schemas.microsoft.com/office/drawing/2010/main">
                    <a14:imgLayer r:embed="rId6">
                      <a14:imgEffect>
                        <a14:backgroundRemoval t="0" b="100000" l="0" r="100000">
                          <a14:foregroundMark x1="28571" y1="72527" x2="28571" y2="72527"/>
                          <a14:backgroundMark x1="16071" y1="36264" x2="16071" y2="36264"/>
                          <a14:backgroundMark x1="17262" y1="25275" x2="17262" y2="25275"/>
                          <a14:backgroundMark x1="20238" y1="35165" x2="20238" y2="35165"/>
                          <a14:backgroundMark x1="22024" y1="47253" x2="22024" y2="47253"/>
                          <a14:backgroundMark x1="77381" y1="36264" x2="77381" y2="36264"/>
                          <a14:backgroundMark x1="76190" y1="26374" x2="76190" y2="26374"/>
                          <a14:backgroundMark x1="72619" y1="35165" x2="72619" y2="35165"/>
                          <a14:backgroundMark x1="72619" y1="45055" x2="72619" y2="45055"/>
                        </a14:backgroundRemoval>
                      </a14:imgEffect>
                    </a14:imgLayer>
                  </a14:imgProps>
                </a:ext>
                <a:ext uri="{28A0092B-C50C-407E-A947-70E740481C1C}">
                  <a14:useLocalDpi xmlns:a14="http://schemas.microsoft.com/office/drawing/2010/main" val="0"/>
                </a:ext>
              </a:extLst>
            </a:blip>
            <a:stretch>
              <a:fillRect/>
            </a:stretch>
          </p:blipFill>
          <p:spPr>
            <a:xfrm>
              <a:off x="456593" y="3314150"/>
              <a:ext cx="1289685" cy="698500"/>
            </a:xfrm>
            <a:prstGeom prst="rect">
              <a:avLst/>
            </a:prstGeom>
          </p:spPr>
        </p:pic>
        <p:pic>
          <p:nvPicPr>
            <p:cNvPr id="5" name="Picture 4"/>
            <p:cNvPicPr/>
            <p:nvPr/>
          </p:nvPicPr>
          <p:blipFill>
            <a:blip r:embed="rId7">
              <a:extLst>
                <a:ext uri="{BEBA8EAE-BF5A-486C-A8C5-ECC9F3942E4B}">
                  <a14:imgProps xmlns:a14="http://schemas.microsoft.com/office/drawing/2010/main">
                    <a14:imgLayer r:embed="rId8">
                      <a14:imgEffect>
                        <a14:backgroundRemoval t="0" b="99115" l="0" r="97633">
                          <a14:foregroundMark x1="23077" y1="18584" x2="23077" y2="18584"/>
                          <a14:foregroundMark x1="52071" y1="26549" x2="52071" y2="26549"/>
                          <a14:foregroundMark x1="45562" y1="67257" x2="45562" y2="67257"/>
                          <a14:foregroundMark x1="70414" y1="63717" x2="70414" y2="63717"/>
                          <a14:foregroundMark x1="75740" y1="74336" x2="75740" y2="74336"/>
                          <a14:foregroundMark x1="78107" y1="23894" x2="78107" y2="23894"/>
                          <a14:foregroundMark x1="69231" y1="34513" x2="69231" y2="34513"/>
                          <a14:foregroundMark x1="73964" y1="30088" x2="73964" y2="30088"/>
                          <a14:foregroundMark x1="85207" y1="29204" x2="85207" y2="29204"/>
                          <a14:backgroundMark x1="78698" y1="38938" x2="78698" y2="38938"/>
                          <a14:backgroundMark x1="82840" y1="23009" x2="82840" y2="23009"/>
                          <a14:backgroundMark x1="21893" y1="46018" x2="21893" y2="46018"/>
                          <a14:backgroundMark x1="28994" y1="38938" x2="28994" y2="38938"/>
                          <a14:backgroundMark x1="28994" y1="27434" x2="28994" y2="27434"/>
                          <a14:backgroundMark x1="14793" y1="25664" x2="14793" y2="25664"/>
                          <a14:backgroundMark x1="14201" y1="38938" x2="14201" y2="38938"/>
                          <a14:backgroundMark x1="66864" y1="67257" x2="66864" y2="67257"/>
                        </a14:backgroundRemoval>
                      </a14:imgEffect>
                    </a14:imgLayer>
                  </a14:imgProps>
                </a:ext>
              </a:extLst>
            </a:blip>
            <a:stretch>
              <a:fillRect/>
            </a:stretch>
          </p:blipFill>
          <p:spPr>
            <a:xfrm>
              <a:off x="664872" y="3055620"/>
              <a:ext cx="873125" cy="583565"/>
            </a:xfrm>
            <a:prstGeom prst="rect">
              <a:avLst/>
            </a:prstGeom>
          </p:spPr>
        </p:pic>
      </p:grpSp>
      <p:pic>
        <p:nvPicPr>
          <p:cNvPr id="7" name="Picture 6"/>
          <p:cNvPicPr/>
          <p:nvPr/>
        </p:nvPicPr>
        <p:blipFill>
          <a:blip r:embed="rId9">
            <a:extLst>
              <a:ext uri="{BEBA8EAE-BF5A-486C-A8C5-ECC9F3942E4B}">
                <a14:imgProps xmlns:a14="http://schemas.microsoft.com/office/drawing/2010/main">
                  <a14:imgLayer r:embed="rId10">
                    <a14:imgEffect>
                      <a14:backgroundRemoval t="1734" b="97110" l="0" r="95902">
                        <a14:foregroundMark x1="55738" y1="17919" x2="55738" y2="17919"/>
                      </a14:backgroundRemoval>
                    </a14:imgEffect>
                  </a14:imgLayer>
                </a14:imgProps>
              </a:ext>
            </a:extLst>
          </a:blip>
          <a:stretch>
            <a:fillRect/>
          </a:stretch>
        </p:blipFill>
        <p:spPr>
          <a:xfrm>
            <a:off x="351182" y="1332865"/>
            <a:ext cx="978854" cy="134929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graphicFrame>
        <p:nvGraphicFramePr>
          <p:cNvPr id="84" name="Google Shape;84;p7"/>
          <p:cNvGraphicFramePr/>
          <p:nvPr>
            <p:extLst>
              <p:ext uri="{D42A27DB-BD31-4B8C-83A1-F6EECF244321}">
                <p14:modId xmlns:p14="http://schemas.microsoft.com/office/powerpoint/2010/main" val="306379714"/>
              </p:ext>
            </p:extLst>
          </p:nvPr>
        </p:nvGraphicFramePr>
        <p:xfrm>
          <a:off x="218209" y="179357"/>
          <a:ext cx="8801966" cy="5137568"/>
        </p:xfrm>
        <a:graphic>
          <a:graphicData uri="http://schemas.openxmlformats.org/drawingml/2006/table">
            <a:tbl>
              <a:tblPr>
                <a:noFill/>
                <a:tableStyleId>{A606F513-5A38-48F9-A065-DCDEEB52D6D1}</a:tableStyleId>
              </a:tblPr>
              <a:tblGrid>
                <a:gridCol w="1504345">
                  <a:extLst>
                    <a:ext uri="{9D8B030D-6E8A-4147-A177-3AD203B41FA5}">
                      <a16:colId xmlns:a16="http://schemas.microsoft.com/office/drawing/2014/main" val="20000"/>
                    </a:ext>
                  </a:extLst>
                </a:gridCol>
                <a:gridCol w="7297621">
                  <a:extLst>
                    <a:ext uri="{9D8B030D-6E8A-4147-A177-3AD203B41FA5}">
                      <a16:colId xmlns:a16="http://schemas.microsoft.com/office/drawing/2014/main" val="20001"/>
                    </a:ext>
                  </a:extLst>
                </a:gridCol>
              </a:tblGrid>
              <a:tr h="616478">
                <a:tc>
                  <a:txBody>
                    <a:bodyPr/>
                    <a:lstStyle/>
                    <a:p>
                      <a:pPr marL="0" marR="0" lvl="0" indent="0" algn="ctr" rtl="0">
                        <a:lnSpc>
                          <a:spcPct val="100000"/>
                        </a:lnSpc>
                        <a:spcBef>
                          <a:spcPts val="0"/>
                        </a:spcBef>
                        <a:spcAft>
                          <a:spcPts val="0"/>
                        </a:spcAft>
                        <a:buClr>
                          <a:srgbClr val="000000"/>
                        </a:buClr>
                        <a:buSzPts val="1200"/>
                        <a:buFont typeface="Arial"/>
                        <a:buNone/>
                      </a:pPr>
                      <a:r>
                        <a:rPr lang="en-GB" sz="1000" b="1" u="none" strike="noStrike" cap="none" dirty="0">
                          <a:solidFill>
                            <a:schemeClr val="tx1"/>
                          </a:solidFill>
                          <a:latin typeface="+mn-lt"/>
                          <a:ea typeface="Source Sans Pro"/>
                          <a:cs typeface="Source Sans Pro"/>
                          <a:sym typeface="Source Sans Pro"/>
                        </a:rPr>
                        <a:t>Year </a:t>
                      </a:r>
                      <a:r>
                        <a:rPr lang="en-GB" sz="1000" b="1" u="none" strike="noStrike" cap="none" dirty="0" smtClean="0">
                          <a:solidFill>
                            <a:schemeClr val="tx1"/>
                          </a:solidFill>
                          <a:latin typeface="+mn-lt"/>
                          <a:ea typeface="Source Sans Pro"/>
                          <a:cs typeface="Source Sans Pro"/>
                          <a:sym typeface="Source Sans Pro"/>
                        </a:rPr>
                        <a:t>4 Autumn 2</a:t>
                      </a:r>
                      <a:endParaRPr sz="1000" b="1" u="none" strike="noStrike" cap="none" dirty="0">
                        <a:solidFill>
                          <a:schemeClr val="tx1"/>
                        </a:solidFill>
                        <a:latin typeface="+mn-lt"/>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000" u="none" strike="noStrike" cap="none" dirty="0" smtClean="0">
                          <a:solidFill>
                            <a:schemeClr val="tx1"/>
                          </a:solidFill>
                          <a:latin typeface="+mn-lt"/>
                          <a:ea typeface="Source Sans Pro"/>
                          <a:cs typeface="Source Sans Pro"/>
                          <a:sym typeface="Source Sans Pro"/>
                        </a:rPr>
                        <a:t>What do Hindus believe God is</a:t>
                      </a:r>
                      <a:r>
                        <a:rPr lang="en-GB" sz="1000" u="none" strike="noStrike" cap="none" baseline="0" dirty="0" smtClean="0">
                          <a:solidFill>
                            <a:schemeClr val="tx1"/>
                          </a:solidFill>
                          <a:latin typeface="+mn-lt"/>
                          <a:ea typeface="Source Sans Pro"/>
                          <a:cs typeface="Source Sans Pro"/>
                          <a:sym typeface="Source Sans Pro"/>
                        </a:rPr>
                        <a:t> like? </a:t>
                      </a:r>
                      <a:endParaRPr sz="1000" u="none" strike="noStrike" cap="none" dirty="0">
                        <a:solidFill>
                          <a:schemeClr val="tx1"/>
                        </a:solidFill>
                        <a:latin typeface="+mn-lt"/>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smtClean="0">
                          <a:solidFill>
                            <a:schemeClr val="tx1"/>
                          </a:solidFill>
                          <a:latin typeface="Source Sans Pro"/>
                          <a:ea typeface="Source Sans Pro"/>
                          <a:cs typeface="Source Sans Pro"/>
                          <a:sym typeface="Source Sans Pro"/>
                        </a:rPr>
                        <a:t>Retrieval  vocab</a:t>
                      </a:r>
                      <a:r>
                        <a:rPr lang="en-GB" sz="800" b="1" u="none" strike="noStrike" cap="none" dirty="0" smtClean="0">
                          <a:solidFill>
                            <a:schemeClr val="tx1"/>
                          </a:solidFill>
                          <a:latin typeface="Source Sans Pro"/>
                          <a:ea typeface="Source Sans Pro"/>
                          <a:cs typeface="Source Sans Pro"/>
                          <a:sym typeface="Source Sans Pro"/>
                        </a:rPr>
                        <a:t>:</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smtClean="0">
                          <a:solidFill>
                            <a:schemeClr val="tx1"/>
                          </a:solidFill>
                          <a:latin typeface="Source Sans Pro"/>
                          <a:ea typeface="Source Sans Pro"/>
                          <a:cs typeface="Source Sans Pro"/>
                          <a:sym typeface="Source Sans Pro"/>
                        </a:rPr>
                        <a:t>God, creator, sacred, </a:t>
                      </a:r>
                      <a:endParaRPr sz="800" b="0" u="none" strike="noStrike" cap="none" dirty="0" smtClean="0">
                        <a:solidFill>
                          <a:schemeClr val="tx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smtClean="0">
                          <a:solidFill>
                            <a:schemeClr val="tx1"/>
                          </a:solidFill>
                          <a:latin typeface="Source Sans Pro"/>
                          <a:ea typeface="Source Sans Pro"/>
                          <a:cs typeface="Source Sans Pro"/>
                          <a:sym typeface="Source Sans Pro"/>
                        </a:rPr>
                        <a:t>New </a:t>
                      </a:r>
                      <a:r>
                        <a:rPr lang="en-GB" sz="800" b="1" u="none" strike="noStrike" cap="none" dirty="0">
                          <a:solidFill>
                            <a:schemeClr val="tx1"/>
                          </a:solidFill>
                          <a:latin typeface="Source Sans Pro"/>
                          <a:ea typeface="Source Sans Pro"/>
                          <a:cs typeface="Source Sans Pro"/>
                          <a:sym typeface="Source Sans Pro"/>
                        </a:rPr>
                        <a:t>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Hindu</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Brahman</a:t>
                      </a:r>
                      <a:r>
                        <a:rPr lang="en-GB" sz="800" b="0" u="none" strike="noStrike" cap="none" dirty="0" smtClean="0">
                          <a:solidFill>
                            <a:schemeClr val="tx1"/>
                          </a:solidFill>
                          <a:latin typeface="Source Sans Pro"/>
                          <a:ea typeface="Source Sans Pro"/>
                          <a:cs typeface="Source Sans Pro"/>
                          <a:sym typeface="Source Sans Pro"/>
                        </a:rPr>
                        <a:t>, </a:t>
                      </a:r>
                      <a:r>
                        <a:rPr lang="en-GB" sz="800" b="0" u="none" strike="noStrike" cap="none" dirty="0" err="1" smtClean="0">
                          <a:solidFill>
                            <a:schemeClr val="tx1"/>
                          </a:solidFill>
                          <a:latin typeface="Source Sans Pro"/>
                          <a:ea typeface="Source Sans Pro"/>
                          <a:cs typeface="Source Sans Pro"/>
                          <a:sym typeface="Source Sans Pro"/>
                        </a:rPr>
                        <a:t>Svetaketu</a:t>
                      </a:r>
                      <a:r>
                        <a:rPr lang="en-GB" sz="800" b="0" u="none" strike="noStrike" cap="none" dirty="0" smtClean="0">
                          <a:solidFill>
                            <a:schemeClr val="tx1"/>
                          </a:solidFill>
                          <a:latin typeface="Source Sans Pro"/>
                          <a:ea typeface="Source Sans Pro"/>
                          <a:cs typeface="Source Sans Pro"/>
                          <a:sym typeface="Source Sans Pro"/>
                        </a:rPr>
                        <a:t>, deities, </a:t>
                      </a:r>
                      <a:r>
                        <a:rPr lang="en-GB" sz="800" b="0" u="none" strike="noStrike" cap="none" dirty="0" err="1" smtClean="0">
                          <a:solidFill>
                            <a:schemeClr val="tx1"/>
                          </a:solidFill>
                          <a:latin typeface="Source Sans Pro"/>
                          <a:ea typeface="Source Sans Pro"/>
                          <a:cs typeface="Source Sans Pro"/>
                          <a:sym typeface="Source Sans Pro"/>
                        </a:rPr>
                        <a:t>Laskshmi</a:t>
                      </a:r>
                      <a:r>
                        <a:rPr lang="en-GB" sz="800" b="0" u="none" strike="noStrike" cap="none" dirty="0" smtClean="0">
                          <a:solidFill>
                            <a:schemeClr val="tx1"/>
                          </a:solidFill>
                          <a:latin typeface="Source Sans Pro"/>
                          <a:ea typeface="Source Sans Pro"/>
                          <a:cs typeface="Source Sans Pro"/>
                          <a:sym typeface="Source Sans Pro"/>
                        </a:rPr>
                        <a:t>,</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Parwati</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Sarawati</a:t>
                      </a:r>
                      <a:r>
                        <a:rPr lang="en-GB" sz="800" b="0" u="none" strike="noStrike" cap="none" baseline="0" dirty="0" smtClean="0">
                          <a:solidFill>
                            <a:schemeClr val="tx1"/>
                          </a:solidFill>
                          <a:latin typeface="Source Sans Pro"/>
                          <a:ea typeface="Source Sans Pro"/>
                          <a:cs typeface="Source Sans Pro"/>
                          <a:sym typeface="Source Sans Pro"/>
                        </a:rPr>
                        <a:t>, Shiva, Vishnu, </a:t>
                      </a:r>
                      <a:r>
                        <a:rPr lang="en-GB" sz="800" b="0" u="none" strike="noStrike" cap="none" baseline="0" dirty="0" err="1" smtClean="0">
                          <a:solidFill>
                            <a:schemeClr val="tx1"/>
                          </a:solidFill>
                          <a:latin typeface="Source Sans Pro"/>
                          <a:ea typeface="Source Sans Pro"/>
                          <a:cs typeface="Source Sans Pro"/>
                          <a:sym typeface="Source Sans Pro"/>
                        </a:rPr>
                        <a:t>trimurti</a:t>
                      </a:r>
                      <a:r>
                        <a:rPr lang="en-GB" sz="800" b="0" u="none" strike="noStrike" cap="none" baseline="0" dirty="0" smtClean="0">
                          <a:solidFill>
                            <a:schemeClr val="tx1"/>
                          </a:solidFill>
                          <a:latin typeface="Source Sans Pro"/>
                          <a:ea typeface="Source Sans Pro"/>
                          <a:cs typeface="Source Sans Pro"/>
                          <a:sym typeface="Source Sans Pro"/>
                        </a:rPr>
                        <a:t>, Atman, karma, </a:t>
                      </a:r>
                      <a:endParaRPr sz="1200" b="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045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a:t>
                      </a:r>
                      <a:r>
                        <a:rPr lang="en-GB" sz="1200" b="1" u="none" strike="noStrike" cap="none" dirty="0" smtClean="0">
                          <a:latin typeface="Source Sans Pro"/>
                          <a:ea typeface="Source Sans Pro"/>
                          <a:cs typeface="Source Sans Pro"/>
                          <a:sym typeface="Source Sans Pro"/>
                        </a:rPr>
                        <a:t>1</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r>
                        <a:rPr lang="en-GB" sz="900" b="1" u="none" strike="noStrike" cap="none" dirty="0" smtClean="0"/>
                        <a:t>What is God like? (retrieval-</a:t>
                      </a:r>
                      <a:r>
                        <a:rPr lang="en-GB" sz="900" b="1" u="none" strike="noStrike" cap="none" baseline="0" dirty="0" smtClean="0"/>
                        <a:t> drawing on previous learning)</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t>Know that for believers, God is the most important thing</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t>Be able to come up with words to describe God e.g. </a:t>
                      </a:r>
                      <a:r>
                        <a:rPr lang="en-GB" sz="900" dirty="0" smtClean="0"/>
                        <a:t>powerful, Creator, loving, invisible, big.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dirty="0" smtClean="0"/>
                        <a:t>Explore and analyse</a:t>
                      </a:r>
                      <a:r>
                        <a:rPr lang="en-GB" sz="900" b="0" u="none" strike="noStrike" cap="none" baseline="0" dirty="0" smtClean="0"/>
                        <a:t> art and writing about God</a:t>
                      </a:r>
                      <a:endParaRPr sz="900" b="0"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7045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solidFill>
                            <a:schemeClr val="dk1"/>
                          </a:solidFill>
                          <a:latin typeface="Source Sans Pro"/>
                          <a:ea typeface="Source Sans Pro"/>
                          <a:cs typeface="Source Sans Pro"/>
                          <a:sym typeface="Source Sans Pro"/>
                        </a:rPr>
                        <a:t>Week </a:t>
                      </a:r>
                      <a:r>
                        <a:rPr lang="en-GB" sz="1200" b="1" u="none" strike="noStrike" cap="none" dirty="0" smtClean="0">
                          <a:solidFill>
                            <a:schemeClr val="dk1"/>
                          </a:solidFill>
                          <a:latin typeface="Source Sans Pro"/>
                          <a:ea typeface="Source Sans Pro"/>
                          <a:cs typeface="Source Sans Pro"/>
                          <a:sym typeface="Source Sans Pro"/>
                        </a:rPr>
                        <a:t>2</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r>
                        <a:rPr lang="en-GB" sz="900" b="1" u="none" strike="noStrike" cap="none" dirty="0" smtClean="0"/>
                        <a:t>What do Hindus believe</a:t>
                      </a:r>
                      <a:r>
                        <a:rPr lang="en-GB" sz="900" b="1" u="none" strike="noStrike" cap="none" baseline="0" dirty="0" smtClean="0"/>
                        <a:t> about God/Brahman?</a:t>
                      </a:r>
                    </a:p>
                    <a:p>
                      <a:pPr marL="171450" indent="-171450">
                        <a:buFont typeface="Arial" panose="020B0604020202020204" pitchFamily="34" charset="0"/>
                        <a:buChar char="•"/>
                      </a:pPr>
                      <a:r>
                        <a:rPr lang="en-GB" sz="900" dirty="0" smtClean="0"/>
                        <a:t>Know the s simplified version of the Hindu story of </a:t>
                      </a:r>
                      <a:r>
                        <a:rPr lang="en-GB" sz="900" dirty="0" err="1" smtClean="0"/>
                        <a:t>Svetaketu</a:t>
                      </a:r>
                      <a:endParaRPr lang="en-GB" sz="900" dirty="0" smtClean="0"/>
                    </a:p>
                    <a:p>
                      <a:pPr marL="171450" indent="-171450">
                        <a:buFont typeface="Arial" panose="020B0604020202020204" pitchFamily="34" charset="0"/>
                        <a:buChar char="•"/>
                      </a:pPr>
                      <a:r>
                        <a:rPr lang="en-GB" sz="900" dirty="0" smtClean="0"/>
                        <a:t>Know the Hindu ideas of God being everywhere and in everything</a:t>
                      </a:r>
                      <a:endParaRPr lang="en-US" sz="900" dirty="0" smtClean="0"/>
                    </a:p>
                    <a:p>
                      <a:pPr marL="171450" indent="-171450">
                        <a:buFont typeface="Arial" panose="020B0604020202020204" pitchFamily="34" charset="0"/>
                        <a:buChar char="•"/>
                      </a:pPr>
                      <a:r>
                        <a:rPr lang="en-GB" sz="900" dirty="0" smtClean="0"/>
                        <a:t>Discuss the idea of everyone and everything living thing having a ‘spark’ of God within them.</a:t>
                      </a:r>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36659">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solidFill>
                            <a:schemeClr val="dk1"/>
                          </a:solidFill>
                          <a:latin typeface="+mn-lt"/>
                          <a:ea typeface="Source Sans Pro"/>
                          <a:cs typeface="Source Sans Pro"/>
                          <a:sym typeface="Source Sans Pro"/>
                        </a:rPr>
                        <a:t>What can we find out about Hindu ideas about Brahman from looking at images of deities?</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solidFill>
                            <a:schemeClr val="dk1"/>
                          </a:solidFill>
                          <a:latin typeface="+mn-lt"/>
                          <a:ea typeface="Source Sans Pro"/>
                          <a:cs typeface="Source Sans Pro"/>
                          <a:sym typeface="Source Sans Pro"/>
                        </a:rPr>
                        <a:t>Know that people can be defined by different qualities and have different representations of themselves (e.g. teacher, mum, wife, footballer, singer)</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solidFill>
                            <a:schemeClr val="dk1"/>
                          </a:solidFill>
                          <a:latin typeface="+mn-lt"/>
                          <a:ea typeface="Source Sans Pro"/>
                          <a:cs typeface="Source Sans Pro"/>
                          <a:sym typeface="Source Sans Pro"/>
                        </a:rPr>
                        <a:t>Explore images of the deities </a:t>
                      </a:r>
                      <a:r>
                        <a:rPr lang="en-US" sz="900" dirty="0" smtClean="0"/>
                        <a:t>Brahma, Lakshmi, </a:t>
                      </a:r>
                      <a:r>
                        <a:rPr lang="en-US" sz="900" dirty="0" err="1" smtClean="0"/>
                        <a:t>Parwati</a:t>
                      </a:r>
                      <a:r>
                        <a:rPr lang="en-US" sz="900" dirty="0" smtClean="0"/>
                        <a:t>, </a:t>
                      </a:r>
                      <a:r>
                        <a:rPr lang="en-US" sz="900" dirty="0" err="1" smtClean="0"/>
                        <a:t>Saraswati</a:t>
                      </a:r>
                      <a:r>
                        <a:rPr lang="en-US" sz="900" dirty="0" smtClean="0"/>
                        <a:t>, Shiva and Vishnu.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dirty="0" smtClean="0"/>
                        <a:t>Know</a:t>
                      </a:r>
                      <a:r>
                        <a:rPr lang="en-GB" sz="900" baseline="0" dirty="0" smtClean="0"/>
                        <a:t> </a:t>
                      </a:r>
                      <a:r>
                        <a:rPr lang="en-GB" sz="900" dirty="0" smtClean="0"/>
                        <a:t>that although the deities seem to be separate gods and goddesses, there is only one God in Hinduism.</a:t>
                      </a:r>
                      <a:endParaRPr lang="en-GB" sz="900" b="0" u="none" strike="noStrike" cap="none" baseline="0" dirty="0" smtClean="0">
                        <a:solidFill>
                          <a:schemeClr val="dk1"/>
                        </a:solidFill>
                        <a:latin typeface="+mn-lt"/>
                        <a:ea typeface="Source Sans Pro"/>
                        <a:cs typeface="Source Sans Pro"/>
                        <a:sym typeface="Source Sans Pro"/>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24772">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4</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r>
                        <a:rPr lang="en-GB" sz="900" b="1" dirty="0" smtClean="0"/>
                        <a:t>What is the connection</a:t>
                      </a:r>
                      <a:r>
                        <a:rPr lang="en-GB" sz="900" b="1" baseline="0" dirty="0" smtClean="0"/>
                        <a:t> between the </a:t>
                      </a:r>
                      <a:r>
                        <a:rPr lang="en-GB" sz="900" b="1" baseline="0" dirty="0" err="1" smtClean="0"/>
                        <a:t>trimurti</a:t>
                      </a:r>
                      <a:r>
                        <a:rPr lang="en-GB" sz="900" b="1" baseline="0" dirty="0" smtClean="0"/>
                        <a:t> and the circle of life. </a:t>
                      </a:r>
                    </a:p>
                    <a:p>
                      <a:pPr marL="171450" indent="-171450">
                        <a:buFont typeface="Arial" panose="020B0604020202020204" pitchFamily="34" charset="0"/>
                        <a:buChar char="•"/>
                      </a:pPr>
                      <a:r>
                        <a:rPr lang="en-GB" sz="900" baseline="0" dirty="0" smtClean="0"/>
                        <a:t>Know that the </a:t>
                      </a:r>
                      <a:r>
                        <a:rPr lang="en-GB" sz="900" baseline="0" dirty="0" err="1" smtClean="0"/>
                        <a:t>trimurti</a:t>
                      </a:r>
                      <a:r>
                        <a:rPr lang="en-GB" sz="900" baseline="0" dirty="0" smtClean="0"/>
                        <a:t> is the three gods, Brahma (creator), Vishnu (preserver) and Shiva (destroyer) </a:t>
                      </a:r>
                    </a:p>
                    <a:p>
                      <a:pPr marL="171450" indent="-171450">
                        <a:buFont typeface="Arial" panose="020B0604020202020204" pitchFamily="34" charset="0"/>
                        <a:buChar char="•"/>
                      </a:pPr>
                      <a:r>
                        <a:rPr lang="en-GB" sz="900" baseline="0" dirty="0" smtClean="0"/>
                        <a:t>Know that they represent creation, preservation and destruction: the cycle of life, birth and death. </a:t>
                      </a:r>
                    </a:p>
                    <a:p>
                      <a:pPr marL="171450" indent="-171450">
                        <a:buFont typeface="Arial" panose="020B0604020202020204" pitchFamily="34" charset="0"/>
                        <a:buChar char="•"/>
                      </a:pPr>
                      <a:r>
                        <a:rPr lang="en-GB" sz="900" b="0" dirty="0" smtClean="0"/>
                        <a:t>Know that</a:t>
                      </a:r>
                      <a:r>
                        <a:rPr lang="en-GB" sz="900" b="0" baseline="0" dirty="0" smtClean="0"/>
                        <a:t> the spark of </a:t>
                      </a:r>
                      <a:r>
                        <a:rPr lang="en-GB" sz="900" b="0" baseline="0" dirty="0" err="1" smtClean="0"/>
                        <a:t>brahman</a:t>
                      </a:r>
                      <a:r>
                        <a:rPr lang="en-GB" sz="900" b="0" baseline="0" dirty="0" smtClean="0"/>
                        <a:t> is known as ‘atman’ (some people use term soul) and so all living beings are sacred and special </a:t>
                      </a:r>
                    </a:p>
                    <a:p>
                      <a:pPr marL="171450" indent="-171450">
                        <a:buFont typeface="Arial" panose="020B0604020202020204" pitchFamily="34" charset="0"/>
                        <a:buChar char="•"/>
                      </a:pPr>
                      <a:r>
                        <a:rPr lang="en-GB" sz="900" b="0" baseline="0" dirty="0" smtClean="0"/>
                        <a:t>Consider how people might treat each other if everyone contains a spark of </a:t>
                      </a:r>
                      <a:r>
                        <a:rPr lang="en-GB" sz="900" b="0" baseline="0" dirty="0" err="1" smtClean="0"/>
                        <a:t>brahman</a:t>
                      </a:r>
                      <a:endParaRPr lang="en-GB" sz="900" baseline="0" dirty="0" smtClean="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836659">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r>
                        <a:rPr lang="en-GB" sz="900" b="1" dirty="0" smtClean="0"/>
                        <a:t>What do Hindus believe about atman, karma and the journey of life?</a:t>
                      </a:r>
                    </a:p>
                    <a:p>
                      <a:pPr marL="171450" indent="-171450">
                        <a:buFont typeface="Arial" panose="020B0604020202020204" pitchFamily="34" charset="0"/>
                        <a:buChar char="•"/>
                      </a:pPr>
                      <a:r>
                        <a:rPr lang="en-GB" sz="900" b="0" baseline="0" dirty="0" smtClean="0"/>
                        <a:t>Know that Hindus believe that this spark (atman) is eternal so when our body dies, it will continue. Most Hindus believe that the atman will be reborn or reincarnated in another body. </a:t>
                      </a:r>
                    </a:p>
                    <a:p>
                      <a:pPr marL="171450" indent="-171450">
                        <a:buFont typeface="Arial" panose="020B0604020202020204" pitchFamily="34" charset="0"/>
                        <a:buChar char="•"/>
                      </a:pPr>
                      <a:r>
                        <a:rPr lang="en-GB" sz="900" b="0" baseline="0" dirty="0" smtClean="0"/>
                        <a:t>Know that Hindus believe the soul passes through a cycle of many lives (samsara) and its next life depends on the previous life (karma)</a:t>
                      </a:r>
                    </a:p>
                    <a:p>
                      <a:pPr marL="171450" indent="-171450">
                        <a:buFont typeface="Arial" panose="020B0604020202020204" pitchFamily="34" charset="0"/>
                        <a:buChar char="•"/>
                      </a:pPr>
                      <a:r>
                        <a:rPr lang="en-GB" sz="900" b="0" baseline="0" dirty="0" smtClean="0"/>
                        <a:t>Know that karma is the law of action and consequences and what this means</a:t>
                      </a:r>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428588">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6</a:t>
                      </a:r>
                      <a:endParaRPr sz="14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r>
                        <a:rPr lang="en-GB" sz="1000" dirty="0" smtClean="0"/>
                        <a:t>Assessment</a:t>
                      </a:r>
                      <a:endParaRPr lang="en-US" sz="1000" dirty="0"/>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98"/>
        <p:cNvGrpSpPr/>
        <p:nvPr/>
      </p:nvGrpSpPr>
      <p:grpSpPr>
        <a:xfrm>
          <a:off x="0" y="0"/>
          <a:ext cx="0" cy="0"/>
          <a:chOff x="0" y="0"/>
          <a:chExt cx="0" cy="0"/>
        </a:xfrm>
      </p:grpSpPr>
      <p:sp>
        <p:nvSpPr>
          <p:cNvPr id="99" name="Google Shape;99;p10"/>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smtClean="0">
                <a:latin typeface="Source Sans Pro"/>
                <a:ea typeface="Source Sans Pro"/>
                <a:cs typeface="Source Sans Pro"/>
                <a:sym typeface="Source Sans Pro"/>
              </a:rPr>
              <a:t>Spring 1</a:t>
            </a:r>
            <a:endParaRPr sz="3600"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dirty="0" smtClean="0">
                <a:solidFill>
                  <a:schemeClr val="tx1"/>
                </a:solidFill>
                <a:latin typeface="Source Sans Pro"/>
                <a:ea typeface="Source Sans Pro"/>
                <a:cs typeface="Source Sans Pro"/>
                <a:sym typeface="Source Sans Pro"/>
              </a:rPr>
              <a:t>What does it mean to be a Hindu in Britain today?</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Key Concept: </a:t>
            </a:r>
            <a:r>
              <a:rPr lang="en-GB" sz="3600" dirty="0" smtClean="0">
                <a:solidFill>
                  <a:srgbClr val="00B050"/>
                </a:solidFill>
                <a:latin typeface="Source Sans Pro"/>
                <a:ea typeface="Source Sans Pro"/>
                <a:cs typeface="Source Sans Pro"/>
                <a:sym typeface="Source Sans Pro"/>
              </a:rPr>
              <a:t> Identity</a:t>
            </a:r>
            <a:r>
              <a:rPr lang="en-GB" sz="3600" dirty="0" smtClean="0">
                <a:solidFill>
                  <a:schemeClr val="tx1"/>
                </a:solidFill>
                <a:latin typeface="Source Sans Pro"/>
                <a:ea typeface="Source Sans Pro"/>
                <a:cs typeface="Source Sans Pro"/>
                <a:sym typeface="Source Sans Pro"/>
              </a:rPr>
              <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Religion: </a:t>
            </a:r>
            <a:r>
              <a:rPr lang="en-GB" sz="3600" i="1" dirty="0" smtClean="0">
                <a:solidFill>
                  <a:srgbClr val="00B050"/>
                </a:solidFill>
                <a:latin typeface="Source Sans Pro"/>
                <a:ea typeface="Source Sans Pro"/>
                <a:cs typeface="Source Sans Pro"/>
                <a:sym typeface="Source Sans Pro"/>
              </a:rPr>
              <a:t>Hinduism</a:t>
            </a:r>
            <a:endParaRPr sz="3600" dirty="0">
              <a:solidFill>
                <a:srgbClr val="00B050"/>
              </a:solidFill>
              <a:latin typeface="Source Sans Pro"/>
              <a:ea typeface="Source Sans Pro"/>
              <a:cs typeface="Source Sans Pro"/>
              <a:sym typeface="Source Sans Pro"/>
            </a:endParaRPr>
          </a:p>
        </p:txBody>
      </p:sp>
      <p:pic>
        <p:nvPicPr>
          <p:cNvPr id="3" name="Picture 2"/>
          <p:cNvPicPr/>
          <p:nvPr/>
        </p:nvPicPr>
        <p:blipFill>
          <a:blip r:embed="rId3">
            <a:extLst>
              <a:ext uri="{BEBA8EAE-BF5A-486C-A8C5-ECC9F3942E4B}">
                <a14:imgProps xmlns:a14="http://schemas.microsoft.com/office/drawing/2010/main">
                  <a14:imgLayer r:embed="rId4">
                    <a14:imgEffect>
                      <a14:backgroundRemoval t="2703" b="93243" l="3922" r="93464">
                        <a14:foregroundMark x1="52288" y1="14865" x2="52288" y2="14865"/>
                        <a14:foregroundMark x1="52288" y1="20270" x2="52288" y2="20270"/>
                        <a14:foregroundMark x1="52288" y1="26351" x2="52288" y2="26351"/>
                        <a14:foregroundMark x1="52288" y1="31757" x2="52288" y2="31757"/>
                        <a14:foregroundMark x1="52941" y1="39189" x2="52941" y2="39189"/>
                        <a14:foregroundMark x1="52288" y1="56081" x2="52288" y2="56081"/>
                        <a14:foregroundMark x1="13725" y1="12838" x2="13725" y2="12838"/>
                        <a14:foregroundMark x1="86275" y1="10811" x2="86275" y2="10811"/>
                        <a14:foregroundMark x1="15686" y1="84459" x2="15686" y2="84459"/>
                        <a14:foregroundMark x1="84967" y1="84459" x2="84967" y2="84459"/>
                      </a14:backgroundRemoval>
                    </a14:imgEffect>
                  </a14:imgLayer>
                </a14:imgProps>
              </a:ext>
            </a:extLst>
          </a:blip>
          <a:stretch>
            <a:fillRect/>
          </a:stretch>
        </p:blipFill>
        <p:spPr>
          <a:xfrm>
            <a:off x="626080" y="2432800"/>
            <a:ext cx="1400147" cy="138066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graphicFrame>
        <p:nvGraphicFramePr>
          <p:cNvPr id="104" name="Google Shape;104;p11"/>
          <p:cNvGraphicFramePr/>
          <p:nvPr>
            <p:extLst>
              <p:ext uri="{D42A27DB-BD31-4B8C-83A1-F6EECF244321}">
                <p14:modId xmlns:p14="http://schemas.microsoft.com/office/powerpoint/2010/main" val="814772548"/>
              </p:ext>
            </p:extLst>
          </p:nvPr>
        </p:nvGraphicFramePr>
        <p:xfrm>
          <a:off x="238125" y="117125"/>
          <a:ext cx="8705850" cy="4593325"/>
        </p:xfrm>
        <a:graphic>
          <a:graphicData uri="http://schemas.openxmlformats.org/drawingml/2006/table">
            <a:tbl>
              <a:tblPr>
                <a:noFill/>
                <a:tableStyleId>{A606F513-5A38-48F9-A065-DCDEEB52D6D1}</a:tableStyleId>
              </a:tblPr>
              <a:tblGrid>
                <a:gridCol w="1487917">
                  <a:extLst>
                    <a:ext uri="{9D8B030D-6E8A-4147-A177-3AD203B41FA5}">
                      <a16:colId xmlns:a16="http://schemas.microsoft.com/office/drawing/2014/main" val="20000"/>
                    </a:ext>
                  </a:extLst>
                </a:gridCol>
                <a:gridCol w="7217933">
                  <a:extLst>
                    <a:ext uri="{9D8B030D-6E8A-4147-A177-3AD203B41FA5}">
                      <a16:colId xmlns:a16="http://schemas.microsoft.com/office/drawing/2014/main" val="20001"/>
                    </a:ext>
                  </a:extLst>
                </a:gridCol>
              </a:tblGrid>
              <a:tr h="682975">
                <a:tc>
                  <a:txBody>
                    <a:bodyPr/>
                    <a:lstStyle/>
                    <a:p>
                      <a:pPr marL="0" marR="0" lvl="0" indent="0" algn="ctr" rtl="0">
                        <a:lnSpc>
                          <a:spcPct val="100000"/>
                        </a:lnSpc>
                        <a:spcBef>
                          <a:spcPts val="0"/>
                        </a:spcBef>
                        <a:spcAft>
                          <a:spcPts val="0"/>
                        </a:spcAft>
                        <a:buClr>
                          <a:schemeClr val="dk1"/>
                        </a:buClr>
                        <a:buSzPts val="1100"/>
                        <a:buFont typeface="Arial"/>
                        <a:buNone/>
                      </a:pPr>
                      <a:r>
                        <a:rPr lang="en-GB" sz="1050" b="1" u="none" strike="noStrike" cap="none" dirty="0" smtClean="0">
                          <a:solidFill>
                            <a:schemeClr val="tx1"/>
                          </a:solidFill>
                          <a:latin typeface="+mn-lt"/>
                          <a:ea typeface="Source Sans Pro"/>
                          <a:cs typeface="Source Sans Pro"/>
                          <a:sym typeface="Source Sans Pro"/>
                        </a:rPr>
                        <a:t>Year 4</a:t>
                      </a:r>
                      <a:r>
                        <a:rPr lang="en-GB" sz="1050" b="1" u="none" strike="noStrike" cap="none" baseline="0" dirty="0" smtClean="0">
                          <a:solidFill>
                            <a:schemeClr val="tx1"/>
                          </a:solidFill>
                          <a:latin typeface="+mn-lt"/>
                          <a:ea typeface="Source Sans Pro"/>
                          <a:cs typeface="Source Sans Pro"/>
                          <a:sym typeface="Source Sans Pro"/>
                        </a:rPr>
                        <a:t> </a:t>
                      </a:r>
                      <a:r>
                        <a:rPr lang="en-GB" sz="1050" b="1" u="none" strike="noStrike" cap="none" dirty="0" smtClean="0">
                          <a:solidFill>
                            <a:schemeClr val="tx1"/>
                          </a:solidFill>
                          <a:latin typeface="+mn-lt"/>
                          <a:ea typeface="Source Sans Pro"/>
                          <a:cs typeface="Source Sans Pro"/>
                          <a:sym typeface="Source Sans Pro"/>
                        </a:rPr>
                        <a:t>Spring 1</a:t>
                      </a:r>
                    </a:p>
                    <a:p>
                      <a:pPr marL="0" marR="0" lvl="0" indent="0" algn="ctr" rtl="0">
                        <a:lnSpc>
                          <a:spcPct val="100000"/>
                        </a:lnSpc>
                        <a:spcBef>
                          <a:spcPts val="0"/>
                        </a:spcBef>
                        <a:spcAft>
                          <a:spcPts val="0"/>
                        </a:spcAft>
                        <a:buClr>
                          <a:schemeClr val="dk1"/>
                        </a:buClr>
                        <a:buSzPts val="1100"/>
                        <a:buFont typeface="Arial"/>
                        <a:buNone/>
                      </a:pPr>
                      <a:r>
                        <a:rPr lang="en-GB" sz="1000" b="0" u="none" strike="noStrike" cap="none" dirty="0" smtClean="0">
                          <a:solidFill>
                            <a:schemeClr val="tx1"/>
                          </a:solidFill>
                          <a:latin typeface="+mn-lt"/>
                          <a:ea typeface="Source Sans Pro"/>
                          <a:cs typeface="Source Sans Pro"/>
                          <a:sym typeface="Source Sans Pro"/>
                        </a:rPr>
                        <a:t>What</a:t>
                      </a:r>
                      <a:r>
                        <a:rPr lang="en-GB" sz="1000" b="0" u="none" strike="noStrike" cap="none" baseline="0" dirty="0" smtClean="0">
                          <a:solidFill>
                            <a:schemeClr val="tx1"/>
                          </a:solidFill>
                          <a:latin typeface="+mn-lt"/>
                          <a:ea typeface="Source Sans Pro"/>
                          <a:cs typeface="Source Sans Pro"/>
                          <a:sym typeface="Source Sans Pro"/>
                        </a:rPr>
                        <a:t> does it mean to be a Hindu in Britain today?</a:t>
                      </a:r>
                      <a:endParaRPr sz="1000" b="0" u="none" strike="noStrike" cap="none" dirty="0">
                        <a:solidFill>
                          <a:schemeClr val="tx1"/>
                        </a:solidFill>
                        <a:latin typeface="+mn-lt"/>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800" b="1" u="none" strike="noStrike" cap="none" dirty="0">
                          <a:solidFill>
                            <a:schemeClr val="tx1"/>
                          </a:solidFill>
                          <a:latin typeface="Source Sans Pro"/>
                          <a:ea typeface="Source Sans Pro"/>
                          <a:cs typeface="Source Sans Pro"/>
                          <a:sym typeface="Source Sans Pro"/>
                        </a:rPr>
                        <a:t>Retrieval 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err="1" smtClean="0">
                          <a:solidFill>
                            <a:schemeClr val="tx1"/>
                          </a:solidFill>
                          <a:latin typeface="Source Sans Pro"/>
                          <a:ea typeface="Source Sans Pro"/>
                          <a:cs typeface="Source Sans Pro"/>
                          <a:sym typeface="Source Sans Pro"/>
                        </a:rPr>
                        <a:t>Hinud</a:t>
                      </a:r>
                      <a:r>
                        <a:rPr lang="en-GB" sz="800" b="0" u="none" strike="noStrike" cap="none" dirty="0" smtClean="0">
                          <a:solidFill>
                            <a:schemeClr val="tx1"/>
                          </a:solidFill>
                          <a:latin typeface="Source Sans Pro"/>
                          <a:ea typeface="Source Sans Pro"/>
                          <a:cs typeface="Source Sans Pro"/>
                          <a:sym typeface="Source Sans Pro"/>
                        </a:rPr>
                        <a:t>, Brahman,</a:t>
                      </a:r>
                      <a:r>
                        <a:rPr lang="en-GB" sz="800" b="0" u="none" strike="noStrike" cap="none" baseline="0" dirty="0" smtClean="0">
                          <a:solidFill>
                            <a:schemeClr val="tx1"/>
                          </a:solidFill>
                          <a:latin typeface="Source Sans Pro"/>
                          <a:ea typeface="Source Sans Pro"/>
                          <a:cs typeface="Source Sans Pro"/>
                          <a:sym typeface="Source Sans Pro"/>
                        </a:rPr>
                        <a:t> Trimurti, Brahma, Vishnu, Shiva, reincarnation, karma, deities, tradition</a:t>
                      </a:r>
                      <a:endParaRPr sz="800" b="0" u="none" strike="noStrike" cap="none" dirty="0">
                        <a:solidFill>
                          <a:schemeClr val="tx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chemeClr val="dk1"/>
                        </a:buClr>
                        <a:buSzPts val="1100"/>
                        <a:buFont typeface="Arial"/>
                        <a:buNone/>
                      </a:pPr>
                      <a:r>
                        <a:rPr lang="en-GB" sz="800" b="1" u="none" strike="noStrike" cap="none" dirty="0">
                          <a:solidFill>
                            <a:schemeClr val="tx1"/>
                          </a:solidFill>
                          <a:latin typeface="Source Sans Pro"/>
                          <a:ea typeface="Source Sans Pro"/>
                          <a:cs typeface="Source Sans Pro"/>
                          <a:sym typeface="Source Sans Pro"/>
                        </a:rPr>
                        <a:t>New 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dharma, puja, </a:t>
                      </a:r>
                      <a:r>
                        <a:rPr lang="en-GB" sz="800" b="0" u="none" strike="noStrike" cap="none" dirty="0" err="1" smtClean="0">
                          <a:solidFill>
                            <a:schemeClr val="tx1"/>
                          </a:solidFill>
                          <a:latin typeface="Source Sans Pro"/>
                          <a:ea typeface="Source Sans Pro"/>
                          <a:cs typeface="Source Sans Pro"/>
                          <a:sym typeface="Source Sans Pro"/>
                        </a:rPr>
                        <a:t>Mandir</a:t>
                      </a:r>
                      <a:r>
                        <a:rPr lang="en-GB" sz="800" b="0" u="none" strike="noStrike" cap="none" dirty="0" smtClean="0">
                          <a:solidFill>
                            <a:schemeClr val="tx1"/>
                          </a:solidFill>
                          <a:latin typeface="Source Sans Pro"/>
                          <a:ea typeface="Source Sans Pro"/>
                          <a:cs typeface="Source Sans Pro"/>
                          <a:sym typeface="Source Sans Pro"/>
                        </a:rPr>
                        <a:t>, Diwali</a:t>
                      </a:r>
                      <a:endParaRPr sz="800" b="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29071">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a:t>
                      </a:r>
                      <a:r>
                        <a:rPr lang="en-GB" sz="1200" b="1" u="none" strike="noStrike" cap="none" dirty="0" smtClean="0">
                          <a:latin typeface="Source Sans Pro"/>
                          <a:ea typeface="Source Sans Pro"/>
                          <a:cs typeface="Source Sans Pro"/>
                          <a:sym typeface="Source Sans Pro"/>
                        </a:rPr>
                        <a:t>1</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8000"/>
                        </a:lnSpc>
                        <a:spcBef>
                          <a:spcPts val="0"/>
                        </a:spcBef>
                        <a:spcAft>
                          <a:spcPts val="0"/>
                        </a:spcAft>
                        <a:buClr>
                          <a:schemeClr val="dk1"/>
                        </a:buClr>
                        <a:buSzPts val="800"/>
                        <a:buFontTx/>
                        <a:buNone/>
                      </a:pPr>
                      <a:r>
                        <a:rPr lang="en-GB" sz="800" b="1" u="none" strike="noStrike" cap="none" dirty="0" smtClean="0"/>
                        <a:t>What do Hindus</a:t>
                      </a:r>
                      <a:r>
                        <a:rPr lang="en-GB" sz="800" b="1" u="none" strike="noStrike" cap="none" baseline="0" dirty="0" smtClean="0"/>
                        <a:t> </a:t>
                      </a:r>
                      <a:r>
                        <a:rPr lang="en-GB" sz="800" b="1" u="none" strike="noStrike" cap="none" dirty="0" smtClean="0"/>
                        <a:t>believe and how does this compare to other religions?</a:t>
                      </a:r>
                      <a:r>
                        <a:rPr lang="en-GB" sz="800" b="1" u="none" strike="noStrike" cap="none" baseline="0" dirty="0" smtClean="0"/>
                        <a:t> (Retrieval from last half term and previous years)</a:t>
                      </a:r>
                      <a:endParaRPr lang="en-GB" sz="800" b="1" u="none" strike="noStrike" cap="none" dirty="0" smtClean="0"/>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dirty="0" smtClean="0"/>
                        <a:t>Know</a:t>
                      </a:r>
                      <a:r>
                        <a:rPr lang="en-GB" sz="800" b="0" u="none" strike="noStrike" cap="none" baseline="0" dirty="0" smtClean="0"/>
                        <a:t> that Hindus believe in one God- Brahman</a:t>
                      </a:r>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Hindus worship God in many forms</a:t>
                      </a:r>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the </a:t>
                      </a:r>
                      <a:r>
                        <a:rPr lang="en-GB" sz="800" b="0" u="none" strike="noStrike" cap="none" baseline="0" dirty="0" err="1" smtClean="0"/>
                        <a:t>Trimutrti</a:t>
                      </a:r>
                      <a:r>
                        <a:rPr lang="en-GB" sz="800" b="0" u="none" strike="noStrike" cap="none" baseline="0" dirty="0" smtClean="0"/>
                        <a:t>- Brahma, Vishnu and Shiva</a:t>
                      </a:r>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Hindus believe in reincarnation and karma. </a:t>
                      </a:r>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Be able to make comparisons with other religions (Christianity, Judaism, Islam)</a:t>
                      </a: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5810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a:t>
                      </a:r>
                      <a:r>
                        <a:rPr lang="en-GB" sz="1200" b="1" u="none" strike="noStrike" cap="none" dirty="0" smtClean="0">
                          <a:solidFill>
                            <a:schemeClr val="dk1"/>
                          </a:solidFill>
                          <a:latin typeface="Source Sans Pro"/>
                          <a:ea typeface="Source Sans Pro"/>
                          <a:cs typeface="Source Sans Pro"/>
                          <a:sym typeface="Source Sans Pro"/>
                        </a:rPr>
                        <a:t>2</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800" b="1" u="none" strike="noStrike" cap="none" dirty="0" smtClean="0"/>
                        <a:t>How do Hindus</a:t>
                      </a:r>
                      <a:r>
                        <a:rPr lang="en-GB" sz="800" b="1" u="none" strike="noStrike" cap="none" baseline="0" dirty="0" smtClean="0"/>
                        <a:t> show their faith at home?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dharma describes a Hindu’s whole way of life, their duties.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To be able to consider what is important to me</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how people show that they are Hindus- deities, puja tray,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Hindus see their tradition as being a complete way of life</a:t>
                      </a:r>
                      <a:endParaRPr lang="en-GB" sz="800" b="0" u="none" strike="noStrike" cap="none" dirty="0" smtClean="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61512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panose="020B0604020202020204" pitchFamily="34" charset="0"/>
                        <a:buNone/>
                      </a:pPr>
                      <a:r>
                        <a:rPr lang="en-GB" sz="800" b="1" u="none" strike="noStrike" cap="none" dirty="0" smtClean="0"/>
                        <a:t>How do Hindus show their faith</a:t>
                      </a:r>
                      <a:r>
                        <a:rPr lang="en-GB" sz="800" b="1" u="none" strike="noStrike" cap="none" baseline="0" dirty="0" smtClean="0"/>
                        <a:t> when they’re together? </a:t>
                      </a:r>
                      <a:endParaRPr lang="en-GB" sz="800" b="1" u="none" strike="noStrike" cap="none"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dirty="0" smtClean="0"/>
                        <a:t>Know that the Hindu place of worship is called the </a:t>
                      </a:r>
                      <a:r>
                        <a:rPr lang="en-GB" sz="800" b="0" u="none" strike="noStrike" cap="none" dirty="0" err="1" smtClean="0"/>
                        <a:t>Mandir</a:t>
                      </a:r>
                      <a:endParaRPr lang="en-GB" sz="800" b="0" u="none" strike="noStrike" cap="none"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To know how Hindus worship in the </a:t>
                      </a:r>
                      <a:r>
                        <a:rPr lang="en-GB" sz="800" b="0" u="none" strike="noStrike" cap="none" baseline="0" dirty="0" err="1" smtClean="0"/>
                        <a:t>mandir</a:t>
                      </a:r>
                      <a:r>
                        <a:rPr lang="en-GB" sz="800" b="0" u="none" strike="noStrike" cap="none" baseline="0" dirty="0" smtClean="0"/>
                        <a:t>- use of </a:t>
                      </a:r>
                      <a:r>
                        <a:rPr lang="en-GB" sz="800" b="0" u="none" strike="noStrike" cap="none" baseline="0" dirty="0" err="1" smtClean="0"/>
                        <a:t>bhajans</a:t>
                      </a:r>
                      <a:r>
                        <a:rPr lang="en-GB" sz="800" b="0" u="none" strike="noStrike" cap="none" baseline="0" dirty="0" smtClean="0"/>
                        <a:t> (worship songs)</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To be able to make connections between Hindu worship and the term ‘dharma’ </a:t>
                      </a: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64182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800"/>
                        <a:buFont typeface="Source Sans Pro"/>
                        <a:buNone/>
                        <a:tabLst/>
                        <a:defRPr/>
                      </a:pPr>
                      <a:r>
                        <a:rPr lang="en-GB" sz="800" b="1" u="none" strike="noStrike" cap="none" dirty="0" smtClean="0"/>
                        <a:t>How do Hindus</a:t>
                      </a:r>
                      <a:r>
                        <a:rPr lang="en-GB" sz="800" b="1" u="none" strike="noStrike" cap="none" baseline="0" dirty="0" smtClean="0"/>
                        <a:t> celebrate Diwali today?</a:t>
                      </a:r>
                      <a:endParaRPr lang="en-GB" sz="800" b="1" u="none" strike="noStrike" cap="none"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dirty="0" smtClean="0"/>
                        <a:t>Know the</a:t>
                      </a:r>
                      <a:r>
                        <a:rPr lang="en-GB" sz="800" b="0" u="none" strike="noStrike" cap="none" baseline="0" dirty="0" smtClean="0"/>
                        <a:t> story of Diwali  and that it comes from the holy Hindu book called Ramayana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Rama is the god Vishnu in disguise (it was Vishnu’s job to protect and preserve the world)</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how Hindus celebrate Diwali and what matters most to Hindus at Diwali</a:t>
                      </a:r>
                      <a:endParaRPr sz="800" b="0" u="none" strike="noStrike" cap="none" dirty="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686701">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800"/>
                        <a:buFont typeface="Source Sans Pro"/>
                        <a:buNone/>
                        <a:tabLst/>
                        <a:defRPr/>
                      </a:pPr>
                      <a:r>
                        <a:rPr lang="en-GB" sz="800" u="none" strike="noStrike" cap="none" dirty="0" smtClean="0">
                          <a:solidFill>
                            <a:schemeClr val="tx1"/>
                          </a:solidFill>
                        </a:rPr>
                        <a:t>Assessment- what is similar and different in Hindu</a:t>
                      </a:r>
                      <a:r>
                        <a:rPr lang="en-GB" sz="800" u="none" strike="noStrike" cap="none" baseline="0" dirty="0" smtClean="0">
                          <a:solidFill>
                            <a:schemeClr val="tx1"/>
                          </a:solidFill>
                        </a:rPr>
                        <a:t> lives and my life</a:t>
                      </a:r>
                      <a:endParaRPr lang="en-GB" sz="800" u="none" strike="noStrike" cap="none" dirty="0" smtClean="0">
                        <a:solidFill>
                          <a:schemeClr val="tx1"/>
                        </a:solidFill>
                      </a:endParaRPr>
                    </a:p>
                    <a:p>
                      <a:pPr marL="0" marR="0" lvl="0" indent="0" algn="l" defTabSz="914400" rtl="0" eaLnBrk="1" fontAlgn="auto" latinLnBrk="0" hangingPunct="1">
                        <a:lnSpc>
                          <a:spcPct val="100000"/>
                        </a:lnSpc>
                        <a:spcBef>
                          <a:spcPts val="0"/>
                        </a:spcBef>
                        <a:spcAft>
                          <a:spcPts val="0"/>
                        </a:spcAft>
                        <a:buClr>
                          <a:schemeClr val="dk1"/>
                        </a:buClr>
                        <a:buSzPts val="800"/>
                        <a:buFont typeface="Source Sans Pro"/>
                        <a:buNone/>
                        <a:tabLst/>
                        <a:defRPr/>
                      </a:pPr>
                      <a:endParaRPr lang="en-GB" sz="800" b="0" u="none" strike="noStrike" cap="none" dirty="0" smtClean="0">
                        <a:solidFill>
                          <a:schemeClr val="tx1"/>
                        </a:solidFill>
                      </a:endParaRPr>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108"/>
        <p:cNvGrpSpPr/>
        <p:nvPr/>
      </p:nvGrpSpPr>
      <p:grpSpPr>
        <a:xfrm>
          <a:off x="0" y="0"/>
          <a:ext cx="0" cy="0"/>
          <a:chOff x="0" y="0"/>
          <a:chExt cx="0" cy="0"/>
        </a:xfrm>
      </p:grpSpPr>
      <p:sp>
        <p:nvSpPr>
          <p:cNvPr id="109" name="Google Shape;109;p12"/>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smtClean="0">
                <a:latin typeface="Source Sans Pro"/>
                <a:ea typeface="Source Sans Pro"/>
                <a:cs typeface="Source Sans Pro"/>
                <a:sym typeface="Source Sans Pro"/>
              </a:rPr>
              <a:t>Spring 2</a:t>
            </a:r>
            <a:endParaRPr sz="3600" dirty="0">
              <a:latin typeface="Source Sans Pro"/>
              <a:ea typeface="Source Sans Pro"/>
              <a:cs typeface="Source Sans Pro"/>
              <a:sym typeface="Source Sans Pro"/>
            </a:endParaRPr>
          </a:p>
          <a:p>
            <a:r>
              <a:rPr lang="en-GB" sz="2800" dirty="0" smtClean="0">
                <a:solidFill>
                  <a:schemeClr val="tx1"/>
                </a:solidFill>
                <a:latin typeface="Source Sans Pro"/>
                <a:ea typeface="Source Sans Pro"/>
                <a:cs typeface="Source Sans Pro"/>
                <a:sym typeface="Source Sans Pro"/>
              </a:rPr>
              <a:t>Why do Christians call the day Jesus died Good Friday? </a:t>
            </a:r>
            <a:r>
              <a:rPr lang="en-GB" sz="3600" dirty="0">
                <a:solidFill>
                  <a:schemeClr val="tx1"/>
                </a:solidFill>
                <a:latin typeface="Source Sans Pro"/>
                <a:ea typeface="Source Sans Pro"/>
                <a:cs typeface="Source Sans Pro"/>
                <a:sym typeface="Source Sans Pro"/>
              </a:rPr>
              <a:t/>
            </a:r>
            <a:br>
              <a:rPr lang="en-GB" sz="3600" dirty="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Key Concept: </a:t>
            </a:r>
            <a:r>
              <a:rPr lang="en-GB" sz="3600" dirty="0" smtClean="0">
                <a:solidFill>
                  <a:srgbClr val="0070C0"/>
                </a:solidFill>
                <a:latin typeface="Source Sans Pro"/>
                <a:ea typeface="Source Sans Pro"/>
                <a:cs typeface="Source Sans Pro"/>
                <a:sym typeface="Source Sans Pro"/>
              </a:rPr>
              <a:t>Faith</a:t>
            </a:r>
            <a:r>
              <a:rPr lang="en-GB" sz="3600" dirty="0" smtClean="0">
                <a:solidFill>
                  <a:schemeClr val="tx1"/>
                </a:solidFill>
                <a:latin typeface="Source Sans Pro"/>
                <a:ea typeface="Source Sans Pro"/>
                <a:cs typeface="Source Sans Pro"/>
                <a:sym typeface="Source Sans Pro"/>
              </a:rPr>
              <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UC Concept: </a:t>
            </a:r>
            <a:r>
              <a:rPr lang="en-GB" sz="3600" i="1" dirty="0" smtClean="0">
                <a:solidFill>
                  <a:srgbClr val="0070C0"/>
                </a:solidFill>
                <a:latin typeface="Source Sans Pro"/>
                <a:ea typeface="Source Sans Pro"/>
                <a:cs typeface="Source Sans Pro"/>
                <a:sym typeface="Source Sans Pro"/>
              </a:rPr>
              <a:t>Salvation</a:t>
            </a:r>
            <a:r>
              <a:rPr lang="en-GB" sz="3600" dirty="0" smtClean="0">
                <a:solidFill>
                  <a:srgbClr val="0070C0"/>
                </a:solidFill>
                <a:latin typeface="Source Sans Pro"/>
                <a:ea typeface="Source Sans Pro"/>
                <a:cs typeface="Source Sans Pro"/>
                <a:sym typeface="Source Sans Pro"/>
              </a:rPr>
              <a:t/>
            </a:r>
            <a:br>
              <a:rPr lang="en-GB" sz="3600" dirty="0" smtClean="0">
                <a:solidFill>
                  <a:srgbClr val="0070C0"/>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Religion: </a:t>
            </a:r>
            <a:r>
              <a:rPr lang="en-GB" sz="3600" i="1" dirty="0" smtClean="0">
                <a:solidFill>
                  <a:schemeClr val="tx1"/>
                </a:solidFill>
                <a:latin typeface="Source Sans Pro"/>
                <a:ea typeface="Source Sans Pro"/>
                <a:cs typeface="Source Sans Pro"/>
                <a:sym typeface="Source Sans Pro"/>
              </a:rPr>
              <a:t>Christianity </a:t>
            </a:r>
            <a:endParaRPr sz="3600" dirty="0">
              <a:solidFill>
                <a:srgbClr val="0070C0"/>
              </a:solidFill>
              <a:latin typeface="Source Sans Pro"/>
              <a:ea typeface="Source Sans Pro"/>
              <a:cs typeface="Source Sans Pro"/>
              <a:sym typeface="Source Sans Pro"/>
            </a:endParaRPr>
          </a:p>
        </p:txBody>
      </p:sp>
      <p:pic>
        <p:nvPicPr>
          <p:cNvPr id="3" name="Picture 2"/>
          <p:cNvPicPr/>
          <p:nvPr/>
        </p:nvPicPr>
        <p:blipFill>
          <a:blip r:embed="rId3">
            <a:extLst>
              <a:ext uri="{BEBA8EAE-BF5A-486C-A8C5-ECC9F3942E4B}">
                <a14:imgProps xmlns:a14="http://schemas.microsoft.com/office/drawing/2010/main">
                  <a14:imgLayer r:embed="rId4">
                    <a14:imgEffect>
                      <a14:backgroundRemoval t="2660" b="89894" l="0" r="89404">
                        <a14:foregroundMark x1="39073" y1="60106" x2="39073" y2="60106"/>
                        <a14:foregroundMark x1="43709" y1="47340" x2="43709" y2="47340"/>
                        <a14:foregroundMark x1="56291" y1="44149" x2="56291" y2="44149"/>
                        <a14:foregroundMark x1="60927" y1="39894" x2="60927" y2="39894"/>
                      </a14:backgroundRemoval>
                    </a14:imgEffect>
                  </a14:imgLayer>
                </a14:imgProps>
              </a:ext>
            </a:extLst>
          </a:blip>
          <a:stretch>
            <a:fillRect/>
          </a:stretch>
        </p:blipFill>
        <p:spPr>
          <a:xfrm>
            <a:off x="623456" y="2296390"/>
            <a:ext cx="1344496" cy="155863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graphicFrame>
        <p:nvGraphicFramePr>
          <p:cNvPr id="114" name="Google Shape;114;p13"/>
          <p:cNvGraphicFramePr/>
          <p:nvPr>
            <p:extLst>
              <p:ext uri="{D42A27DB-BD31-4B8C-83A1-F6EECF244321}">
                <p14:modId xmlns:p14="http://schemas.microsoft.com/office/powerpoint/2010/main" val="1748087778"/>
              </p:ext>
            </p:extLst>
          </p:nvPr>
        </p:nvGraphicFramePr>
        <p:xfrm>
          <a:off x="133815" y="172187"/>
          <a:ext cx="8799886" cy="5274951"/>
        </p:xfrm>
        <a:graphic>
          <a:graphicData uri="http://schemas.openxmlformats.org/drawingml/2006/table">
            <a:tbl>
              <a:tblPr>
                <a:noFill/>
                <a:tableStyleId>{A606F513-5A38-48F9-A065-DCDEEB52D6D1}</a:tableStyleId>
              </a:tblPr>
              <a:tblGrid>
                <a:gridCol w="1503989">
                  <a:extLst>
                    <a:ext uri="{9D8B030D-6E8A-4147-A177-3AD203B41FA5}">
                      <a16:colId xmlns:a16="http://schemas.microsoft.com/office/drawing/2014/main" val="20000"/>
                    </a:ext>
                  </a:extLst>
                </a:gridCol>
                <a:gridCol w="7295897">
                  <a:extLst>
                    <a:ext uri="{9D8B030D-6E8A-4147-A177-3AD203B41FA5}">
                      <a16:colId xmlns:a16="http://schemas.microsoft.com/office/drawing/2014/main" val="20001"/>
                    </a:ext>
                  </a:extLst>
                </a:gridCol>
              </a:tblGrid>
              <a:tr h="843056">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tx1"/>
                          </a:solidFill>
                          <a:latin typeface="Source Sans Pro"/>
                          <a:ea typeface="Source Sans Pro"/>
                          <a:cs typeface="Source Sans Pro"/>
                          <a:sym typeface="Source Sans Pro"/>
                        </a:rPr>
                        <a:t>Year </a:t>
                      </a:r>
                      <a:r>
                        <a:rPr lang="en-GB" sz="1200" b="1" u="none" strike="noStrike" cap="none" dirty="0" smtClean="0">
                          <a:solidFill>
                            <a:schemeClr val="tx1"/>
                          </a:solidFill>
                          <a:latin typeface="Source Sans Pro"/>
                          <a:ea typeface="Source Sans Pro"/>
                          <a:cs typeface="Source Sans Pro"/>
                          <a:sym typeface="Source Sans Pro"/>
                        </a:rPr>
                        <a:t>4 Spring 2</a:t>
                      </a:r>
                      <a:endParaRPr sz="1200" b="1" u="none" strike="noStrike" cap="none" dirty="0">
                        <a:solidFill>
                          <a:schemeClr val="tx1"/>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100" u="none" strike="noStrike" cap="none" dirty="0" smtClean="0">
                          <a:solidFill>
                            <a:schemeClr val="tx1"/>
                          </a:solidFill>
                          <a:latin typeface="Source Sans Pro"/>
                          <a:ea typeface="Source Sans Pro"/>
                          <a:cs typeface="Source Sans Pro"/>
                          <a:sym typeface="Source Sans Pro"/>
                        </a:rPr>
                        <a:t>Why do Christians call the day Jesus died</a:t>
                      </a:r>
                      <a:r>
                        <a:rPr lang="en-GB" sz="1100" u="none" strike="noStrike" cap="none" baseline="0" dirty="0" smtClean="0">
                          <a:solidFill>
                            <a:schemeClr val="tx1"/>
                          </a:solidFill>
                          <a:latin typeface="Source Sans Pro"/>
                          <a:ea typeface="Source Sans Pro"/>
                          <a:cs typeface="Source Sans Pro"/>
                          <a:sym typeface="Source Sans Pro"/>
                        </a:rPr>
                        <a:t> Good Friday? </a:t>
                      </a:r>
                      <a:endParaRPr sz="110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Retrieval 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Easter, heaven, incarnation, creation, fall, salvation, </a:t>
                      </a:r>
                      <a:endParaRPr sz="800" b="0" u="none" strike="noStrike" cap="none" dirty="0">
                        <a:solidFill>
                          <a:schemeClr val="tx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a:t>
                      </a:r>
                      <a:r>
                        <a:rPr lang="en-GB" sz="800" b="1" u="none" strike="noStrike" cap="none" dirty="0" smtClean="0">
                          <a:solidFill>
                            <a:schemeClr val="tx1"/>
                          </a:solidFill>
                          <a:latin typeface="Source Sans Pro"/>
                          <a:ea typeface="Source Sans Pro"/>
                          <a:cs typeface="Source Sans Pro"/>
                          <a:sym typeface="Source Sans Pro"/>
                        </a:rPr>
                        <a:t>vocab: </a:t>
                      </a:r>
                      <a:r>
                        <a:rPr lang="en-GB" sz="800" b="0" u="none" strike="noStrike" cap="none" dirty="0" smtClean="0">
                          <a:solidFill>
                            <a:schemeClr val="tx1"/>
                          </a:solidFill>
                          <a:latin typeface="Source Sans Pro"/>
                          <a:ea typeface="Source Sans Pro"/>
                          <a:cs typeface="Source Sans Pro"/>
                          <a:sym typeface="Source Sans Pro"/>
                        </a:rPr>
                        <a:t>hope,</a:t>
                      </a:r>
                      <a:r>
                        <a:rPr lang="en-GB" sz="800" b="0" u="none" strike="noStrike" cap="none" baseline="0" dirty="0" smtClean="0">
                          <a:solidFill>
                            <a:schemeClr val="tx1"/>
                          </a:solidFill>
                          <a:latin typeface="Source Sans Pro"/>
                          <a:ea typeface="Source Sans Pro"/>
                          <a:cs typeface="Source Sans Pro"/>
                          <a:sym typeface="Source Sans Pro"/>
                        </a:rPr>
                        <a:t> </a:t>
                      </a:r>
                      <a:endParaRPr sz="1200" b="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332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1</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solidFill>
                            <a:schemeClr val="tx1"/>
                          </a:solidFill>
                        </a:rPr>
                        <a:t>Where</a:t>
                      </a:r>
                      <a:r>
                        <a:rPr lang="en-GB" sz="900" b="1" u="none" strike="noStrike" cap="none" baseline="0" dirty="0" smtClean="0">
                          <a:solidFill>
                            <a:schemeClr val="tx1"/>
                          </a:solidFill>
                        </a:rPr>
                        <a:t> does Easter fit into the Big Story of the Bible</a:t>
                      </a:r>
                      <a:r>
                        <a:rPr lang="en-GB" sz="900" b="1" u="none" strike="noStrike" cap="none" dirty="0" smtClean="0">
                          <a:solidFill>
                            <a:schemeClr val="tx1"/>
                          </a:solidFill>
                        </a:rPr>
                        <a:t>? (Retrieval) </a:t>
                      </a:r>
                      <a:endParaRPr lang="en-GB" sz="900" b="1" u="none" strike="noStrike" cap="none" baseline="0" dirty="0" smtClean="0">
                        <a:solidFill>
                          <a:schemeClr val="tx1"/>
                        </a:solidFill>
                      </a:endParaRP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solidFill>
                            <a:schemeClr val="tx1"/>
                          </a:solidFill>
                        </a:rPr>
                        <a:t>Know that Jesus was crucified on the cross and rose from the dead.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solidFill>
                            <a:schemeClr val="tx1"/>
                          </a:solidFill>
                        </a:rPr>
                        <a:t>Know that Christians believe that by dying on the cross their sins are forgiven and they can be with God in heaven.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solidFill>
                            <a:schemeClr val="tx1"/>
                          </a:solidFill>
                        </a:rPr>
                        <a:t>Know the key concepts of Gospel, Incarnation, Creation and Fall and be able to find these concepts on the frieze.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solidFill>
                            <a:schemeClr val="tx1"/>
                          </a:solidFill>
                        </a:rPr>
                        <a:t>Introduce- concept of salvation and what this means and where it fits into the big story timeline. </a:t>
                      </a:r>
                      <a:endParaRPr sz="900" b="0" u="none" strike="noStrike" cap="none" dirty="0">
                        <a:solidFill>
                          <a:schemeClr val="tx1"/>
                        </a:solidFill>
                      </a:endParaRPr>
                    </a:p>
                  </a:txBody>
                  <a:tcPr marL="91425" marR="91425" marT="91425" marB="91425">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37206">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2</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t>How did Jesus’ mother Mary feel about the events of Easter? </a:t>
                      </a:r>
                      <a:endParaRPr lang="en-GB" sz="900" b="1" u="none" strike="noStrike" cap="none" baseline="0"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t>Know the event and </a:t>
                      </a:r>
                      <a:r>
                        <a:rPr lang="en-GB" sz="900" dirty="0" smtClean="0"/>
                        <a:t>three important days in Holy Week: Jesus entering Jerusalem (Palm Sunday), the day Jesus died (Good Friday), and the day Jesus came back to life (Easter Sunday).</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dirty="0" smtClean="0"/>
                        <a:t>Use religious texts to explore</a:t>
                      </a:r>
                      <a:r>
                        <a:rPr lang="en-GB" sz="900" b="0" u="none" strike="noStrike" cap="none" baseline="0" dirty="0" smtClean="0"/>
                        <a:t> the Easter story: </a:t>
                      </a:r>
                      <a:r>
                        <a:rPr lang="fi-FI" sz="900" dirty="0" smtClean="0"/>
                        <a:t>Matthew 21:7–11, Luke 23:13–25, 32–48, Luke 24:1–12</a:t>
                      </a:r>
                      <a:endParaRPr lang="fi-FI" sz="900" b="0" u="none" strike="noStrike" cap="none" dirty="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fi-FI" sz="900" b="0" u="none" strike="noStrike" cap="none" dirty="0" smtClean="0"/>
                        <a:t>Consider</a:t>
                      </a:r>
                      <a:r>
                        <a:rPr lang="fi-FI" sz="900" b="0" u="none" strike="noStrike" cap="none" baseline="0" dirty="0" smtClean="0"/>
                        <a:t> the impact of these events on Jesus’ mother and others. </a:t>
                      </a:r>
                      <a:endParaRPr lang="fi-FI" sz="900" dirty="0" smtClean="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672527099"/>
                  </a:ext>
                </a:extLst>
              </a:tr>
              <a:tr h="563899">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3</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baseline="0" dirty="0" smtClean="0"/>
                        <a:t>What do Christians do to mark the events of Holy week?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dirty="0" smtClean="0"/>
                        <a:t>Know</a:t>
                      </a:r>
                      <a:r>
                        <a:rPr lang="en-GB" sz="900" b="0" baseline="0" dirty="0" smtClean="0"/>
                        <a:t> </a:t>
                      </a:r>
                      <a:r>
                        <a:rPr lang="en-GB" sz="900" b="0" dirty="0" smtClean="0"/>
                        <a:t>some of the things Christians do to mark Good Friday and Easter Sunday.</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baseline="0" dirty="0" smtClean="0"/>
                        <a:t>Consider what people remember, feel make or say on these days (include Palm Sunday as well)</a:t>
                      </a:r>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541704">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4</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baseline="0" dirty="0" smtClean="0"/>
                        <a:t>What do churches do to celebrate Palm Sunday, Good Friday and Easter Sunday?</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baseline="0" dirty="0" smtClean="0"/>
                        <a:t>Gather information about </a:t>
                      </a:r>
                      <a:r>
                        <a:rPr lang="en-GB" sz="900" dirty="0" smtClean="0"/>
                        <a:t>decoration/lack of decoration of the church,</a:t>
                      </a:r>
                      <a:r>
                        <a:rPr lang="en-GB" sz="900" baseline="0" dirty="0" smtClean="0"/>
                        <a:t> </a:t>
                      </a:r>
                      <a:r>
                        <a:rPr lang="en-GB" sz="900" dirty="0" smtClean="0"/>
                        <a:t>colours of robes (where worn),</a:t>
                      </a:r>
                      <a:r>
                        <a:rPr lang="en-GB" sz="900" baseline="0" dirty="0" smtClean="0"/>
                        <a:t> </a:t>
                      </a:r>
                      <a:r>
                        <a:rPr lang="en-GB" sz="900" dirty="0" smtClean="0"/>
                        <a:t>music, actions and rituals during services, use of candles.</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baseline="0" dirty="0" smtClean="0"/>
                        <a:t>Be able to use learning to create an artistic representation for each of the three days. </a:t>
                      </a:r>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774727017"/>
                  </a:ext>
                </a:extLst>
              </a:tr>
              <a:tr h="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5</a:t>
                      </a:r>
                      <a:endParaRPr sz="14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t>What feelings accompany each</a:t>
                      </a:r>
                      <a:r>
                        <a:rPr lang="en-GB" sz="900" b="1" u="none" strike="noStrike" cap="none" baseline="0" dirty="0" smtClean="0"/>
                        <a:t> of the days at Easter</a:t>
                      </a:r>
                      <a:r>
                        <a:rPr lang="en-GB" sz="900" b="1" u="none" strike="noStrike" cap="none" dirty="0" smtClean="0"/>
                        <a:t>?</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dirty="0" smtClean="0"/>
                        <a:t>Know that three parts of the Easter story are about joy, sadness or despair, and hope</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dirty="0" smtClean="0"/>
                        <a:t>Know how Jesus; feelings might have differed</a:t>
                      </a:r>
                      <a:r>
                        <a:rPr lang="en-GB" sz="900" baseline="0" dirty="0" smtClean="0"/>
                        <a:t> from the disciples knowing God’s big plan of salvation. </a:t>
                      </a:r>
                      <a:endParaRPr lang="en-GB" sz="900"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u="none" strike="noStrike" cap="none" dirty="0" smtClean="0"/>
                        <a:t>Consider how Christians live their lives in light of these beliefs.</a:t>
                      </a:r>
                      <a:r>
                        <a:rPr lang="en-GB" sz="900" u="none" strike="noStrike" cap="none" baseline="0" dirty="0" smtClean="0"/>
                        <a:t>  (Art/poetry link)</a:t>
                      </a:r>
                      <a:endParaRPr sz="900" u="none" strike="noStrike" cap="none" dirty="0"/>
                    </a:p>
                  </a:txBody>
                  <a:tcPr marL="91425" marR="91425" marT="91425" marB="91425">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611691">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6</a:t>
                      </a:r>
                      <a:endParaRPr sz="14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t>Assessment </a:t>
                      </a:r>
                    </a:p>
                    <a:p>
                      <a:pPr marL="0" marR="0" lvl="0" indent="0" algn="l" rtl="0">
                        <a:lnSpc>
                          <a:spcPct val="100000"/>
                        </a:lnSpc>
                        <a:spcBef>
                          <a:spcPts val="0"/>
                        </a:spcBef>
                        <a:spcAft>
                          <a:spcPts val="0"/>
                        </a:spcAft>
                        <a:buClr>
                          <a:schemeClr val="dk1"/>
                        </a:buClr>
                        <a:buSzPts val="800"/>
                        <a:buFont typeface="Source Sans Pro"/>
                        <a:buNone/>
                      </a:pPr>
                      <a:r>
                        <a:rPr lang="en-GB" sz="900" b="1" u="none" strike="noStrike" cap="none" dirty="0" smtClean="0"/>
                        <a:t>(</a:t>
                      </a:r>
                      <a:r>
                        <a:rPr lang="en-GB" sz="900" dirty="0" smtClean="0"/>
                        <a:t>Show pupils a selection of crosses. Ask them to choose a cross that would be good to display in a church on Good Friday. Ask them to write an explanation of their choice, including why they think Christians call the day Jesus died ‘Good Friday’)</a:t>
                      </a:r>
                      <a:endParaRPr sz="900" b="1"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118"/>
        <p:cNvGrpSpPr/>
        <p:nvPr/>
      </p:nvGrpSpPr>
      <p:grpSpPr>
        <a:xfrm>
          <a:off x="0" y="0"/>
          <a:ext cx="0" cy="0"/>
          <a:chOff x="0" y="0"/>
          <a:chExt cx="0" cy="0"/>
        </a:xfrm>
      </p:grpSpPr>
      <p:sp>
        <p:nvSpPr>
          <p:cNvPr id="119" name="Google Shape;119;p14"/>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smtClean="0">
                <a:latin typeface="Source Sans Pro"/>
                <a:ea typeface="Source Sans Pro"/>
                <a:cs typeface="Source Sans Pro"/>
                <a:sym typeface="Source Sans Pro"/>
              </a:rPr>
              <a:t>Summer 1</a:t>
            </a:r>
            <a:endParaRPr sz="3600" dirty="0">
              <a:latin typeface="Source Sans Pro"/>
              <a:ea typeface="Source Sans Pro"/>
              <a:cs typeface="Source Sans Pro"/>
              <a:sym typeface="Source Sans Pro"/>
            </a:endParaRPr>
          </a:p>
          <a:p>
            <a:pPr lvl="0"/>
            <a:r>
              <a:rPr lang="en-GB" sz="3600" dirty="0" smtClean="0">
                <a:solidFill>
                  <a:schemeClr val="tx1"/>
                </a:solidFill>
                <a:latin typeface="Source Sans Pro"/>
                <a:ea typeface="Source Sans Pro"/>
                <a:cs typeface="Source Sans Pro"/>
                <a:sym typeface="Source Sans Pro"/>
              </a:rPr>
              <a:t>When Jesus left, what next?</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Key Concept:</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UC Concept: </a:t>
            </a:r>
            <a:r>
              <a:rPr lang="en-GB" sz="3600" dirty="0" smtClean="0">
                <a:solidFill>
                  <a:srgbClr val="00B0F0"/>
                </a:solidFill>
                <a:latin typeface="Source Sans Pro"/>
                <a:ea typeface="Source Sans Pro"/>
                <a:cs typeface="Source Sans Pro"/>
                <a:sym typeface="Source Sans Pro"/>
              </a:rPr>
              <a:t>Kingdom </a:t>
            </a:r>
            <a:r>
              <a:rPr lang="en-GB" sz="3600" dirty="0">
                <a:solidFill>
                  <a:srgbClr val="00B0F0"/>
                </a:solidFill>
                <a:latin typeface="Source Sans Pro"/>
                <a:ea typeface="Source Sans Pro"/>
                <a:cs typeface="Source Sans Pro"/>
                <a:sym typeface="Source Sans Pro"/>
              </a:rPr>
              <a:t>of God </a:t>
            </a:r>
            <a:r>
              <a:rPr lang="en-GB" sz="3600" dirty="0" smtClean="0">
                <a:solidFill>
                  <a:schemeClr val="tx1"/>
                </a:solidFill>
                <a:latin typeface="Source Sans Pro"/>
                <a:ea typeface="Source Sans Pro"/>
                <a:cs typeface="Source Sans Pro"/>
                <a:sym typeface="Source Sans Pro"/>
              </a:rPr>
              <a:t/>
            </a:r>
            <a:br>
              <a:rPr lang="en-GB" sz="3600" dirty="0" smtClean="0">
                <a:solidFill>
                  <a:schemeClr val="tx1"/>
                </a:solidFill>
                <a:latin typeface="Source Sans Pro"/>
                <a:ea typeface="Source Sans Pro"/>
                <a:cs typeface="Source Sans Pro"/>
                <a:sym typeface="Source Sans Pro"/>
              </a:rPr>
            </a:br>
            <a:r>
              <a:rPr lang="en-GB" sz="3600" dirty="0" smtClean="0">
                <a:solidFill>
                  <a:schemeClr val="tx1"/>
                </a:solidFill>
                <a:latin typeface="Source Sans Pro"/>
                <a:ea typeface="Source Sans Pro"/>
                <a:cs typeface="Source Sans Pro"/>
                <a:sym typeface="Source Sans Pro"/>
              </a:rPr>
              <a:t>Religion: </a:t>
            </a:r>
            <a:r>
              <a:rPr lang="en-GB" sz="3600" i="1" dirty="0" smtClean="0">
                <a:solidFill>
                  <a:srgbClr val="000000"/>
                </a:solidFill>
                <a:latin typeface="Source Sans Pro"/>
                <a:ea typeface="Source Sans Pro"/>
                <a:cs typeface="Source Sans Pro"/>
                <a:sym typeface="Source Sans Pro"/>
              </a:rPr>
              <a:t>Christianity</a:t>
            </a:r>
            <a:endParaRPr sz="3600" dirty="0">
              <a:solidFill>
                <a:schemeClr val="tx1"/>
              </a:solidFill>
              <a:latin typeface="Source Sans Pro"/>
              <a:ea typeface="Source Sans Pro"/>
              <a:cs typeface="Source Sans Pro"/>
              <a:sym typeface="Source Sans Pro"/>
            </a:endParaRPr>
          </a:p>
        </p:txBody>
      </p:sp>
      <p:pic>
        <p:nvPicPr>
          <p:cNvPr id="3" name="Picture 2"/>
          <p:cNvPicPr/>
          <p:nvPr/>
        </p:nvPicPr>
        <p:blipFill>
          <a:blip r:embed="rId3">
            <a:extLst>
              <a:ext uri="{BEBA8EAE-BF5A-486C-A8C5-ECC9F3942E4B}">
                <a14:imgProps xmlns:a14="http://schemas.microsoft.com/office/drawing/2010/main">
                  <a14:imgLayer r:embed="rId4">
                    <a14:imgEffect>
                      <a14:backgroundRemoval t="2660" b="89894" l="0" r="89404">
                        <a14:foregroundMark x1="39073" y1="60106" x2="39073" y2="60106"/>
                        <a14:foregroundMark x1="43709" y1="47340" x2="43709" y2="47340"/>
                        <a14:foregroundMark x1="56291" y1="44149" x2="56291" y2="44149"/>
                        <a14:foregroundMark x1="60927" y1="39894" x2="60927" y2="39894"/>
                      </a14:backgroundRemoval>
                    </a14:imgEffect>
                  </a14:imgLayer>
                </a14:imgProps>
              </a:ext>
            </a:extLst>
          </a:blip>
          <a:stretch>
            <a:fillRect/>
          </a:stretch>
        </p:blipFill>
        <p:spPr>
          <a:xfrm>
            <a:off x="405247" y="2171699"/>
            <a:ext cx="1344496" cy="155863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graphicFrame>
        <p:nvGraphicFramePr>
          <p:cNvPr id="124" name="Google Shape;124;p15"/>
          <p:cNvGraphicFramePr/>
          <p:nvPr>
            <p:extLst>
              <p:ext uri="{D42A27DB-BD31-4B8C-83A1-F6EECF244321}">
                <p14:modId xmlns:p14="http://schemas.microsoft.com/office/powerpoint/2010/main" val="3577264156"/>
              </p:ext>
            </p:extLst>
          </p:nvPr>
        </p:nvGraphicFramePr>
        <p:xfrm>
          <a:off x="290850" y="317150"/>
          <a:ext cx="8642850" cy="4623983"/>
        </p:xfrm>
        <a:graphic>
          <a:graphicData uri="http://schemas.openxmlformats.org/drawingml/2006/table">
            <a:tbl>
              <a:tblPr>
                <a:noFill/>
                <a:tableStyleId>{A606F513-5A38-48F9-A065-DCDEEB52D6D1}</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58380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tx1"/>
                          </a:solidFill>
                          <a:latin typeface="Source Sans Pro"/>
                          <a:ea typeface="Source Sans Pro"/>
                          <a:cs typeface="Source Sans Pro"/>
                          <a:sym typeface="Source Sans Pro"/>
                        </a:rPr>
                        <a:t>Year </a:t>
                      </a:r>
                      <a:r>
                        <a:rPr lang="en-GB" sz="1200" b="1" u="none" strike="noStrike" cap="none" dirty="0" smtClean="0">
                          <a:solidFill>
                            <a:schemeClr val="tx1"/>
                          </a:solidFill>
                          <a:latin typeface="Source Sans Pro"/>
                          <a:ea typeface="Source Sans Pro"/>
                          <a:cs typeface="Source Sans Pro"/>
                          <a:sym typeface="Source Sans Pro"/>
                        </a:rPr>
                        <a:t>4 Summer 1 </a:t>
                      </a:r>
                      <a:endParaRPr sz="1200" b="1" u="none" strike="noStrike" cap="none" dirty="0">
                        <a:solidFill>
                          <a:schemeClr val="tx1"/>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smtClean="0">
                          <a:solidFill>
                            <a:schemeClr val="tx1"/>
                          </a:solidFill>
                          <a:latin typeface="Source Sans Pro"/>
                          <a:ea typeface="Source Sans Pro"/>
                          <a:cs typeface="Source Sans Pro"/>
                          <a:sym typeface="Source Sans Pro"/>
                        </a:rPr>
                        <a:t>When Jesus left, what next?</a:t>
                      </a:r>
                      <a:endParaRPr sz="12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Retrieval 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Holy Spirit, symbols, Lord’s prayer, heaven</a:t>
                      </a:r>
                      <a:endParaRPr sz="800" b="0" u="none" strike="noStrike" cap="none" dirty="0">
                        <a:solidFill>
                          <a:schemeClr val="tx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Pentecost, Kingdom of God, </a:t>
                      </a:r>
                      <a:endParaRPr sz="1200" b="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54048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1</a:t>
                      </a:r>
                      <a:endParaRPr sz="1200" b="1" u="none" strike="noStrike" cap="none" dirty="0">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8000"/>
                        </a:lnSpc>
                        <a:spcBef>
                          <a:spcPts val="0"/>
                        </a:spcBef>
                        <a:spcAft>
                          <a:spcPts val="0"/>
                        </a:spcAft>
                        <a:buClr>
                          <a:schemeClr val="dk1"/>
                        </a:buClr>
                        <a:buSzPts val="800"/>
                        <a:buFont typeface="Source Sans Pro"/>
                        <a:buNone/>
                      </a:pPr>
                      <a:r>
                        <a:rPr lang="en-GB" sz="800" b="1" u="none" strike="noStrike" cap="none" dirty="0" smtClean="0">
                          <a:solidFill>
                            <a:schemeClr val="tx1"/>
                          </a:solidFill>
                        </a:rPr>
                        <a:t>What</a:t>
                      </a:r>
                      <a:r>
                        <a:rPr lang="en-GB" sz="800" b="1" u="none" strike="noStrike" cap="none" baseline="0" dirty="0" smtClean="0">
                          <a:solidFill>
                            <a:schemeClr val="tx1"/>
                          </a:solidFill>
                        </a:rPr>
                        <a:t> happened on the day of Pentecost?</a:t>
                      </a:r>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solidFill>
                            <a:schemeClr val="tx1"/>
                          </a:solidFill>
                        </a:rPr>
                        <a:t>Know the story of the day of Pentecost (</a:t>
                      </a:r>
                      <a:r>
                        <a:rPr lang="en-GB" sz="800" dirty="0" smtClean="0"/>
                        <a:t>Acts 2: 1–15, 22 and 37–41.)</a:t>
                      </a:r>
                      <a:endParaRPr lang="en-GB" sz="800" b="0" u="none" strike="noStrike" cap="none" baseline="0" dirty="0" smtClean="0">
                        <a:solidFill>
                          <a:schemeClr val="tx1"/>
                        </a:solidFill>
                      </a:endParaRPr>
                    </a:p>
                    <a:p>
                      <a:pPr marL="171450" marR="0" lvl="0" indent="-171450" algn="l" rtl="0">
                        <a:lnSpc>
                          <a:spcPct val="108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solidFill>
                            <a:schemeClr val="tx1"/>
                          </a:solidFill>
                        </a:rPr>
                        <a:t>Be able to ask questions and make predictions/comments about the story. </a:t>
                      </a: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532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a:t>
                      </a:r>
                      <a:r>
                        <a:rPr lang="en-GB" sz="1200" b="1" u="none" strike="noStrike" cap="none" dirty="0" smtClean="0">
                          <a:solidFill>
                            <a:schemeClr val="dk1"/>
                          </a:solidFill>
                          <a:latin typeface="Source Sans Pro"/>
                          <a:ea typeface="Source Sans Pro"/>
                          <a:cs typeface="Source Sans Pro"/>
                          <a:sym typeface="Source Sans Pro"/>
                        </a:rPr>
                        <a:t>2</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8000"/>
                        </a:lnSpc>
                        <a:spcBef>
                          <a:spcPts val="0"/>
                        </a:spcBef>
                        <a:spcAft>
                          <a:spcPts val="0"/>
                        </a:spcAft>
                        <a:buClr>
                          <a:schemeClr val="dk1"/>
                        </a:buClr>
                        <a:buSzPts val="800"/>
                        <a:buFont typeface="Source Sans Pro"/>
                        <a:buNone/>
                      </a:pPr>
                      <a:r>
                        <a:rPr lang="en-GB" sz="800" b="1" u="none" strike="noStrike" cap="none" dirty="0" smtClean="0"/>
                        <a:t>How would people</a:t>
                      </a:r>
                      <a:r>
                        <a:rPr lang="en-GB" sz="800" b="1" u="none" strike="noStrike" cap="none" baseline="0" dirty="0" smtClean="0"/>
                        <a:t> have felt on the day of Pentecost? </a:t>
                      </a:r>
                      <a:endParaRPr lang="en-GB" sz="800" b="1" u="none" strike="noStrike" cap="none" dirty="0" smtClean="0"/>
                    </a:p>
                    <a:p>
                      <a:pPr marL="171450" marR="0" lvl="0" indent="-171450" algn="l" defTabSz="914400" rtl="0" eaLnBrk="1" fontAlgn="auto" latinLnBrk="0" hangingPunct="1">
                        <a:lnSpc>
                          <a:spcPct val="108000"/>
                        </a:lnSpc>
                        <a:spcBef>
                          <a:spcPts val="0"/>
                        </a:spcBef>
                        <a:spcAft>
                          <a:spcPts val="0"/>
                        </a:spcAft>
                        <a:buClr>
                          <a:schemeClr val="dk1"/>
                        </a:buClr>
                        <a:buSzPts val="800"/>
                        <a:buFont typeface="Arial" panose="020B0604020202020204" pitchFamily="34" charset="0"/>
                        <a:buChar char="•"/>
                        <a:tabLst/>
                        <a:defRPr/>
                      </a:pPr>
                      <a:r>
                        <a:rPr lang="en-GB" sz="800" b="0" u="none" strike="noStrike" cap="none" dirty="0" smtClean="0"/>
                        <a:t>Be able to explore artwork linked to Pentecost and make comments linked to the story. </a:t>
                      </a:r>
                    </a:p>
                    <a:p>
                      <a:pPr marL="171450" marR="0" lvl="0" indent="-171450" algn="l" defTabSz="914400" rtl="0" eaLnBrk="1" fontAlgn="auto" latinLnBrk="0" hangingPunct="1">
                        <a:lnSpc>
                          <a:spcPct val="108000"/>
                        </a:lnSpc>
                        <a:spcBef>
                          <a:spcPts val="0"/>
                        </a:spcBef>
                        <a:spcAft>
                          <a:spcPts val="0"/>
                        </a:spcAft>
                        <a:buClr>
                          <a:schemeClr val="dk1"/>
                        </a:buClr>
                        <a:buSzPts val="800"/>
                        <a:buFont typeface="Arial" panose="020B0604020202020204" pitchFamily="34" charset="0"/>
                        <a:buChar char="•"/>
                        <a:tabLst/>
                        <a:defRPr/>
                      </a:pPr>
                      <a:r>
                        <a:rPr lang="en-GB" sz="800" b="0" u="none" strike="noStrike" cap="none" dirty="0" smtClean="0"/>
                        <a:t>Be able to take on the role of someone present at Pentecost</a:t>
                      </a:r>
                      <a:r>
                        <a:rPr lang="en-GB" sz="800" b="0" u="none" strike="noStrike" cap="none" baseline="0" dirty="0" smtClean="0"/>
                        <a:t> and explain their feelings linked to the events </a:t>
                      </a:r>
                    </a:p>
                    <a:p>
                      <a:pPr marL="171450" marR="0" lvl="0" indent="-171450" algn="l" defTabSz="914400" rtl="0" eaLnBrk="1" fontAlgn="auto" latinLnBrk="0" hangingPunct="1">
                        <a:lnSpc>
                          <a:spcPct val="108000"/>
                        </a:lnSpc>
                        <a:spcBef>
                          <a:spcPts val="0"/>
                        </a:spcBef>
                        <a:spcAft>
                          <a:spcPts val="0"/>
                        </a:spcAft>
                        <a:buClr>
                          <a:schemeClr val="dk1"/>
                        </a:buClr>
                        <a:buSzPts val="800"/>
                        <a:buFont typeface="Arial" panose="020B0604020202020204" pitchFamily="34" charset="0"/>
                        <a:buChar char="•"/>
                        <a:tabLst/>
                        <a:defRPr/>
                      </a:pPr>
                      <a:r>
                        <a:rPr lang="en-GB" sz="800" b="0" u="none" strike="noStrike" cap="none" baseline="0" dirty="0" smtClean="0"/>
                        <a:t>Understand the concept of ‘Kingdom of God.’</a:t>
                      </a:r>
                      <a:endParaRPr lang="en-GB" sz="800" b="0" u="none" strike="noStrike" cap="none" dirty="0" smtClean="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472562098"/>
                  </a:ext>
                </a:extLst>
              </a:tr>
              <a:tr h="532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800" b="1" u="none" strike="noStrike" cap="none" baseline="0" dirty="0" smtClean="0"/>
                        <a:t>Who or what is the Holy Spirit and why is it important to Christians?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Draw on learning about the trinity earlier in the year.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that </a:t>
                      </a:r>
                      <a:r>
                        <a:rPr lang="en-GB" sz="800" dirty="0" smtClean="0"/>
                        <a:t>Christians might say the Spirit of God is like a battery: Christians can’t do God’s work and live in God’s way without the Holy Spirit’s power.</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what the symbols used suggest about the Holy Spirit (</a:t>
                      </a:r>
                      <a:r>
                        <a:rPr lang="en-US" sz="800" dirty="0" smtClean="0"/>
                        <a:t>wind/fire/dove/water).</a:t>
                      </a:r>
                      <a:endParaRPr lang="en-GB" sz="800" b="0" u="none" strike="noStrike" cap="none" baseline="0" dirty="0" smtClean="0"/>
                    </a:p>
                  </a:txBody>
                  <a:tcPr marL="91425" marR="91425" marT="91425" marB="91425">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532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4</a:t>
                      </a:r>
                      <a:endParaRPr sz="12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panose="020B0604020202020204" pitchFamily="34" charset="0"/>
                        <a:buNone/>
                      </a:pPr>
                      <a:r>
                        <a:rPr lang="en-GB" sz="800" b="1" u="none" strike="noStrike" cap="none" dirty="0" smtClean="0"/>
                        <a:t>What might the Kingdom</a:t>
                      </a:r>
                      <a:r>
                        <a:rPr lang="en-GB" sz="800" b="1" u="none" strike="noStrike" cap="none" baseline="0" dirty="0" smtClean="0"/>
                        <a:t> of God look like? </a:t>
                      </a:r>
                      <a:endParaRPr lang="en-GB" sz="800" b="1" u="none" strike="noStrike" cap="none"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dirty="0" smtClean="0"/>
                        <a:t>Consider</a:t>
                      </a:r>
                      <a:r>
                        <a:rPr lang="en-GB" sz="800" b="0" u="none" strike="noStrike" cap="none" baseline="0" dirty="0" smtClean="0"/>
                        <a:t> what Christians might do to make the world look more like the Kingdom of God.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what the Lord Prayer suggests about what the Kingdom of God should be like.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800" b="0" u="none" strike="noStrike" cap="none" baseline="0" dirty="0" smtClean="0"/>
                        <a:t>Know how churches celebrate Pentecost. </a:t>
                      </a:r>
                      <a:endParaRPr sz="800" b="0"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532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5</a:t>
                      </a:r>
                      <a:endParaRPr sz="14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800"/>
                        <a:buFont typeface="Source Sans Pro"/>
                        <a:buNone/>
                        <a:tabLst/>
                        <a:defRPr/>
                      </a:pPr>
                      <a:r>
                        <a:rPr lang="en-GB" sz="900" b="1" u="none" strike="noStrike" cap="none" dirty="0" smtClean="0"/>
                        <a:t>Why did Pentecost</a:t>
                      </a:r>
                      <a:r>
                        <a:rPr lang="en-GB" sz="900" b="1" u="none" strike="noStrike" cap="none" baseline="0" dirty="0" smtClean="0"/>
                        <a:t> need to happen? </a:t>
                      </a:r>
                      <a:endParaRPr lang="en-GB" sz="900" b="1" u="none" strike="noStrike" cap="none"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dirty="0" smtClean="0"/>
                        <a:t>Know the differences before</a:t>
                      </a:r>
                      <a:r>
                        <a:rPr lang="en-GB" sz="900" b="0" u="none" strike="noStrike" cap="none" baseline="0" dirty="0" smtClean="0"/>
                        <a:t> and after Pentecost.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t>Know how Pentecost affected the Kingdom of God.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900" b="0" u="none" strike="noStrike" cap="none" baseline="0" dirty="0" smtClean="0"/>
                        <a:t>Consider what might have been different if Jesus had gone to heaven and not sent the Holy Spirit. </a:t>
                      </a: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532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smtClean="0">
                          <a:solidFill>
                            <a:schemeClr val="dk1"/>
                          </a:solidFill>
                          <a:latin typeface="Source Sans Pro"/>
                          <a:ea typeface="Source Sans Pro"/>
                          <a:cs typeface="Source Sans Pro"/>
                          <a:sym typeface="Source Sans Pro"/>
                        </a:rPr>
                        <a:t>Week 6</a:t>
                      </a:r>
                      <a:endParaRPr sz="14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FF0000"/>
                        </a:buClr>
                        <a:buSzPts val="800"/>
                        <a:buFont typeface="Source Sans Pro"/>
                        <a:buNone/>
                      </a:pPr>
                      <a:r>
                        <a:rPr lang="en-GB" sz="800" u="none" strike="noStrike" cap="none" dirty="0" smtClean="0">
                          <a:solidFill>
                            <a:schemeClr val="tx1"/>
                          </a:solidFill>
                          <a:latin typeface="Source Sans Pro"/>
                          <a:ea typeface="Source Sans Pro"/>
                          <a:cs typeface="Source Sans Pro"/>
                          <a:sym typeface="Source Sans Pro"/>
                        </a:rPr>
                        <a:t>Assessment</a:t>
                      </a:r>
                      <a:endParaRPr sz="800" u="none" strike="noStrike" cap="none" dirty="0">
                        <a:solidFill>
                          <a:schemeClr val="tx1"/>
                        </a:solidFill>
                        <a:latin typeface="Source Sans Pro"/>
                        <a:ea typeface="Source Sans Pro"/>
                        <a:cs typeface="Source Sans Pro"/>
                        <a:sym typeface="Source Sans Pro"/>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128"/>
        <p:cNvGrpSpPr/>
        <p:nvPr/>
      </p:nvGrpSpPr>
      <p:grpSpPr>
        <a:xfrm>
          <a:off x="0" y="0"/>
          <a:ext cx="0" cy="0"/>
          <a:chOff x="0" y="0"/>
          <a:chExt cx="0" cy="0"/>
        </a:xfrm>
      </p:grpSpPr>
      <p:sp>
        <p:nvSpPr>
          <p:cNvPr id="129" name="Google Shape;129;p16"/>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smtClean="0">
                <a:latin typeface="Source Sans Pro"/>
                <a:ea typeface="Source Sans Pro"/>
                <a:cs typeface="Source Sans Pro"/>
                <a:sym typeface="Source Sans Pro"/>
              </a:rPr>
              <a:t>Summer 2</a:t>
            </a:r>
            <a:endParaRPr sz="3600"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dirty="0" smtClean="0">
                <a:solidFill>
                  <a:schemeClr val="tx1"/>
                </a:solidFill>
                <a:latin typeface="Source Sans Pro"/>
                <a:ea typeface="Source Sans Pro"/>
                <a:cs typeface="Source Sans Pro"/>
                <a:sym typeface="Source Sans Pro"/>
              </a:rPr>
              <a:t>What does it mean to be a Sikh in Britain today?</a:t>
            </a:r>
            <a:endParaRPr sz="3600" dirty="0">
              <a:solidFill>
                <a:schemeClr val="tx1"/>
              </a:solidFill>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i="1" dirty="0" smtClean="0">
                <a:solidFill>
                  <a:srgbClr val="000000"/>
                </a:solidFill>
                <a:latin typeface="Source Sans Pro"/>
                <a:ea typeface="Source Sans Pro"/>
                <a:cs typeface="Source Sans Pro"/>
                <a:sym typeface="Source Sans Pro"/>
              </a:rPr>
              <a:t>Key Concept:</a:t>
            </a:r>
            <a:r>
              <a:rPr lang="en-GB" sz="3600" i="1" dirty="0" smtClean="0">
                <a:solidFill>
                  <a:srgbClr val="00B050"/>
                </a:solidFill>
                <a:latin typeface="Source Sans Pro"/>
                <a:ea typeface="Source Sans Pro"/>
                <a:cs typeface="Source Sans Pro"/>
                <a:sym typeface="Source Sans Pro"/>
              </a:rPr>
              <a:t> Identity</a:t>
            </a:r>
            <a:r>
              <a:rPr lang="en-GB" sz="3600" i="1" dirty="0" smtClean="0">
                <a:solidFill>
                  <a:srgbClr val="000000"/>
                </a:solidFill>
                <a:latin typeface="Source Sans Pro"/>
                <a:ea typeface="Source Sans Pro"/>
                <a:cs typeface="Source Sans Pro"/>
                <a:sym typeface="Source Sans Pro"/>
              </a:rPr>
              <a:t/>
            </a:r>
            <a:br>
              <a:rPr lang="en-GB" sz="3600" i="1" dirty="0" smtClean="0">
                <a:solidFill>
                  <a:srgbClr val="000000"/>
                </a:solidFill>
                <a:latin typeface="Source Sans Pro"/>
                <a:ea typeface="Source Sans Pro"/>
                <a:cs typeface="Source Sans Pro"/>
                <a:sym typeface="Source Sans Pro"/>
              </a:rPr>
            </a:br>
            <a:r>
              <a:rPr lang="en-GB" sz="3600" i="1" dirty="0" smtClean="0">
                <a:solidFill>
                  <a:srgbClr val="000000"/>
                </a:solidFill>
                <a:latin typeface="Source Sans Pro"/>
                <a:ea typeface="Source Sans Pro"/>
                <a:cs typeface="Source Sans Pro"/>
                <a:sym typeface="Source Sans Pro"/>
              </a:rPr>
              <a:t>Religion: </a:t>
            </a:r>
            <a:r>
              <a:rPr lang="en-GB" sz="3600" i="1" dirty="0" err="1" smtClean="0">
                <a:solidFill>
                  <a:srgbClr val="000000"/>
                </a:solidFill>
                <a:latin typeface="Source Sans Pro"/>
                <a:ea typeface="Source Sans Pro"/>
                <a:cs typeface="Source Sans Pro"/>
                <a:sym typeface="Source Sans Pro"/>
              </a:rPr>
              <a:t>Sikhi</a:t>
            </a:r>
            <a:endParaRPr sz="3600" i="1" dirty="0">
              <a:solidFill>
                <a:srgbClr val="000000"/>
              </a:solidFill>
              <a:latin typeface="Source Sans Pro"/>
              <a:ea typeface="Source Sans Pro"/>
              <a:cs typeface="Source Sans Pro"/>
              <a:sym typeface="Source Sans Pro"/>
            </a:endParaRPr>
          </a:p>
        </p:txBody>
      </p:sp>
      <p:pic>
        <p:nvPicPr>
          <p:cNvPr id="3" name="Picture 2"/>
          <p:cNvPicPr/>
          <p:nvPr/>
        </p:nvPicPr>
        <p:blipFill>
          <a:blip r:embed="rId3">
            <a:extLst>
              <a:ext uri="{BEBA8EAE-BF5A-486C-A8C5-ECC9F3942E4B}">
                <a14:imgProps xmlns:a14="http://schemas.microsoft.com/office/drawing/2010/main">
                  <a14:imgLayer r:embed="rId4">
                    <a14:imgEffect>
                      <a14:backgroundRemoval t="2703" b="93243" l="3922" r="93464">
                        <a14:foregroundMark x1="52288" y1="14865" x2="52288" y2="14865"/>
                        <a14:foregroundMark x1="52288" y1="20270" x2="52288" y2="20270"/>
                        <a14:foregroundMark x1="52288" y1="26351" x2="52288" y2="26351"/>
                        <a14:foregroundMark x1="52288" y1="31757" x2="52288" y2="31757"/>
                        <a14:foregroundMark x1="52941" y1="39189" x2="52941" y2="39189"/>
                        <a14:foregroundMark x1="52288" y1="56081" x2="52288" y2="56081"/>
                        <a14:foregroundMark x1="13725" y1="12838" x2="13725" y2="12838"/>
                        <a14:foregroundMark x1="86275" y1="10811" x2="86275" y2="10811"/>
                        <a14:foregroundMark x1="15686" y1="84459" x2="15686" y2="84459"/>
                        <a14:foregroundMark x1="84967" y1="84459" x2="84967" y2="84459"/>
                      </a14:backgroundRemoval>
                    </a14:imgEffect>
                  </a14:imgLayer>
                </a14:imgProps>
              </a:ext>
            </a:extLst>
          </a:blip>
          <a:stretch>
            <a:fillRect/>
          </a:stretch>
        </p:blipFill>
        <p:spPr>
          <a:xfrm>
            <a:off x="626080" y="2432800"/>
            <a:ext cx="1400147" cy="1380664"/>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aphicFrame>
        <p:nvGraphicFramePr>
          <p:cNvPr id="134" name="Google Shape;134;p17"/>
          <p:cNvGraphicFramePr/>
          <p:nvPr>
            <p:extLst>
              <p:ext uri="{D42A27DB-BD31-4B8C-83A1-F6EECF244321}">
                <p14:modId xmlns:p14="http://schemas.microsoft.com/office/powerpoint/2010/main" val="1383842892"/>
              </p:ext>
            </p:extLst>
          </p:nvPr>
        </p:nvGraphicFramePr>
        <p:xfrm>
          <a:off x="209320" y="117486"/>
          <a:ext cx="8702078" cy="5020354"/>
        </p:xfrm>
        <a:graphic>
          <a:graphicData uri="http://schemas.openxmlformats.org/drawingml/2006/table">
            <a:tbl>
              <a:tblPr>
                <a:noFill/>
                <a:tableStyleId>{A606F513-5A38-48F9-A065-DCDEEB52D6D1}</a:tableStyleId>
              </a:tblPr>
              <a:tblGrid>
                <a:gridCol w="1487272">
                  <a:extLst>
                    <a:ext uri="{9D8B030D-6E8A-4147-A177-3AD203B41FA5}">
                      <a16:colId xmlns:a16="http://schemas.microsoft.com/office/drawing/2014/main" val="20000"/>
                    </a:ext>
                  </a:extLst>
                </a:gridCol>
                <a:gridCol w="7214806">
                  <a:extLst>
                    <a:ext uri="{9D8B030D-6E8A-4147-A177-3AD203B41FA5}">
                      <a16:colId xmlns:a16="http://schemas.microsoft.com/office/drawing/2014/main" val="20001"/>
                    </a:ext>
                  </a:extLst>
                </a:gridCol>
              </a:tblGrid>
              <a:tr h="58654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tx1"/>
                          </a:solidFill>
                          <a:latin typeface="Source Sans Pro"/>
                          <a:ea typeface="Source Sans Pro"/>
                          <a:cs typeface="Source Sans Pro"/>
                          <a:sym typeface="Source Sans Pro"/>
                        </a:rPr>
                        <a:t>Year </a:t>
                      </a:r>
                      <a:r>
                        <a:rPr lang="en-GB" sz="1200" b="1" u="none" strike="noStrike" cap="none" dirty="0" smtClean="0">
                          <a:solidFill>
                            <a:schemeClr val="tx1"/>
                          </a:solidFill>
                          <a:latin typeface="Source Sans Pro"/>
                          <a:ea typeface="Source Sans Pro"/>
                          <a:cs typeface="Source Sans Pro"/>
                          <a:sym typeface="Source Sans Pro"/>
                        </a:rPr>
                        <a:t>4 Summer 2</a:t>
                      </a:r>
                    </a:p>
                    <a:p>
                      <a:pPr marL="0" marR="0" lvl="0" indent="0" algn="ctr" rtl="0">
                        <a:lnSpc>
                          <a:spcPct val="100000"/>
                        </a:lnSpc>
                        <a:spcBef>
                          <a:spcPts val="0"/>
                        </a:spcBef>
                        <a:spcAft>
                          <a:spcPts val="0"/>
                        </a:spcAft>
                        <a:buClr>
                          <a:srgbClr val="000000"/>
                        </a:buClr>
                        <a:buSzPts val="1200"/>
                        <a:buFont typeface="Arial"/>
                        <a:buNone/>
                      </a:pPr>
                      <a:r>
                        <a:rPr lang="en-GB" sz="800" b="0" u="none" strike="noStrike" cap="none" dirty="0" smtClean="0">
                          <a:solidFill>
                            <a:schemeClr val="tx1"/>
                          </a:solidFill>
                          <a:latin typeface="Source Sans Pro"/>
                          <a:ea typeface="Source Sans Pro"/>
                          <a:cs typeface="Source Sans Pro"/>
                          <a:sym typeface="Source Sans Pro"/>
                        </a:rPr>
                        <a:t>What does it mean</a:t>
                      </a:r>
                      <a:r>
                        <a:rPr lang="en-GB" sz="800" b="0" u="none" strike="noStrike" cap="none" baseline="0" dirty="0" smtClean="0">
                          <a:solidFill>
                            <a:schemeClr val="tx1"/>
                          </a:solidFill>
                          <a:latin typeface="Source Sans Pro"/>
                          <a:ea typeface="Source Sans Pro"/>
                          <a:cs typeface="Source Sans Pro"/>
                          <a:sym typeface="Source Sans Pro"/>
                        </a:rPr>
                        <a:t> to be a Sikh in Britain today?</a:t>
                      </a:r>
                      <a:endParaRPr lang="en-GB" sz="600" b="0" u="none" strike="noStrike" cap="none" dirty="0" smtClean="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800" b="1" u="none" strike="noStrike" cap="none" dirty="0">
                          <a:solidFill>
                            <a:schemeClr val="tx1"/>
                          </a:solidFill>
                          <a:latin typeface="Source Sans Pro"/>
                          <a:ea typeface="Source Sans Pro"/>
                          <a:cs typeface="Source Sans Pro"/>
                          <a:sym typeface="Source Sans Pro"/>
                        </a:rPr>
                        <a:t>Retrieval vocab</a:t>
                      </a:r>
                      <a:r>
                        <a:rPr lang="en-GB" sz="800" b="1" u="none" strike="noStrike" cap="none" dirty="0" smtClean="0">
                          <a:solidFill>
                            <a:schemeClr val="tx1"/>
                          </a:solidFill>
                          <a:latin typeface="Source Sans Pro"/>
                          <a:ea typeface="Source Sans Pro"/>
                          <a:cs typeface="Source Sans Pro"/>
                          <a:sym typeface="Source Sans Pro"/>
                        </a:rPr>
                        <a:t>: </a:t>
                      </a:r>
                      <a:r>
                        <a:rPr lang="en-GB" sz="800" b="0" u="none" strike="noStrike" cap="none" dirty="0" smtClean="0">
                          <a:solidFill>
                            <a:schemeClr val="tx1"/>
                          </a:solidFill>
                          <a:latin typeface="Source Sans Pro"/>
                          <a:ea typeface="Source Sans Pro"/>
                          <a:cs typeface="Source Sans Pro"/>
                          <a:sym typeface="Source Sans Pro"/>
                        </a:rPr>
                        <a:t>religion, God, holy, symbols, identity,</a:t>
                      </a:r>
                      <a:r>
                        <a:rPr lang="en-GB" sz="800" b="0" u="none" strike="noStrike" cap="none" baseline="0" dirty="0" smtClean="0">
                          <a:solidFill>
                            <a:schemeClr val="tx1"/>
                          </a:solidFill>
                          <a:latin typeface="Source Sans Pro"/>
                          <a:ea typeface="Source Sans Pro"/>
                          <a:cs typeface="Source Sans Pro"/>
                          <a:sym typeface="Source Sans Pro"/>
                        </a:rPr>
                        <a:t> belonging, </a:t>
                      </a:r>
                      <a:endParaRPr sz="800" b="0" u="none" strike="noStrike" cap="none" dirty="0">
                        <a:solidFill>
                          <a:schemeClr val="tx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chemeClr val="dk1"/>
                        </a:buClr>
                        <a:buSzPts val="1100"/>
                        <a:buFont typeface="Arial"/>
                        <a:buNone/>
                      </a:pPr>
                      <a:r>
                        <a:rPr lang="en-GB" sz="800" b="1" u="none" strike="noStrike" cap="none" dirty="0">
                          <a:solidFill>
                            <a:schemeClr val="tx1"/>
                          </a:solidFill>
                          <a:latin typeface="Source Sans Pro"/>
                          <a:ea typeface="Source Sans Pro"/>
                          <a:cs typeface="Source Sans Pro"/>
                          <a:sym typeface="Source Sans Pro"/>
                        </a:rPr>
                        <a:t>New </a:t>
                      </a:r>
                      <a:r>
                        <a:rPr lang="en-GB" sz="800" b="1" u="none" strike="noStrike" cap="none" dirty="0" smtClean="0">
                          <a:solidFill>
                            <a:schemeClr val="tx1"/>
                          </a:solidFill>
                          <a:latin typeface="Source Sans Pro"/>
                          <a:ea typeface="Source Sans Pro"/>
                          <a:cs typeface="Source Sans Pro"/>
                          <a:sym typeface="Source Sans Pro"/>
                        </a:rPr>
                        <a:t>vocab:</a:t>
                      </a:r>
                      <a:r>
                        <a:rPr lang="en-GB" sz="800" b="1"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smtClean="0">
                          <a:solidFill>
                            <a:schemeClr val="tx1"/>
                          </a:solidFill>
                          <a:latin typeface="Source Sans Pro"/>
                          <a:ea typeface="Source Sans Pro"/>
                          <a:cs typeface="Source Sans Pro"/>
                          <a:sym typeface="Source Sans Pro"/>
                        </a:rPr>
                        <a:t>Sikh, </a:t>
                      </a:r>
                      <a:r>
                        <a:rPr lang="en-GB" sz="800" b="0" u="none" strike="noStrike" cap="none" baseline="0" dirty="0" err="1" smtClean="0">
                          <a:solidFill>
                            <a:schemeClr val="tx1"/>
                          </a:solidFill>
                          <a:latin typeface="Source Sans Pro"/>
                          <a:ea typeface="Source Sans Pro"/>
                          <a:cs typeface="Source Sans Pro"/>
                          <a:sym typeface="Source Sans Pro"/>
                        </a:rPr>
                        <a:t>Sikhi</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Gudwara</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Mool</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Mantar</a:t>
                      </a:r>
                      <a:r>
                        <a:rPr lang="en-GB" sz="800" b="0" u="none" strike="noStrike" cap="none" baseline="0" dirty="0" smtClean="0">
                          <a:solidFill>
                            <a:schemeClr val="tx1"/>
                          </a:solidFill>
                          <a:latin typeface="Source Sans Pro"/>
                          <a:ea typeface="Source Sans Pro"/>
                          <a:cs typeface="Source Sans Pro"/>
                          <a:sym typeface="Source Sans Pro"/>
                        </a:rPr>
                        <a:t>, gurus, Guru Nanak, Guru </a:t>
                      </a:r>
                      <a:r>
                        <a:rPr lang="en-GB" sz="800" b="0" u="none" strike="noStrike" cap="none" baseline="0" dirty="0" err="1" smtClean="0">
                          <a:solidFill>
                            <a:schemeClr val="tx1"/>
                          </a:solidFill>
                          <a:latin typeface="Source Sans Pro"/>
                          <a:ea typeface="Source Sans Pro"/>
                          <a:cs typeface="Source Sans Pro"/>
                          <a:sym typeface="Source Sans Pro"/>
                        </a:rPr>
                        <a:t>Garanth</a:t>
                      </a:r>
                      <a:r>
                        <a:rPr lang="en-GB" sz="800" b="0" u="none" strike="noStrike" cap="none" baseline="0" dirty="0" smtClean="0">
                          <a:solidFill>
                            <a:schemeClr val="tx1"/>
                          </a:solidFill>
                          <a:latin typeface="Source Sans Pro"/>
                          <a:ea typeface="Source Sans Pro"/>
                          <a:cs typeface="Source Sans Pro"/>
                          <a:sym typeface="Source Sans Pro"/>
                        </a:rPr>
                        <a:t> Sahib, </a:t>
                      </a:r>
                      <a:r>
                        <a:rPr lang="en-GB" sz="800" b="0" u="none" strike="noStrike" cap="none" baseline="0" dirty="0" err="1" smtClean="0">
                          <a:solidFill>
                            <a:schemeClr val="tx1"/>
                          </a:solidFill>
                          <a:latin typeface="Source Sans Pro"/>
                          <a:ea typeface="Source Sans Pro"/>
                          <a:cs typeface="Source Sans Pro"/>
                          <a:sym typeface="Source Sans Pro"/>
                        </a:rPr>
                        <a:t>Khanda</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Khalsa</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Kangha</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kara</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kachera</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kirpan</a:t>
                      </a:r>
                      <a:r>
                        <a:rPr lang="en-GB" sz="800" b="0" u="none" strike="noStrike" cap="none" baseline="0" dirty="0" smtClean="0">
                          <a:solidFill>
                            <a:schemeClr val="tx1"/>
                          </a:solidFill>
                          <a:latin typeface="Source Sans Pro"/>
                          <a:ea typeface="Source Sans Pro"/>
                          <a:cs typeface="Source Sans Pro"/>
                          <a:sym typeface="Source Sans Pro"/>
                        </a:rPr>
                        <a:t>, </a:t>
                      </a:r>
                      <a:r>
                        <a:rPr lang="en-GB" sz="800" b="0" u="none" strike="noStrike" cap="none" baseline="0" dirty="0" err="1" smtClean="0">
                          <a:solidFill>
                            <a:schemeClr val="tx1"/>
                          </a:solidFill>
                          <a:latin typeface="Source Sans Pro"/>
                          <a:ea typeface="Source Sans Pro"/>
                          <a:cs typeface="Source Sans Pro"/>
                          <a:sym typeface="Source Sans Pro"/>
                        </a:rPr>
                        <a:t>langar</a:t>
                      </a:r>
                      <a:endParaRPr sz="800" b="0"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58654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1</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700" b="1" dirty="0" smtClean="0"/>
                        <a:t>Who are the Sikhs?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Know that Sikhs refer to the Sikh religion as </a:t>
                      </a:r>
                      <a:r>
                        <a:rPr lang="en-GB" sz="700" b="0" u="none" strike="noStrike" cap="none" baseline="0" dirty="0" err="1" smtClean="0"/>
                        <a:t>Sikhi</a:t>
                      </a:r>
                      <a:r>
                        <a:rPr lang="en-GB" sz="700" b="0" u="none" strike="noStrike" cap="none" baseline="0" dirty="0" smtClean="0"/>
                        <a:t>.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Show what they already know about the Sikh religion and consider what else they would like to know.</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Know about Sikhs in Peterborough and about </a:t>
                      </a:r>
                      <a:r>
                        <a:rPr lang="en-GB" sz="700" b="0" u="none" strike="noStrike" cap="none" baseline="0" dirty="0" err="1" smtClean="0"/>
                        <a:t>Gudwaras</a:t>
                      </a:r>
                      <a:r>
                        <a:rPr lang="en-GB" sz="700" b="0" u="none" strike="noStrike" cap="none" baseline="0" dirty="0" smtClean="0"/>
                        <a:t> in Peterborough. </a:t>
                      </a:r>
                      <a:endParaRPr sz="700" b="0"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58654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2</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700" b="1" u="none" strike="noStrike" cap="none" dirty="0" smtClean="0"/>
                        <a:t>What do Sikhs</a:t>
                      </a:r>
                      <a:r>
                        <a:rPr lang="en-GB" sz="700" b="1" u="none" strike="noStrike" cap="none" baseline="0" dirty="0" smtClean="0"/>
                        <a:t> believe about God? </a:t>
                      </a:r>
                      <a:endParaRPr lang="en-GB" sz="700" b="1" u="none" strike="noStrike" cap="none"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dirty="0" smtClean="0"/>
                        <a:t>Know what the core beliefs about God for Sikhs are using the </a:t>
                      </a:r>
                      <a:r>
                        <a:rPr lang="en-GB" sz="700" b="0" u="none" strike="noStrike" cap="none" dirty="0" err="1" smtClean="0"/>
                        <a:t>Mool</a:t>
                      </a:r>
                      <a:r>
                        <a:rPr lang="en-GB" sz="700" b="0" u="none" strike="noStrike" cap="none" baseline="0" dirty="0" smtClean="0"/>
                        <a:t> </a:t>
                      </a:r>
                      <a:r>
                        <a:rPr lang="en-GB" sz="700" b="0" u="none" strike="noStrike" cap="none" baseline="0" dirty="0" err="1" smtClean="0"/>
                        <a:t>Mantar</a:t>
                      </a:r>
                      <a:endParaRPr lang="en-GB" sz="700" b="0" u="none" strike="noStrike" cap="none" baseline="0"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Compare Sikhs ideas about God with other religions children have studied.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Know that Sikhs believe there is only one God and the gurus are teachers. </a:t>
                      </a:r>
                      <a:endParaRPr sz="700" b="0" u="none" strike="noStrike" cap="none" dirty="0"/>
                    </a:p>
                  </a:txBody>
                  <a:tcPr marL="91425" marR="91425" marT="91425" marB="91425">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58654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700" b="1" u="none" strike="noStrike" cap="none" dirty="0" smtClean="0"/>
                        <a:t>Who are the Ten Gurus and why are they so important in the Sikh religion?</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dirty="0" smtClean="0"/>
                        <a:t>Know about Guru</a:t>
                      </a:r>
                      <a:r>
                        <a:rPr lang="en-GB" sz="700" b="0" u="none" strike="noStrike" cap="none" baseline="0" dirty="0" smtClean="0"/>
                        <a:t> Nanak (the founder of </a:t>
                      </a:r>
                      <a:r>
                        <a:rPr lang="en-GB" sz="700" b="0" u="none" strike="noStrike" cap="none" baseline="0" dirty="0" err="1" smtClean="0"/>
                        <a:t>Sikhi</a:t>
                      </a:r>
                      <a:r>
                        <a:rPr lang="en-GB" sz="700" b="0" u="none" strike="noStrike" cap="none" baseline="0" dirty="0" smtClean="0"/>
                        <a:t>)</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Know that </a:t>
                      </a:r>
                      <a:r>
                        <a:rPr lang="en-GB" sz="700" dirty="0" smtClean="0"/>
                        <a:t>the Gurus are not gods but more like saints – holy and special people who served God and inspired others.</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dirty="0" smtClean="0"/>
                        <a:t>Know</a:t>
                      </a:r>
                      <a:r>
                        <a:rPr lang="en-GB" sz="700" b="0" u="none" strike="noStrike" cap="none" baseline="0" dirty="0" smtClean="0"/>
                        <a:t> about some of the other Gurus (Guru </a:t>
                      </a:r>
                      <a:r>
                        <a:rPr lang="en-GB" sz="700" b="0" u="none" strike="noStrike" cap="none" baseline="0" dirty="0" err="1" smtClean="0"/>
                        <a:t>Arjan</a:t>
                      </a:r>
                      <a:r>
                        <a:rPr lang="en-GB" sz="700" b="0" u="none" strike="noStrike" cap="none" baseline="0" dirty="0" smtClean="0"/>
                        <a:t>, Guru </a:t>
                      </a:r>
                      <a:r>
                        <a:rPr lang="en-GB" sz="700" b="0" u="none" strike="noStrike" cap="none" baseline="0" dirty="0" err="1" smtClean="0"/>
                        <a:t>Har</a:t>
                      </a:r>
                      <a:r>
                        <a:rPr lang="en-GB" sz="700" b="0" u="none" strike="noStrike" cap="none" baseline="0" dirty="0" smtClean="0"/>
                        <a:t> </a:t>
                      </a:r>
                      <a:r>
                        <a:rPr lang="en-GB" sz="700" b="0" u="none" strike="noStrike" cap="none" baseline="0" dirty="0" err="1" smtClean="0"/>
                        <a:t>Gobind</a:t>
                      </a:r>
                      <a:r>
                        <a:rPr lang="en-GB" sz="700" b="0" u="none" strike="noStrike" cap="none" baseline="0" dirty="0" smtClean="0"/>
                        <a:t>, Guru </a:t>
                      </a:r>
                      <a:r>
                        <a:rPr lang="en-GB" sz="700" b="0" u="none" strike="noStrike" cap="none" baseline="0" dirty="0" err="1" smtClean="0"/>
                        <a:t>Tegh</a:t>
                      </a:r>
                      <a:r>
                        <a:rPr lang="en-GB" sz="700" b="0" u="none" strike="noStrike" cap="none" baseline="0" dirty="0" smtClean="0"/>
                        <a:t> </a:t>
                      </a:r>
                      <a:r>
                        <a:rPr lang="en-GB" sz="700" b="0" u="none" strike="noStrike" cap="none" baseline="0" dirty="0" err="1" smtClean="0"/>
                        <a:t>Bagadur</a:t>
                      </a:r>
                      <a:r>
                        <a:rPr lang="en-GB" sz="700" b="0" u="none" strike="noStrike" cap="none" baseline="0" dirty="0" smtClean="0"/>
                        <a:t>, Guru </a:t>
                      </a:r>
                      <a:r>
                        <a:rPr lang="en-GB" sz="700" b="0" u="none" strike="noStrike" cap="none" baseline="0" dirty="0" err="1" smtClean="0"/>
                        <a:t>Gobind</a:t>
                      </a:r>
                      <a:r>
                        <a:rPr lang="en-GB" sz="700" b="0" u="none" strike="noStrike" cap="none" baseline="0" dirty="0" smtClean="0"/>
                        <a:t> Singh). </a:t>
                      </a:r>
                      <a:endParaRPr lang="en-GB" sz="700" b="0" u="none" strike="noStrike" cap="none" dirty="0" smtClean="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58654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700" b="1" u="none" strike="noStrike" cap="none" dirty="0" smtClean="0"/>
                        <a:t>Why do Sikhs treat their holy book like a living guru?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Know that </a:t>
                      </a:r>
                      <a:r>
                        <a:rPr lang="en-GB" sz="700" dirty="0" smtClean="0"/>
                        <a:t>the Sikh holy/sacred</a:t>
                      </a:r>
                      <a:r>
                        <a:rPr lang="en-GB" sz="700" baseline="0" dirty="0" smtClean="0"/>
                        <a:t> book is thought of as more than just a book and is treated as a living Guru ‘Guru </a:t>
                      </a:r>
                      <a:r>
                        <a:rPr lang="en-GB" sz="700" baseline="0" dirty="0" err="1" smtClean="0"/>
                        <a:t>Granth</a:t>
                      </a:r>
                      <a:r>
                        <a:rPr lang="en-GB" sz="700" baseline="0" dirty="0" smtClean="0"/>
                        <a:t> Sahib.</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aseline="0" dirty="0" smtClean="0"/>
                        <a:t>Know how the Guru </a:t>
                      </a:r>
                      <a:r>
                        <a:rPr lang="en-GB" sz="700" baseline="0" dirty="0" err="1" smtClean="0"/>
                        <a:t>Granth</a:t>
                      </a:r>
                      <a:r>
                        <a:rPr lang="en-GB" sz="700" baseline="0" dirty="0" smtClean="0"/>
                        <a:t> Sahib is treated.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Know that the </a:t>
                      </a:r>
                      <a:r>
                        <a:rPr lang="en-GB" sz="700" b="0" u="none" strike="noStrike" cap="none" baseline="0" dirty="0" err="1" smtClean="0"/>
                        <a:t>Gudwara</a:t>
                      </a:r>
                      <a:r>
                        <a:rPr lang="en-GB" sz="700" b="0" u="none" strike="noStrike" cap="none" baseline="0" dirty="0" smtClean="0"/>
                        <a:t> is the Guru’s house- </a:t>
                      </a:r>
                      <a:r>
                        <a:rPr lang="en-GB" sz="700" b="0" u="none" strike="noStrike" cap="none" baseline="0" dirty="0" err="1" smtClean="0"/>
                        <a:t>sikh</a:t>
                      </a:r>
                      <a:r>
                        <a:rPr lang="en-GB" sz="700" b="0" u="none" strike="noStrike" cap="none" baseline="0" dirty="0" smtClean="0"/>
                        <a:t> place of worship. </a:t>
                      </a:r>
                      <a:endParaRPr lang="en-GB" sz="700" b="0" u="none" strike="noStrike" cap="none" dirty="0" smtClean="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58654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700" b="1" u="none" strike="noStrike" cap="none" dirty="0" smtClean="0"/>
                        <a:t>What are the main Sikh symbols</a:t>
                      </a:r>
                      <a:r>
                        <a:rPr lang="en-GB" sz="700" b="1" u="none" strike="noStrike" cap="none" baseline="0" dirty="0" smtClean="0"/>
                        <a:t> and h</a:t>
                      </a:r>
                      <a:r>
                        <a:rPr lang="en-GB" sz="700" b="1" u="none" strike="noStrike" cap="none" dirty="0" smtClean="0"/>
                        <a:t>ow do these symbols show Sikh identity and belonging?</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baseline="0" dirty="0" smtClean="0"/>
                        <a:t>Recognise the </a:t>
                      </a:r>
                      <a:r>
                        <a:rPr lang="en-GB" sz="700" dirty="0" smtClean="0"/>
                        <a:t>e </a:t>
                      </a:r>
                      <a:r>
                        <a:rPr lang="en-GB" sz="700" dirty="0" err="1" smtClean="0"/>
                        <a:t>Ik</a:t>
                      </a:r>
                      <a:r>
                        <a:rPr lang="en-GB" sz="700" dirty="0" smtClean="0"/>
                        <a:t> </a:t>
                      </a:r>
                      <a:r>
                        <a:rPr lang="en-GB" sz="700" dirty="0" err="1" smtClean="0"/>
                        <a:t>Onkar</a:t>
                      </a:r>
                      <a:r>
                        <a:rPr lang="en-GB" sz="700" dirty="0" smtClean="0"/>
                        <a:t> (One God) symbol and the </a:t>
                      </a:r>
                      <a:r>
                        <a:rPr lang="en-GB" sz="700" dirty="0" err="1" smtClean="0"/>
                        <a:t>Khanda</a:t>
                      </a:r>
                      <a:r>
                        <a:rPr lang="en-GB" sz="700" dirty="0" smtClean="0"/>
                        <a:t>, the main Sikh symbol</a:t>
                      </a:r>
                      <a:r>
                        <a:rPr lang="en-GB" sz="700" baseline="0" dirty="0" smtClean="0"/>
                        <a:t> and be able to e</a:t>
                      </a:r>
                      <a:r>
                        <a:rPr lang="en-GB" sz="700" dirty="0" smtClean="0"/>
                        <a:t>xplain the meanings behind each.</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dirty="0" smtClean="0"/>
                        <a:t>Know the </a:t>
                      </a:r>
                      <a:r>
                        <a:rPr lang="en-US" sz="700" dirty="0" smtClean="0"/>
                        <a:t>5Ks worn by </a:t>
                      </a:r>
                      <a:r>
                        <a:rPr lang="en-US" sz="700" dirty="0" err="1" smtClean="0"/>
                        <a:t>Khalsa</a:t>
                      </a:r>
                      <a:r>
                        <a:rPr lang="en-US" sz="700" dirty="0" smtClean="0"/>
                        <a:t> Sikhs – Kesh (uncut hair), </a:t>
                      </a:r>
                      <a:r>
                        <a:rPr lang="en-US" sz="700" dirty="0" err="1" smtClean="0"/>
                        <a:t>kangha</a:t>
                      </a:r>
                      <a:r>
                        <a:rPr lang="en-US" sz="700" dirty="0" smtClean="0"/>
                        <a:t> (comb), </a:t>
                      </a:r>
                      <a:r>
                        <a:rPr lang="en-US" sz="700" dirty="0" err="1" smtClean="0"/>
                        <a:t>kara</a:t>
                      </a:r>
                      <a:r>
                        <a:rPr lang="en-US" sz="700" dirty="0" smtClean="0"/>
                        <a:t> (a steel wrist band), </a:t>
                      </a:r>
                      <a:r>
                        <a:rPr lang="en-US" sz="700" dirty="0" err="1" smtClean="0"/>
                        <a:t>Kachera</a:t>
                      </a:r>
                      <a:r>
                        <a:rPr lang="en-US" sz="700" dirty="0" smtClean="0"/>
                        <a:t> (short trousers), </a:t>
                      </a:r>
                      <a:r>
                        <a:rPr lang="en-US" sz="700" dirty="0" err="1" smtClean="0"/>
                        <a:t>kirpan</a:t>
                      </a:r>
                      <a:r>
                        <a:rPr lang="en-US" sz="700" dirty="0" smtClean="0"/>
                        <a:t> (sword)</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dirty="0" smtClean="0"/>
                        <a:t>Consider</a:t>
                      </a:r>
                      <a:r>
                        <a:rPr lang="en-GB" sz="700" baseline="0" dirty="0" smtClean="0"/>
                        <a:t> w</a:t>
                      </a:r>
                      <a:r>
                        <a:rPr lang="en-GB" sz="700" dirty="0" smtClean="0"/>
                        <a:t>hy many Sikh people think that you should be open and bold about showing your commitments</a:t>
                      </a:r>
                      <a:endParaRPr sz="700" b="0"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791846">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chemeClr val="dk1"/>
                          </a:solidFill>
                          <a:latin typeface="Source Sans Pro"/>
                          <a:ea typeface="Source Sans Pro"/>
                          <a:cs typeface="Source Sans Pro"/>
                          <a:sym typeface="Source Sans Pro"/>
                        </a:rPr>
                        <a:t>Week 6</a:t>
                      </a:r>
                      <a:endParaRPr sz="1400" u="none" strike="noStrike" cap="none" dirty="0"/>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Source Sans Pro"/>
                        <a:buNone/>
                      </a:pPr>
                      <a:r>
                        <a:rPr lang="en-GB" sz="700" b="1" dirty="0" smtClean="0"/>
                        <a:t>What matters most</a:t>
                      </a:r>
                      <a:r>
                        <a:rPr lang="en-GB" sz="700" b="1" baseline="0" dirty="0" smtClean="0"/>
                        <a:t> to Sikhs? What are their values and ways of living? </a:t>
                      </a:r>
                      <a:endParaRPr lang="en-GB" sz="700" b="1" dirty="0" smtClean="0"/>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dirty="0" smtClean="0"/>
                        <a:t>Know about</a:t>
                      </a:r>
                      <a:r>
                        <a:rPr lang="en-GB" sz="700" dirty="0" smtClean="0"/>
                        <a:t> Sikh values of sharing (</a:t>
                      </a:r>
                      <a:r>
                        <a:rPr lang="en-GB" sz="700" dirty="0" err="1" smtClean="0"/>
                        <a:t>vand</a:t>
                      </a:r>
                      <a:r>
                        <a:rPr lang="en-GB" sz="700" dirty="0" smtClean="0"/>
                        <a:t> </a:t>
                      </a:r>
                      <a:r>
                        <a:rPr lang="en-GB" sz="700" dirty="0" err="1" smtClean="0"/>
                        <a:t>chhakna</a:t>
                      </a:r>
                      <a:r>
                        <a:rPr lang="en-GB" sz="700" dirty="0" smtClean="0"/>
                        <a:t>) and (</a:t>
                      </a:r>
                      <a:r>
                        <a:rPr lang="en-GB" sz="700" dirty="0" err="1" smtClean="0"/>
                        <a:t>sewa</a:t>
                      </a:r>
                      <a:r>
                        <a:rPr lang="en-GB" sz="700" dirty="0" smtClean="0"/>
                        <a:t>) selfless, represented by </a:t>
                      </a:r>
                      <a:r>
                        <a:rPr lang="en-GB" sz="700" dirty="0" err="1" smtClean="0"/>
                        <a:t>langar</a:t>
                      </a:r>
                      <a:r>
                        <a:rPr lang="en-GB" sz="700" dirty="0" smtClean="0"/>
                        <a:t> (kitchen attached to the </a:t>
                      </a:r>
                      <a:r>
                        <a:rPr lang="en-GB" sz="700" dirty="0" err="1" smtClean="0"/>
                        <a:t>Gurdwara</a:t>
                      </a:r>
                      <a:r>
                        <a:rPr lang="en-GB" sz="700" dirty="0" smtClean="0"/>
                        <a:t>, serving free food to anyone)</a:t>
                      </a:r>
                      <a:r>
                        <a:rPr lang="en-GB" sz="700" baseline="0" dirty="0" smtClean="0"/>
                        <a:t> and c</a:t>
                      </a:r>
                      <a:r>
                        <a:rPr lang="en-GB" sz="700" dirty="0" smtClean="0"/>
                        <a:t>onsider its importance for Sikhs. </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dirty="0" smtClean="0"/>
                        <a:t>Explore other Sikh values such as earning one’s living by honest means (</a:t>
                      </a:r>
                      <a:r>
                        <a:rPr lang="en-GB" sz="700" dirty="0" err="1" smtClean="0"/>
                        <a:t>Kirat</a:t>
                      </a:r>
                      <a:r>
                        <a:rPr lang="en-GB" sz="700" dirty="0" smtClean="0"/>
                        <a:t> </a:t>
                      </a:r>
                      <a:r>
                        <a:rPr lang="en-GB" sz="700" dirty="0" err="1" smtClean="0"/>
                        <a:t>karna</a:t>
                      </a:r>
                      <a:r>
                        <a:rPr lang="en-GB" sz="700" dirty="0" smtClean="0"/>
                        <a:t>), acceptance of God’s will (</a:t>
                      </a:r>
                      <a:r>
                        <a:rPr lang="en-GB" sz="700" dirty="0" err="1" smtClean="0"/>
                        <a:t>hukam</a:t>
                      </a:r>
                      <a:r>
                        <a:rPr lang="en-GB" sz="700" dirty="0" smtClean="0"/>
                        <a:t>) and equality of gender, race and creed.</a:t>
                      </a:r>
                    </a:p>
                    <a:p>
                      <a:pPr marL="171450" marR="0" lvl="0" indent="-171450" algn="l" rtl="0">
                        <a:lnSpc>
                          <a:spcPct val="100000"/>
                        </a:lnSpc>
                        <a:spcBef>
                          <a:spcPts val="0"/>
                        </a:spcBef>
                        <a:spcAft>
                          <a:spcPts val="0"/>
                        </a:spcAft>
                        <a:buClr>
                          <a:schemeClr val="dk1"/>
                        </a:buClr>
                        <a:buSzPts val="800"/>
                        <a:buFont typeface="Arial" panose="020B0604020202020204" pitchFamily="34" charset="0"/>
                        <a:buChar char="•"/>
                      </a:pPr>
                      <a:r>
                        <a:rPr lang="en-GB" sz="700" b="0" u="none" strike="noStrike" cap="none" dirty="0" smtClean="0"/>
                        <a:t>Know </a:t>
                      </a:r>
                      <a:r>
                        <a:rPr lang="en-GB" sz="700" dirty="0" smtClean="0"/>
                        <a:t>about Sikh prohibitions in lifestyle, such as not eating meat that has been ritually slaughtered; most Sikhs are vegetarians</a:t>
                      </a:r>
                      <a:r>
                        <a:rPr lang="en-GB" sz="700" baseline="0" dirty="0" smtClean="0"/>
                        <a:t> </a:t>
                      </a:r>
                      <a:r>
                        <a:rPr lang="en-GB" sz="700" dirty="0" smtClean="0"/>
                        <a:t>and</a:t>
                      </a:r>
                      <a:r>
                        <a:rPr lang="en-GB" sz="700" baseline="0" dirty="0" smtClean="0"/>
                        <a:t> that</a:t>
                      </a:r>
                      <a:r>
                        <a:rPr lang="en-GB" sz="700" dirty="0" smtClean="0"/>
                        <a:t> Sikh teaching does not allow the use of tobacco, alcohol or harmful drugs</a:t>
                      </a:r>
                      <a:endParaRPr sz="700" b="0" u="none" strike="noStrike" cap="none" dirty="0"/>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540004">
                <a:tc>
                  <a:txBody>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r>
                        <a:rPr lang="en-GB" sz="1200" b="1" u="none" strike="noStrike" cap="none" dirty="0" smtClean="0">
                          <a:solidFill>
                            <a:schemeClr val="dk1"/>
                          </a:solidFill>
                          <a:latin typeface="Source Sans Pro"/>
                          <a:ea typeface="Source Sans Pro"/>
                          <a:cs typeface="Source Sans Pro"/>
                          <a:sym typeface="Source Sans Pro"/>
                        </a:rPr>
                        <a:t>Week 7</a:t>
                      </a:r>
                      <a:endParaRPr lang="en-GB" sz="1400" u="none" strike="noStrike" cap="none" dirty="0" smtClean="0"/>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panose="020B0604020202020204" pitchFamily="34" charset="0"/>
                        <a:buNone/>
                      </a:pPr>
                      <a:r>
                        <a:rPr lang="en-GB" sz="700" b="0" u="none" strike="noStrike" cap="none" dirty="0" smtClean="0"/>
                        <a:t>Assessment – what have learnt from the Sikhs? </a:t>
                      </a:r>
                      <a:endParaRPr sz="700" b="0" u="none" strike="noStrike" cap="none" dirty="0"/>
                    </a:p>
                  </a:txBody>
                  <a:tcPr marL="91425" marR="91425" marT="91425" marB="91425">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628709755"/>
                  </a:ext>
                </a:extLst>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81415</TotalTime>
  <Words>2927</Words>
  <Application>Microsoft Office PowerPoint</Application>
  <PresentationFormat>On-screen Show (16:9)</PresentationFormat>
  <Paragraphs>234</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Source Sans Pro</vt:lpstr>
      <vt:lpstr>Calibri</vt:lpstr>
      <vt:lpstr>Arial</vt:lpstr>
      <vt:lpstr>Simple Light</vt:lpstr>
      <vt:lpstr>Year 4 RE Curriculum</vt:lpstr>
      <vt:lpstr>PowerPoint Presentation</vt:lpstr>
      <vt:lpstr>PowerPoint Presentation</vt:lpstr>
      <vt:lpstr>Autumn 1 What is the trinity? Key Concept: God UC Concept: God/Incarnation Religion: Christianity</vt:lpstr>
      <vt:lpstr>PowerPoint Presentation</vt:lpstr>
      <vt:lpstr>Autumn 2 What do Hindus believe God is like? Key Concept: God, Sacred, Worship Religion: Hinduism </vt:lpstr>
      <vt:lpstr>PowerPoint Presentation</vt:lpstr>
      <vt:lpstr>Spring 1 What does it mean to be a Hindu in Britain today? Key Concept:  Identity Religion: Hinduism</vt:lpstr>
      <vt:lpstr>PowerPoint Presentation</vt:lpstr>
      <vt:lpstr>Spring 2 Why do Christians call the day Jesus died Good Friday?  Key Concept: Faith UC Concept: Salvation Religion: Christianity </vt:lpstr>
      <vt:lpstr>PowerPoint Presentation</vt:lpstr>
      <vt:lpstr>Summer 1 When Jesus left, what next? Key Concept: UC Concept: Kingdom of God  Religion: Christianity</vt:lpstr>
      <vt:lpstr>PowerPoint Presentation</vt:lpstr>
      <vt:lpstr>Summer 2 What does it mean to be a Sikh in Britain today? Key Concept: Identity Religion: Sikhi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Science Curriculum</dc:title>
  <dc:creator>R.Bright</dc:creator>
  <cp:lastModifiedBy>R.Bright</cp:lastModifiedBy>
  <cp:revision>113</cp:revision>
  <dcterms:modified xsi:type="dcterms:W3CDTF">2023-10-18T13:42:13Z</dcterms:modified>
</cp:coreProperties>
</file>