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2"/>
  </p:notesMasterIdLst>
  <p:sldIdLst>
    <p:sldId id="256" r:id="rId2"/>
    <p:sldId id="257" r:id="rId3"/>
    <p:sldId id="312" r:id="rId4"/>
    <p:sldId id="368" r:id="rId5"/>
    <p:sldId id="369" r:id="rId6"/>
    <p:sldId id="258" r:id="rId7"/>
    <p:sldId id="335" r:id="rId8"/>
    <p:sldId id="296" r:id="rId9"/>
    <p:sldId id="260" r:id="rId10"/>
    <p:sldId id="261" r:id="rId11"/>
    <p:sldId id="278" r:id="rId12"/>
    <p:sldId id="281" r:id="rId13"/>
    <p:sldId id="336" r:id="rId14"/>
    <p:sldId id="337" r:id="rId15"/>
    <p:sldId id="338" r:id="rId16"/>
    <p:sldId id="339" r:id="rId17"/>
    <p:sldId id="340" r:id="rId18"/>
    <p:sldId id="341" r:id="rId19"/>
    <p:sldId id="342" r:id="rId20"/>
    <p:sldId id="343" r:id="rId21"/>
    <p:sldId id="344" r:id="rId22"/>
    <p:sldId id="345" r:id="rId23"/>
    <p:sldId id="346" r:id="rId24"/>
    <p:sldId id="347" r:id="rId25"/>
    <p:sldId id="348" r:id="rId26"/>
    <p:sldId id="349" r:id="rId27"/>
    <p:sldId id="350" r:id="rId28"/>
    <p:sldId id="354" r:id="rId29"/>
    <p:sldId id="351" r:id="rId30"/>
    <p:sldId id="352" r:id="rId31"/>
    <p:sldId id="353" r:id="rId32"/>
    <p:sldId id="355" r:id="rId33"/>
    <p:sldId id="356" r:id="rId34"/>
    <p:sldId id="357" r:id="rId35"/>
    <p:sldId id="362" r:id="rId36"/>
    <p:sldId id="363" r:id="rId37"/>
    <p:sldId id="364" r:id="rId38"/>
    <p:sldId id="365" r:id="rId39"/>
    <p:sldId id="366" r:id="rId40"/>
    <p:sldId id="367" r:id="rId41"/>
    <p:sldId id="334" r:id="rId42"/>
    <p:sldId id="327" r:id="rId43"/>
    <p:sldId id="328" r:id="rId44"/>
    <p:sldId id="325" r:id="rId45"/>
    <p:sldId id="329" r:id="rId46"/>
    <p:sldId id="331" r:id="rId47"/>
    <p:sldId id="358" r:id="rId48"/>
    <p:sldId id="359" r:id="rId49"/>
    <p:sldId id="360" r:id="rId50"/>
    <p:sldId id="361" r:id="rId51"/>
  </p:sldIdLst>
  <p:sldSz cx="9144000" cy="5143500" type="screen16x9"/>
  <p:notesSz cx="6858000" cy="9144000"/>
  <p:embeddedFontLst>
    <p:embeddedFont>
      <p:font typeface="Source Sans Pro" panose="020B0604020202020204" charset="0"/>
      <p:regular r:id="rId53"/>
      <p:bold r:id="rId54"/>
      <p:italic r:id="rId55"/>
      <p:boldItalic r:id="rId56"/>
    </p:embeddedFont>
    <p:embeddedFont>
      <p:font typeface="Calibri" panose="020F050202020403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2" roundtripDataSignature="AMtx7mhGLiMs4oZRoF//QimPQJNMmDXjL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66DA"/>
    <a:srgbClr val="91DAEB"/>
    <a:srgbClr val="B9F5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A76027B-6DE8-491E-9659-52F654CFD4E0}">
  <a:tblStyle styleId="{5A76027B-6DE8-491E-9659-52F654CFD4E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854" autoAdjust="0"/>
  </p:normalViewPr>
  <p:slideViewPr>
    <p:cSldViewPr snapToGrid="0">
      <p:cViewPr varScale="1">
        <p:scale>
          <a:sx n="82" d="100"/>
          <a:sy n="82" d="100"/>
        </p:scale>
        <p:origin x="1056"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76"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74"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8" Type="http://schemas.openxmlformats.org/officeDocument/2006/relationships/slide" Target="slides/slide7.xml"/><Relationship Id="rId51" Type="http://schemas.openxmlformats.org/officeDocument/2006/relationships/slide" Target="slides/slide50.xml"/><Relationship Id="rId72"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smtClean="0"/>
              <a:t>‘Learning to move’ i.e. becoming more physically competent</a:t>
            </a:r>
            <a:r>
              <a:rPr lang="en-US" baseline="0" dirty="0" smtClean="0"/>
              <a:t> </a:t>
            </a:r>
            <a:r>
              <a:rPr lang="en-US" dirty="0" smtClean="0"/>
              <a:t>and ‘moving to learn’ e.g. learning through movement, a range of skills and understandings beyond physical activity, such as co-operating with others.</a:t>
            </a: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52015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smtClean="0"/>
              <a:t>Those in</a:t>
            </a:r>
            <a:r>
              <a:rPr lang="en-GB" baseline="0" dirty="0" smtClean="0"/>
              <a:t> red are new concepts introduced Y3.</a:t>
            </a:r>
          </a:p>
          <a:p>
            <a:pPr marL="0" lvl="0" indent="0" algn="l" rtl="0">
              <a:lnSpc>
                <a:spcPct val="100000"/>
              </a:lnSpc>
              <a:spcBef>
                <a:spcPts val="0"/>
              </a:spcBef>
              <a:spcAft>
                <a:spcPts val="0"/>
              </a:spcAft>
              <a:buSzPts val="1100"/>
              <a:buNone/>
            </a:pPr>
            <a:r>
              <a:rPr lang="en-GB" baseline="0" dirty="0" smtClean="0"/>
              <a:t>Those in blue are new concepts introduced Y4</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 name="Google Shape;7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smtClean="0"/>
              <a:t>Please follow the</a:t>
            </a:r>
            <a:r>
              <a:rPr lang="en-GB" baseline="0" dirty="0" smtClean="0"/>
              <a:t> weekly planning using Primary PE Planning username and password</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 name="Google Shape;7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smtClean="0"/>
              <a:t>In</a:t>
            </a:r>
            <a:r>
              <a:rPr lang="en-GB" baseline="0" dirty="0" smtClean="0"/>
              <a:t> this unit, you are teaching the KS1 OAA initially. </a:t>
            </a:r>
            <a:endParaRPr lang="en-US" dirty="0"/>
          </a:p>
        </p:txBody>
      </p:sp>
    </p:spTree>
    <p:extLst>
      <p:ext uri="{BB962C8B-B14F-4D97-AF65-F5344CB8AC3E}">
        <p14:creationId xmlns:p14="http://schemas.microsoft.com/office/powerpoint/2010/main" val="39203330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a:t>
            </a:r>
            <a:r>
              <a:rPr lang="en-US" dirty="0" smtClean="0"/>
              <a:t>https://primarypeplanning.com/lesson-planning-resources/key-stage-1/ks1-oaa/</a:t>
            </a:r>
          </a:p>
          <a:p>
            <a:pPr marL="158750" indent="0">
              <a:buNone/>
            </a:pPr>
            <a:endParaRPr lang="en-GB" dirty="0" smtClean="0"/>
          </a:p>
          <a:p>
            <a:pPr marL="158750" indent="0">
              <a:buNone/>
            </a:pPr>
            <a:r>
              <a:rPr lang="en-GB" dirty="0" smtClean="0"/>
              <a:t>Use Year 2 planning </a:t>
            </a:r>
            <a:endParaRPr lang="en-US" dirty="0"/>
          </a:p>
        </p:txBody>
      </p:sp>
    </p:spTree>
    <p:extLst>
      <p:ext uri="{BB962C8B-B14F-4D97-AF65-F5344CB8AC3E}">
        <p14:creationId xmlns:p14="http://schemas.microsoft.com/office/powerpoint/2010/main" val="1658170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535687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https://primarypeplanning.com/lesson-planning-resources/key-stage-2-years-3-4/ks2-gymnastics-2022/</a:t>
            </a:r>
          </a:p>
          <a:p>
            <a:pPr marL="158750" indent="0">
              <a:buNone/>
            </a:pPr>
            <a:endParaRPr lang="en-GB" baseline="0" dirty="0" smtClean="0"/>
          </a:p>
          <a:p>
            <a:pPr marL="158750" indent="0">
              <a:buNone/>
            </a:pPr>
            <a:r>
              <a:rPr lang="en-GB" baseline="0" dirty="0" smtClean="0"/>
              <a:t>Using Year 3 Lesson Planning</a:t>
            </a:r>
          </a:p>
          <a:p>
            <a:pPr marL="158750" indent="0">
              <a:buNone/>
            </a:pPr>
            <a:endParaRPr lang="en-GB" baseline="0" dirty="0" smtClean="0"/>
          </a:p>
          <a:p>
            <a:pPr marL="158750" indent="0">
              <a:buNone/>
            </a:pPr>
            <a:r>
              <a:rPr lang="en-GB" baseline="0" dirty="0" smtClean="0"/>
              <a:t>Inspirational Athlete: https://www.youtube.com/watch?v=Yi_5xbd5xdE</a:t>
            </a:r>
            <a:endParaRPr lang="en-US" dirty="0"/>
          </a:p>
        </p:txBody>
      </p:sp>
    </p:spTree>
    <p:extLst>
      <p:ext uri="{BB962C8B-B14F-4D97-AF65-F5344CB8AC3E}">
        <p14:creationId xmlns:p14="http://schemas.microsoft.com/office/powerpoint/2010/main" val="36985138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a:t>
            </a:r>
            <a:endParaRPr lang="en-US" dirty="0"/>
          </a:p>
        </p:txBody>
      </p:sp>
    </p:spTree>
    <p:extLst>
      <p:ext uri="{BB962C8B-B14F-4D97-AF65-F5344CB8AC3E}">
        <p14:creationId xmlns:p14="http://schemas.microsoft.com/office/powerpoint/2010/main" val="26392356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1557215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smtClean="0"/>
              <a:t>Weekly plans can be found at: https://primarypeplanning.com/lesson-planning-resources/key-stage-2-years-3-4/egyptian-dance-y3-4/ (Year 3)</a:t>
            </a:r>
            <a:endParaRPr lang="en-US" dirty="0"/>
          </a:p>
        </p:txBody>
      </p:sp>
    </p:spTree>
    <p:extLst>
      <p:ext uri="{BB962C8B-B14F-4D97-AF65-F5344CB8AC3E}">
        <p14:creationId xmlns:p14="http://schemas.microsoft.com/office/powerpoint/2010/main" val="4072460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1054681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smtClean="0"/>
              <a:t>Weekly plans can be found at:  https://primarypeplanning.com/lesson-planning-resources/key-stage-2-years-3-4/ks2-y34-quicksticks/</a:t>
            </a:r>
            <a:endParaRPr lang="en-US" dirty="0"/>
          </a:p>
        </p:txBody>
      </p:sp>
    </p:spTree>
    <p:extLst>
      <p:ext uri="{BB962C8B-B14F-4D97-AF65-F5344CB8AC3E}">
        <p14:creationId xmlns:p14="http://schemas.microsoft.com/office/powerpoint/2010/main" val="25039160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smtClean="0"/>
              <a:t>*For</a:t>
            </a:r>
            <a:r>
              <a:rPr lang="en-GB" baseline="0" dirty="0" smtClean="0"/>
              <a:t> time purposes, Week 6 and Week 7 may need to be amalgamated so that pupils can experience a small game to apply their learning.  This opportunity must not be missed. </a:t>
            </a:r>
            <a:endParaRPr lang="en-US" dirty="0"/>
          </a:p>
        </p:txBody>
      </p:sp>
    </p:spTree>
    <p:extLst>
      <p:ext uri="{BB962C8B-B14F-4D97-AF65-F5344CB8AC3E}">
        <p14:creationId xmlns:p14="http://schemas.microsoft.com/office/powerpoint/2010/main" val="3575999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32522232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smtClean="0"/>
              <a:t>Weekly plans can be found at:</a:t>
            </a:r>
            <a:r>
              <a:rPr lang="en-GB" baseline="0" dirty="0" smtClean="0"/>
              <a:t> https://primarypeplanning.com/lesson-planning-resources/key-stage-2-years-3-4/ks2-y34-kwik-cricket/</a:t>
            </a:r>
            <a:endParaRPr lang="en-US" dirty="0"/>
          </a:p>
        </p:txBody>
      </p:sp>
    </p:spTree>
    <p:extLst>
      <p:ext uri="{BB962C8B-B14F-4D97-AF65-F5344CB8AC3E}">
        <p14:creationId xmlns:p14="http://schemas.microsoft.com/office/powerpoint/2010/main" val="4025298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9240968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smtClean="0"/>
              <a:t>Weekly plans can be found at:</a:t>
            </a:r>
            <a:r>
              <a:rPr lang="en-GB" baseline="0" dirty="0" smtClean="0"/>
              <a:t> https://primarypeplanning.com/lesson-planning-resources/key-stage-2-years-3-4/ks2-athletics-y3-4/ (Year 3)</a:t>
            </a:r>
            <a:endParaRPr lang="en-US" dirty="0"/>
          </a:p>
        </p:txBody>
      </p:sp>
    </p:spTree>
    <p:extLst>
      <p:ext uri="{BB962C8B-B14F-4D97-AF65-F5344CB8AC3E}">
        <p14:creationId xmlns:p14="http://schemas.microsoft.com/office/powerpoint/2010/main" val="3676442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 name="Google Shape;7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GB" dirty="0" smtClean="0"/>
              <a:t>Please follow the</a:t>
            </a:r>
            <a:r>
              <a:rPr lang="en-GB" baseline="0" dirty="0" smtClean="0"/>
              <a:t> weekly planning using Primary PE Planning username and password</a:t>
            </a:r>
            <a:endParaRPr dirty="0"/>
          </a:p>
        </p:txBody>
      </p:sp>
    </p:spTree>
    <p:extLst>
      <p:ext uri="{BB962C8B-B14F-4D97-AF65-F5344CB8AC3E}">
        <p14:creationId xmlns:p14="http://schemas.microsoft.com/office/powerpoint/2010/main" val="28582824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 name="Google Shape;7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943650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40794610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smtClean="0"/>
              <a:t>Weekly planning can be found at: https://primarypeplanning.com/lesson-planning-resources/key-stage-2-years-5-6/ks2-y56-oaa-2/</a:t>
            </a:r>
            <a:endParaRPr lang="en-US" dirty="0" smtClean="0"/>
          </a:p>
          <a:p>
            <a:pPr marL="158750" indent="0">
              <a:buNone/>
            </a:pPr>
            <a:endParaRPr lang="en-US" dirty="0"/>
          </a:p>
        </p:txBody>
      </p:sp>
    </p:spTree>
    <p:extLst>
      <p:ext uri="{BB962C8B-B14F-4D97-AF65-F5344CB8AC3E}">
        <p14:creationId xmlns:p14="http://schemas.microsoft.com/office/powerpoint/2010/main" val="402609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7538453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https://primarypeplanning.com/lesson-planning-resources/key-stage-2-years-3-4/ks2-gymnastics-2022/ </a:t>
            </a:r>
          </a:p>
          <a:p>
            <a:pPr marL="158750" indent="0">
              <a:buNone/>
            </a:pPr>
            <a:endParaRPr lang="en-GB" baseline="0" dirty="0" smtClean="0"/>
          </a:p>
          <a:p>
            <a:pPr marL="158750" indent="0">
              <a:buNone/>
            </a:pPr>
            <a:r>
              <a:rPr lang="en-GB" baseline="0" dirty="0" smtClean="0"/>
              <a:t>Using Year 4 Lesson Planning</a:t>
            </a:r>
          </a:p>
          <a:p>
            <a:pPr marL="158750" indent="0">
              <a:buNone/>
            </a:pPr>
            <a:endParaRPr lang="en-GB" baseline="0" dirty="0" smtClean="0"/>
          </a:p>
          <a:p>
            <a:pPr marL="158750" indent="0">
              <a:buNone/>
            </a:pPr>
            <a:r>
              <a:rPr lang="en-GB" baseline="0" dirty="0" smtClean="0"/>
              <a:t>Inspirational Athlete: https://www.youtube.com/watch?v=3_VUnVXib-o</a:t>
            </a:r>
          </a:p>
          <a:p>
            <a:pPr marL="158750" indent="0">
              <a:buNone/>
            </a:pPr>
            <a:endParaRPr lang="en-GB" baseline="0" dirty="0" smtClean="0"/>
          </a:p>
        </p:txBody>
      </p:sp>
    </p:spTree>
    <p:extLst>
      <p:ext uri="{BB962C8B-B14F-4D97-AF65-F5344CB8AC3E}">
        <p14:creationId xmlns:p14="http://schemas.microsoft.com/office/powerpoint/2010/main" val="30247552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15438872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https://primarypeplanning.com/lesson-planning-resources/key-stage-2-years-3-4/romans/ (Year 4)</a:t>
            </a:r>
            <a:endParaRPr lang="en-GB" baseline="0" dirty="0" smtClean="0"/>
          </a:p>
          <a:p>
            <a:pPr marL="158750" indent="0">
              <a:buNone/>
            </a:pPr>
            <a:endParaRPr lang="en-GB" baseline="0" dirty="0" smtClean="0"/>
          </a:p>
        </p:txBody>
      </p:sp>
    </p:spTree>
    <p:extLst>
      <p:ext uri="{BB962C8B-B14F-4D97-AF65-F5344CB8AC3E}">
        <p14:creationId xmlns:p14="http://schemas.microsoft.com/office/powerpoint/2010/main" val="6760288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41533634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https://primarypeplanning.com/lesson-planning-resources/key-stage-2-years-3-4/ks2-y34-netball/</a:t>
            </a:r>
          </a:p>
          <a:p>
            <a:pPr marL="158750" indent="0">
              <a:buNone/>
            </a:pPr>
            <a:endParaRPr lang="en-GB" baseline="0" dirty="0" smtClean="0"/>
          </a:p>
          <a:p>
            <a:pPr marL="158750" indent="0">
              <a:buNone/>
            </a:pPr>
            <a:r>
              <a:rPr lang="en-GB" baseline="0" dirty="0" smtClean="0"/>
              <a:t>NB: Week 2 &amp; 3 to be amalgamated if unable to do 7 sessions.</a:t>
            </a:r>
          </a:p>
        </p:txBody>
      </p:sp>
    </p:spTree>
    <p:extLst>
      <p:ext uri="{BB962C8B-B14F-4D97-AF65-F5344CB8AC3E}">
        <p14:creationId xmlns:p14="http://schemas.microsoft.com/office/powerpoint/2010/main" val="23659408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28151448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https://primarypeplanning.com/lesson-planning-resources/key-stage-2-years-3-4/ks2-y34-tennis/</a:t>
            </a:r>
            <a:endParaRPr lang="en-GB" baseline="0" dirty="0" smtClean="0"/>
          </a:p>
        </p:txBody>
      </p:sp>
    </p:spTree>
    <p:extLst>
      <p:ext uri="{BB962C8B-B14F-4D97-AF65-F5344CB8AC3E}">
        <p14:creationId xmlns:p14="http://schemas.microsoft.com/office/powerpoint/2010/main" val="23111599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dirty="0" smtClean="0"/>
              <a:t>Weekly</a:t>
            </a:r>
            <a:r>
              <a:rPr lang="en-US" baseline="0" dirty="0" smtClean="0"/>
              <a:t> plans can be found at: https://primarypeplanning.com/lesson-planning-resources/key-stage-2-years-3-4/rounders/</a:t>
            </a:r>
            <a:endParaRPr lang="en-GB" baseline="0" dirty="0" smtClean="0"/>
          </a:p>
        </p:txBody>
      </p:sp>
    </p:spTree>
    <p:extLst>
      <p:ext uri="{BB962C8B-B14F-4D97-AF65-F5344CB8AC3E}">
        <p14:creationId xmlns:p14="http://schemas.microsoft.com/office/powerpoint/2010/main" val="40072735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 name="Google Shape;73;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373898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2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7" name="Google Shape;17;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2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 name="Google Shape;20;p2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1" name="Google Shape;21;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2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26"/>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5" name="Google Shape;25;p26"/>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6" name="Google Shape;26;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2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2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2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2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3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3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3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3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3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32"/>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32"/>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9.xml"/><Relationship Id="rId1" Type="http://schemas.openxmlformats.org/officeDocument/2006/relationships/slideLayout" Target="../slideLayouts/slideLayout2.xml"/><Relationship Id="rId4" Type="http://schemas.openxmlformats.org/officeDocument/2006/relationships/slide" Target="slide4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Yi_5xbd5xd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j-e3HInSMOw"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3_VUnVXib-o"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watch?v=1t4E65HjSY0"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283037" y="2199206"/>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PE Curriculum</a:t>
            </a:r>
            <a:br>
              <a:rPr lang="en-GB" dirty="0" smtClean="0">
                <a:latin typeface="Source Sans Pro"/>
                <a:ea typeface="Source Sans Pro"/>
                <a:cs typeface="Source Sans Pro"/>
                <a:sym typeface="Source Sans Pro"/>
              </a:rPr>
            </a:br>
            <a:r>
              <a:rPr lang="en-GB" dirty="0" smtClean="0">
                <a:latin typeface="Source Sans Pro"/>
                <a:ea typeface="Source Sans Pro"/>
                <a:cs typeface="Source Sans Pro"/>
                <a:sym typeface="Source Sans Pro"/>
              </a:rPr>
              <a:t>LKS2</a:t>
            </a:r>
            <a:endParaRPr dirty="0">
              <a:latin typeface="Source Sans Pro"/>
              <a:ea typeface="Source Sans Pro"/>
              <a:cs typeface="Source Sans Pro"/>
              <a:sym typeface="Source Sans Pro"/>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4243" y="775645"/>
            <a:ext cx="1418189" cy="160316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59" name="Google Shape;59;p2"/>
          <p:cNvGraphicFramePr/>
          <p:nvPr>
            <p:extLst>
              <p:ext uri="{D42A27DB-BD31-4B8C-83A1-F6EECF244321}">
                <p14:modId xmlns:p14="http://schemas.microsoft.com/office/powerpoint/2010/main" val="406453006"/>
              </p:ext>
            </p:extLst>
          </p:nvPr>
        </p:nvGraphicFramePr>
        <p:xfrm>
          <a:off x="253838" y="1022350"/>
          <a:ext cx="8636325" cy="2647700"/>
        </p:xfrm>
        <a:graphic>
          <a:graphicData uri="http://schemas.openxmlformats.org/drawingml/2006/table">
            <a:tbl>
              <a:tblPr>
                <a:noFill/>
                <a:tableStyleId>{5A76027B-6DE8-491E-9659-52F654CFD4E0}</a:tableStyleId>
              </a:tblPr>
              <a:tblGrid>
                <a:gridCol w="8636325">
                  <a:extLst>
                    <a:ext uri="{9D8B030D-6E8A-4147-A177-3AD203B41FA5}">
                      <a16:colId xmlns:a16="http://schemas.microsoft.com/office/drawing/2014/main" val="20000"/>
                    </a:ext>
                  </a:extLst>
                </a:gridCol>
              </a:tblGrid>
              <a:tr h="84595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dirty="0">
                          <a:latin typeface="Source Sans Pro"/>
                          <a:ea typeface="Source Sans Pro"/>
                          <a:cs typeface="Source Sans Pro"/>
                          <a:sym typeface="Source Sans Pro"/>
                        </a:rPr>
                        <a:t>Whole-school definition of </a:t>
                      </a:r>
                      <a:r>
                        <a:rPr lang="en-GB" sz="2200" u="none" strike="noStrike" cap="none" dirty="0" smtClean="0">
                          <a:latin typeface="Source Sans Pro"/>
                          <a:ea typeface="Source Sans Pro"/>
                          <a:cs typeface="Source Sans Pro"/>
                          <a:sym typeface="Source Sans Pro"/>
                        </a:rPr>
                        <a:t>Physical</a:t>
                      </a:r>
                      <a:r>
                        <a:rPr lang="en-GB" sz="2200" u="none" strike="noStrike" cap="none" baseline="0" dirty="0" smtClean="0">
                          <a:latin typeface="Source Sans Pro"/>
                          <a:ea typeface="Source Sans Pro"/>
                          <a:cs typeface="Source Sans Pro"/>
                          <a:sym typeface="Source Sans Pro"/>
                        </a:rPr>
                        <a:t> Education (PE)</a:t>
                      </a:r>
                      <a:endParaRPr sz="2200" u="none" strike="noStrike" cap="none" dirty="0">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01750">
                <a:tc>
                  <a:txBody>
                    <a:bodyPr/>
                    <a:lstStyle/>
                    <a:p>
                      <a:pPr marL="0" marR="0" lvl="0" indent="0" algn="l" rtl="0">
                        <a:lnSpc>
                          <a:spcPct val="107916"/>
                        </a:lnSpc>
                        <a:spcBef>
                          <a:spcPts val="0"/>
                        </a:spcBef>
                        <a:spcAft>
                          <a:spcPts val="0"/>
                        </a:spcAft>
                        <a:buClr>
                          <a:srgbClr val="000000"/>
                        </a:buClr>
                        <a:buSzPts val="1700"/>
                        <a:buFont typeface="Arial"/>
                        <a:buNone/>
                      </a:pPr>
                      <a:r>
                        <a:rPr lang="en-GB" sz="1600" b="1" u="none" strike="noStrike" cap="none" dirty="0" smtClean="0">
                          <a:solidFill>
                            <a:schemeClr val="dk1"/>
                          </a:solidFill>
                          <a:highlight>
                            <a:srgbClr val="FFFFFF"/>
                          </a:highlight>
                          <a:latin typeface="+mn-lt"/>
                          <a:ea typeface="Source Sans Pro"/>
                          <a:cs typeface="Source Sans Pro"/>
                          <a:sym typeface="Source Sans Pro"/>
                        </a:rPr>
                        <a:t>Physical</a:t>
                      </a:r>
                      <a:r>
                        <a:rPr lang="en-GB" sz="1600" b="1" u="none" strike="noStrike" cap="none" baseline="0" dirty="0" smtClean="0">
                          <a:solidFill>
                            <a:schemeClr val="dk1"/>
                          </a:solidFill>
                          <a:highlight>
                            <a:srgbClr val="FFFFFF"/>
                          </a:highlight>
                          <a:latin typeface="+mn-lt"/>
                          <a:ea typeface="Source Sans Pro"/>
                          <a:cs typeface="Source Sans Pro"/>
                          <a:sym typeface="Source Sans Pro"/>
                        </a:rPr>
                        <a:t> Education</a:t>
                      </a:r>
                      <a:r>
                        <a:rPr lang="en-GB" sz="1600" u="none" strike="noStrike" cap="none" dirty="0" smtClean="0">
                          <a:solidFill>
                            <a:schemeClr val="dk1"/>
                          </a:solidFill>
                          <a:highlight>
                            <a:srgbClr val="FFFFFF"/>
                          </a:highlight>
                          <a:latin typeface="+mn-lt"/>
                          <a:ea typeface="Source Sans Pro"/>
                          <a:cs typeface="Source Sans Pro"/>
                          <a:sym typeface="Source Sans Pro"/>
                        </a:rPr>
                        <a:t> </a:t>
                      </a:r>
                      <a:r>
                        <a:rPr lang="en-GB" sz="1600" u="none" strike="noStrike" cap="none" dirty="0">
                          <a:solidFill>
                            <a:schemeClr val="dk1"/>
                          </a:solidFill>
                          <a:highlight>
                            <a:srgbClr val="FFFFFF"/>
                          </a:highlight>
                          <a:latin typeface="+mn-lt"/>
                          <a:ea typeface="Source Sans Pro"/>
                          <a:cs typeface="Source Sans Pro"/>
                          <a:sym typeface="Source Sans Pro"/>
                        </a:rPr>
                        <a:t>is the study </a:t>
                      </a:r>
                      <a:r>
                        <a:rPr lang="en-GB" sz="1600" u="none" strike="noStrike" cap="none" dirty="0" smtClean="0">
                          <a:solidFill>
                            <a:schemeClr val="dk1"/>
                          </a:solidFill>
                          <a:highlight>
                            <a:srgbClr val="FFFFFF"/>
                          </a:highlight>
                          <a:latin typeface="+mn-lt"/>
                          <a:ea typeface="Source Sans Pro"/>
                          <a:cs typeface="Source Sans Pro"/>
                          <a:sym typeface="Source Sans Pro"/>
                        </a:rPr>
                        <a:t>of </a:t>
                      </a:r>
                      <a:r>
                        <a:rPr lang="en-US" sz="1600" b="0" i="0" u="none" strike="noStrike" cap="none" dirty="0" smtClean="0">
                          <a:solidFill>
                            <a:srgbClr val="000000"/>
                          </a:solidFill>
                          <a:effectLst/>
                          <a:latin typeface="+mn-lt"/>
                          <a:ea typeface="Arial"/>
                          <a:cs typeface="Arial"/>
                          <a:sym typeface="Arial"/>
                        </a:rPr>
                        <a:t>developing our physical competence and knowledge of movement and safety, and our ability to use these to perform in a wide range of activities associated with the development of an active and healthy lifestyle.  In PE, we are </a:t>
                      </a:r>
                      <a:r>
                        <a:rPr lang="en-US" sz="1600" b="0" i="1" u="none" strike="noStrike" cap="none" dirty="0" smtClean="0">
                          <a:solidFill>
                            <a:srgbClr val="000000"/>
                          </a:solidFill>
                          <a:effectLst/>
                          <a:latin typeface="+mn-lt"/>
                          <a:ea typeface="Arial"/>
                          <a:cs typeface="Arial"/>
                          <a:sym typeface="Arial"/>
                        </a:rPr>
                        <a:t>moving</a:t>
                      </a:r>
                      <a:r>
                        <a:rPr lang="en-US" sz="1600" b="0" i="1" u="none" strike="noStrike" cap="none" baseline="0" dirty="0" smtClean="0">
                          <a:solidFill>
                            <a:srgbClr val="000000"/>
                          </a:solidFill>
                          <a:effectLst/>
                          <a:latin typeface="+mn-lt"/>
                          <a:ea typeface="Arial"/>
                          <a:cs typeface="Arial"/>
                          <a:sym typeface="Arial"/>
                        </a:rPr>
                        <a:t> to learn</a:t>
                      </a:r>
                      <a:r>
                        <a:rPr lang="en-US" sz="1600" b="0" i="0" u="none" strike="noStrike" cap="none" baseline="0" dirty="0" smtClean="0">
                          <a:solidFill>
                            <a:srgbClr val="000000"/>
                          </a:solidFill>
                          <a:effectLst/>
                          <a:latin typeface="+mn-lt"/>
                          <a:ea typeface="Arial"/>
                          <a:cs typeface="Arial"/>
                          <a:sym typeface="Arial"/>
                        </a:rPr>
                        <a:t> and </a:t>
                      </a:r>
                      <a:r>
                        <a:rPr lang="en-US" sz="1600" b="0" i="1" u="none" strike="noStrike" cap="none" baseline="0" dirty="0" smtClean="0">
                          <a:solidFill>
                            <a:srgbClr val="000000"/>
                          </a:solidFill>
                          <a:effectLst/>
                          <a:latin typeface="+mn-lt"/>
                          <a:ea typeface="Arial"/>
                          <a:cs typeface="Arial"/>
                          <a:sym typeface="Arial"/>
                        </a:rPr>
                        <a:t>learning to move</a:t>
                      </a:r>
                      <a:r>
                        <a:rPr lang="en-US" sz="1600" b="0" i="0" u="none" strike="noStrike" cap="none" baseline="0" dirty="0" smtClean="0">
                          <a:solidFill>
                            <a:srgbClr val="000000"/>
                          </a:solidFill>
                          <a:effectLst/>
                          <a:latin typeface="+mn-lt"/>
                          <a:ea typeface="Arial"/>
                          <a:cs typeface="Arial"/>
                          <a:sym typeface="Arial"/>
                        </a:rPr>
                        <a:t>. </a:t>
                      </a:r>
                      <a:endParaRPr sz="1600" u="none" strike="noStrike" cap="none" dirty="0">
                        <a:latin typeface="+mn-lt"/>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164" y="139170"/>
            <a:ext cx="8520600" cy="841800"/>
          </a:xfrm>
        </p:spPr>
        <p:txBody>
          <a:bodyPr/>
          <a:lstStyle/>
          <a:p>
            <a:r>
              <a:rPr lang="en-GB" dirty="0" smtClean="0"/>
              <a:t>Purpose and aims</a:t>
            </a:r>
            <a:endParaRPr lang="en-US" dirty="0"/>
          </a:p>
        </p:txBody>
      </p:sp>
      <p:sp>
        <p:nvSpPr>
          <p:cNvPr id="3" name="Rectangle 2"/>
          <p:cNvSpPr/>
          <p:nvPr/>
        </p:nvSpPr>
        <p:spPr>
          <a:xfrm>
            <a:off x="360468" y="1407623"/>
            <a:ext cx="8520600" cy="2246769"/>
          </a:xfrm>
          <a:prstGeom prst="rect">
            <a:avLst/>
          </a:prstGeom>
        </p:spPr>
        <p:txBody>
          <a:bodyPr wrap="square">
            <a:spAutoFit/>
          </a:bodyPr>
          <a:lstStyle/>
          <a:p>
            <a:r>
              <a:rPr lang="en-US" dirty="0" smtClean="0"/>
              <a:t>A </a:t>
            </a:r>
            <a:r>
              <a:rPr lang="en-US" dirty="0"/>
              <a:t>high-quality physical education curriculum inspires all pupils to succeed and excel in competitive sport and other physically-demanding activities. It should provide opportunities for pupils to become physically confident in a way which supports their health and fitness. Opportunities to compete in sport and other activities build character and help to embed values such as fairness and respect. </a:t>
            </a:r>
            <a:endParaRPr lang="en-US" dirty="0" smtClean="0"/>
          </a:p>
          <a:p>
            <a:endParaRPr lang="en-US" dirty="0"/>
          </a:p>
          <a:p>
            <a:r>
              <a:rPr lang="en-US" dirty="0" smtClean="0"/>
              <a:t>The </a:t>
            </a:r>
            <a:r>
              <a:rPr lang="en-US" dirty="0"/>
              <a:t>national curriculum for physical education aims to ensure that all pupils: </a:t>
            </a:r>
            <a:endParaRPr lang="en-US" dirty="0" smtClean="0"/>
          </a:p>
          <a:p>
            <a:pPr marL="285750" indent="-285750">
              <a:buFont typeface="Wingdings" panose="05000000000000000000" pitchFamily="2" charset="2"/>
              <a:buChar char="ü"/>
            </a:pPr>
            <a:r>
              <a:rPr lang="en-US" dirty="0" smtClean="0"/>
              <a:t>develop </a:t>
            </a:r>
            <a:r>
              <a:rPr lang="en-US" dirty="0"/>
              <a:t>competence to excel in a broad range of physical activities </a:t>
            </a:r>
          </a:p>
          <a:p>
            <a:pPr marL="285750" indent="-285750">
              <a:buFont typeface="Wingdings" panose="05000000000000000000" pitchFamily="2" charset="2"/>
              <a:buChar char="ü"/>
            </a:pPr>
            <a:r>
              <a:rPr lang="en-US" dirty="0" smtClean="0"/>
              <a:t>are </a:t>
            </a:r>
            <a:r>
              <a:rPr lang="en-US" dirty="0"/>
              <a:t>physically active for sustained periods of time </a:t>
            </a:r>
            <a:endParaRPr lang="en-US" dirty="0" smtClean="0"/>
          </a:p>
          <a:p>
            <a:pPr marL="285750" indent="-285750">
              <a:buFont typeface="Wingdings" panose="05000000000000000000" pitchFamily="2" charset="2"/>
              <a:buChar char="ü"/>
            </a:pPr>
            <a:r>
              <a:rPr lang="en-US" dirty="0" smtClean="0"/>
              <a:t>engage </a:t>
            </a:r>
            <a:r>
              <a:rPr lang="en-US" dirty="0"/>
              <a:t>in competitive sports and </a:t>
            </a:r>
            <a:r>
              <a:rPr lang="en-US" dirty="0" smtClean="0"/>
              <a:t>activities</a:t>
            </a:r>
          </a:p>
          <a:p>
            <a:pPr marL="285750" indent="-285750">
              <a:buFont typeface="Wingdings" panose="05000000000000000000" pitchFamily="2" charset="2"/>
              <a:buChar char="ü"/>
            </a:pPr>
            <a:r>
              <a:rPr lang="en-US" dirty="0" smtClean="0"/>
              <a:t>lead </a:t>
            </a:r>
            <a:r>
              <a:rPr lang="en-US" dirty="0"/>
              <a:t>healthy, active lives.</a:t>
            </a:r>
          </a:p>
        </p:txBody>
      </p:sp>
    </p:spTree>
    <p:extLst>
      <p:ext uri="{BB962C8B-B14F-4D97-AF65-F5344CB8AC3E}">
        <p14:creationId xmlns:p14="http://schemas.microsoft.com/office/powerpoint/2010/main" val="1402379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754005" y="784860"/>
          <a:ext cx="7951301" cy="3498263"/>
        </p:xfrm>
        <a:graphic>
          <a:graphicData uri="http://schemas.openxmlformats.org/drawingml/2006/table">
            <a:tbl>
              <a:tblPr firstRow="1" firstCol="1" bandRow="1"/>
              <a:tblGrid>
                <a:gridCol w="927999">
                  <a:extLst>
                    <a:ext uri="{9D8B030D-6E8A-4147-A177-3AD203B41FA5}">
                      <a16:colId xmlns:a16="http://schemas.microsoft.com/office/drawing/2014/main" val="2887752889"/>
                    </a:ext>
                  </a:extLst>
                </a:gridCol>
                <a:gridCol w="1354976">
                  <a:extLst>
                    <a:ext uri="{9D8B030D-6E8A-4147-A177-3AD203B41FA5}">
                      <a16:colId xmlns:a16="http://schemas.microsoft.com/office/drawing/2014/main" val="2434308743"/>
                    </a:ext>
                  </a:extLst>
                </a:gridCol>
                <a:gridCol w="1158508">
                  <a:extLst>
                    <a:ext uri="{9D8B030D-6E8A-4147-A177-3AD203B41FA5}">
                      <a16:colId xmlns:a16="http://schemas.microsoft.com/office/drawing/2014/main" val="2889652239"/>
                    </a:ext>
                  </a:extLst>
                </a:gridCol>
                <a:gridCol w="1027727">
                  <a:extLst>
                    <a:ext uri="{9D8B030D-6E8A-4147-A177-3AD203B41FA5}">
                      <a16:colId xmlns:a16="http://schemas.microsoft.com/office/drawing/2014/main" val="1743228040"/>
                    </a:ext>
                  </a:extLst>
                </a:gridCol>
                <a:gridCol w="1151939">
                  <a:extLst>
                    <a:ext uri="{9D8B030D-6E8A-4147-A177-3AD203B41FA5}">
                      <a16:colId xmlns:a16="http://schemas.microsoft.com/office/drawing/2014/main" val="1554942576"/>
                    </a:ext>
                  </a:extLst>
                </a:gridCol>
                <a:gridCol w="1151939">
                  <a:extLst>
                    <a:ext uri="{9D8B030D-6E8A-4147-A177-3AD203B41FA5}">
                      <a16:colId xmlns:a16="http://schemas.microsoft.com/office/drawing/2014/main" val="4069996112"/>
                    </a:ext>
                  </a:extLst>
                </a:gridCol>
                <a:gridCol w="1178213">
                  <a:extLst>
                    <a:ext uri="{9D8B030D-6E8A-4147-A177-3AD203B41FA5}">
                      <a16:colId xmlns:a16="http://schemas.microsoft.com/office/drawing/2014/main" val="1787125583"/>
                    </a:ext>
                  </a:extLst>
                </a:gridCol>
              </a:tblGrid>
              <a:tr h="458502">
                <a:tc>
                  <a:txBody>
                    <a:bodyPr/>
                    <a:lstStyle/>
                    <a:p>
                      <a:pPr marL="0" marR="0" algn="ct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Year group</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Autumn</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 </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Spring</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 </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Summer</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 </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7600567"/>
                  </a:ext>
                </a:extLst>
              </a:tr>
              <a:tr h="325821">
                <a:tc>
                  <a:txBody>
                    <a:bodyPr/>
                    <a:lstStyle/>
                    <a:p>
                      <a:pPr marL="0" marR="0" algn="ctr">
                        <a:lnSpc>
                          <a:spcPct val="107000"/>
                        </a:lnSpc>
                        <a:spcBef>
                          <a:spcPts val="0"/>
                        </a:spcBef>
                        <a:spcAft>
                          <a:spcPts val="0"/>
                        </a:spcAft>
                      </a:pPr>
                      <a:r>
                        <a:rPr lang="en-GB" sz="1100" b="1" dirty="0">
                          <a:effectLst/>
                          <a:latin typeface="Calibri" panose="020F0502020204030204" pitchFamily="34" charset="0"/>
                          <a:ea typeface="Calibri" panose="020F0502020204030204" pitchFamily="34" charset="0"/>
                          <a:cs typeface="Calibri" panose="020F0502020204030204" pitchFamily="34" charset="0"/>
                        </a:rPr>
                        <a:t>EYFS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Fairy Tale Dance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First PE</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Multiskills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90000"/>
                      </a:schemeClr>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Enjoy a ball</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Gymnastics</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Athletics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66DA"/>
                    </a:solidFill>
                  </a:tcPr>
                </a:tc>
                <a:extLst>
                  <a:ext uri="{0D108BD9-81ED-4DB2-BD59-A6C34878D82A}">
                    <a16:rowId xmlns:a16="http://schemas.microsoft.com/office/drawing/2014/main" val="1438248"/>
                  </a:ext>
                </a:extLst>
              </a:tr>
              <a:tr h="346841">
                <a:tc>
                  <a:txBody>
                    <a:bodyPr/>
                    <a:lstStyle/>
                    <a:p>
                      <a:pPr marL="0" marR="0" algn="ct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Y1</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Fitness (Pirate)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Winter Dance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Gymnastics</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Ball </a:t>
                      </a:r>
                      <a:r>
                        <a:rPr lang="en-GB" sz="800" dirty="0" smtClean="0">
                          <a:effectLst/>
                          <a:latin typeface="Calibri" panose="020F0502020204030204" pitchFamily="34" charset="0"/>
                          <a:ea typeface="Calibri" panose="020F0502020204030204" pitchFamily="34" charset="0"/>
                          <a:cs typeface="Calibri" panose="020F0502020204030204" pitchFamily="34" charset="0"/>
                        </a:rPr>
                        <a:t>skills</a:t>
                      </a:r>
                      <a:r>
                        <a:rPr lang="en-GB" sz="800" baseline="0" dirty="0" smtClean="0">
                          <a:effectLst/>
                          <a:latin typeface="Calibri" panose="020F0502020204030204" pitchFamily="34" charset="0"/>
                          <a:ea typeface="Calibri" panose="020F0502020204030204" pitchFamily="34" charset="0"/>
                          <a:cs typeface="Calibri" panose="020F0502020204030204" pitchFamily="34" charset="0"/>
                        </a:rPr>
                        <a:t> 1</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Ball Skills</a:t>
                      </a:r>
                      <a:r>
                        <a:rPr lang="en-GB" sz="800" dirty="0">
                          <a:effectLst/>
                          <a:latin typeface="Calibri" panose="020F0502020204030204" pitchFamily="34" charset="0"/>
                          <a:ea typeface="Calibri" panose="020F0502020204030204" pitchFamily="34" charset="0"/>
                          <a:cs typeface="Calibri" panose="020F0502020204030204" pitchFamily="34" charset="0"/>
                        </a:rPr>
                        <a:t> </a:t>
                      </a:r>
                      <a:r>
                        <a:rPr lang="en-GB" sz="800" dirty="0" smtClean="0">
                          <a:effectLst/>
                          <a:latin typeface="Calibri" panose="020F0502020204030204" pitchFamily="34" charset="0"/>
                          <a:ea typeface="Calibri" panose="020F0502020204030204" pitchFamily="34" charset="0"/>
                          <a:cs typeface="Calibri" panose="020F0502020204030204" pitchFamily="34" charset="0"/>
                        </a:rPr>
                        <a:t>2</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Athletics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66DA"/>
                    </a:solidFill>
                  </a:tcPr>
                </a:tc>
                <a:extLst>
                  <a:ext uri="{0D108BD9-81ED-4DB2-BD59-A6C34878D82A}">
                    <a16:rowId xmlns:a16="http://schemas.microsoft.com/office/drawing/2014/main" val="1717994001"/>
                  </a:ext>
                </a:extLst>
              </a:tr>
              <a:tr h="371173">
                <a:tc>
                  <a:txBody>
                    <a:bodyPr/>
                    <a:lstStyle/>
                    <a:p>
                      <a:pPr marL="0" marR="0" algn="ct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Y2</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r>
                        <a:rPr lang="en-GB" sz="800" dirty="0" smtClean="0">
                          <a:effectLst/>
                          <a:latin typeface="Calibri" panose="020F0502020204030204" pitchFamily="34" charset="0"/>
                          <a:ea typeface="Calibri" panose="020F0502020204030204" pitchFamily="34" charset="0"/>
                          <a:cs typeface="Calibri" panose="020F0502020204030204" pitchFamily="34" charset="0"/>
                        </a:rPr>
                        <a:t>Great Fire of London Dance</a:t>
                      </a:r>
                      <a:endParaRPr lang="en-US" sz="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Gymnastics </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Times New Roman" panose="02020603050405020304" pitchFamily="18" charset="0"/>
                        </a:rPr>
                        <a:t>Ball</a:t>
                      </a:r>
                      <a:r>
                        <a:rPr lang="en-GB" sz="800" baseline="0" dirty="0" smtClean="0">
                          <a:effectLst/>
                          <a:latin typeface="Calibri" panose="020F0502020204030204" pitchFamily="34" charset="0"/>
                          <a:ea typeface="Calibri" panose="020F0502020204030204" pitchFamily="34" charset="0"/>
                          <a:cs typeface="Times New Roman" panose="02020603050405020304" pitchFamily="18" charset="0"/>
                        </a:rPr>
                        <a:t> Skills 3</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Kwik Cricket (Y1/2)</a:t>
                      </a:r>
                      <a:endParaRPr lang="en-US" sz="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(Striking/Fielding)</a:t>
                      </a:r>
                      <a:endParaRPr lang="en-US" sz="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1DAEB"/>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Tennis (Y1/2)</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(Net/Wall)</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Athletics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66DA"/>
                    </a:solidFill>
                  </a:tcPr>
                </a:tc>
                <a:extLst>
                  <a:ext uri="{0D108BD9-81ED-4DB2-BD59-A6C34878D82A}">
                    <a16:rowId xmlns:a16="http://schemas.microsoft.com/office/drawing/2014/main" val="1946527278"/>
                  </a:ext>
                </a:extLst>
              </a:tr>
              <a:tr h="496695">
                <a:tc>
                  <a:txBody>
                    <a:bodyPr/>
                    <a:lstStyle/>
                    <a:p>
                      <a:pPr marL="0" marR="0" algn="ctr">
                        <a:lnSpc>
                          <a:spcPct val="107000"/>
                        </a:lnSpc>
                        <a:spcBef>
                          <a:spcPts val="0"/>
                        </a:spcBef>
                        <a:spcAft>
                          <a:spcPts val="0"/>
                        </a:spcAft>
                      </a:pPr>
                      <a:r>
                        <a:rPr lang="en-GB" sz="1100" b="1" dirty="0">
                          <a:effectLst/>
                          <a:latin typeface="Calibri" panose="020F0502020204030204" pitchFamily="34" charset="0"/>
                          <a:ea typeface="Calibri" panose="020F0502020204030204" pitchFamily="34" charset="0"/>
                          <a:cs typeface="Calibri" panose="020F0502020204030204" pitchFamily="34" charset="0"/>
                        </a:rPr>
                        <a:t>Y3</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Outdoor Adventure/ Orienteering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(secure </a:t>
                      </a:r>
                      <a:r>
                        <a:rPr lang="en-GB" sz="800" dirty="0" smtClean="0">
                          <a:effectLst/>
                          <a:latin typeface="Calibri" panose="020F0502020204030204" pitchFamily="34" charset="0"/>
                          <a:ea typeface="Calibri" panose="020F0502020204030204" pitchFamily="34" charset="0"/>
                          <a:cs typeface="Calibri" panose="020F0502020204030204" pitchFamily="34" charset="0"/>
                        </a:rPr>
                        <a:t>KS1)</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Gymnastics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Egyptian Dance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Hockey (Y3/4) (Quicksticks)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Invasion</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CC"/>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 Kwik Cricket (Y3/4)</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(Striking/Fielding)</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1DAEB"/>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Athletics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66DA"/>
                    </a:solidFill>
                  </a:tcPr>
                </a:tc>
                <a:extLst>
                  <a:ext uri="{0D108BD9-81ED-4DB2-BD59-A6C34878D82A}">
                    <a16:rowId xmlns:a16="http://schemas.microsoft.com/office/drawing/2014/main" val="671736392"/>
                  </a:ext>
                </a:extLst>
              </a:tr>
              <a:tr h="417705">
                <a:tc>
                  <a:txBody>
                    <a:bodyPr/>
                    <a:lstStyle/>
                    <a:p>
                      <a:pPr marL="0" marR="0" algn="ct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Y4</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Outdoor Adventure/ Orienteering </a:t>
                      </a:r>
                      <a:r>
                        <a:rPr lang="en-GB" sz="800" dirty="0" smtClean="0">
                          <a:effectLst/>
                          <a:latin typeface="Calibri" panose="020F0502020204030204" pitchFamily="34" charset="0"/>
                          <a:ea typeface="Calibri" panose="020F0502020204030204" pitchFamily="34" charset="0"/>
                          <a:cs typeface="Calibri" panose="020F0502020204030204" pitchFamily="34" charset="0"/>
                        </a:rPr>
                        <a:t>(KS2)</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Gymnastics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nSpc>
                          <a:spcPct val="107000"/>
                        </a:lnSpc>
                        <a:spcBef>
                          <a:spcPts val="0"/>
                        </a:spcBef>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Romans Dance</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Netball (Y3/4)</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(Invasion)</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70C0"/>
                    </a:solidFill>
                  </a:tcPr>
                </a:tc>
                <a:tc>
                  <a:txBody>
                    <a:bodyPr/>
                    <a:lstStyle/>
                    <a:p>
                      <a:pPr marL="0" marR="0">
                        <a:lnSpc>
                          <a:spcPct val="107000"/>
                        </a:lnSpc>
                        <a:spcBef>
                          <a:spcPts val="0"/>
                        </a:spcBef>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Tennis (Y3/4)</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(Net/Wall)</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Rounders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(Striking/ Fielding)</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782584179"/>
                  </a:ext>
                </a:extLst>
              </a:tr>
              <a:tr h="539696">
                <a:tc>
                  <a:txBody>
                    <a:bodyPr/>
                    <a:lstStyle/>
                    <a:p>
                      <a:pPr marL="0" marR="0" algn="ct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Y5</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Times New Roman" panose="02020603050405020304" pitchFamily="18" charset="0"/>
                        </a:rPr>
                        <a:t>Multiskills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Fitness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Gymnastics </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lvl="0" indent="0" algn="l" defTabSz="914400" rtl="0" eaLnBrk="1" fontAlgn="auto" latinLnBrk="0" hangingPunct="1">
                        <a:lnSpc>
                          <a:spcPct val="107000"/>
                        </a:lnSpc>
                        <a:spcBef>
                          <a:spcPts val="0"/>
                        </a:spcBef>
                        <a:spcAft>
                          <a:spcPts val="0"/>
                        </a:spcAft>
                        <a:buClr>
                          <a:srgbClr val="000000"/>
                        </a:buClr>
                        <a:buSzTx/>
                        <a:buFont typeface="Arial"/>
                        <a:buNone/>
                        <a:tabLst/>
                        <a:defRPr/>
                      </a:pPr>
                      <a:r>
                        <a:rPr lang="en-GB" sz="800" dirty="0" smtClean="0">
                          <a:effectLst/>
                          <a:latin typeface="Calibri" panose="020F0502020204030204" pitchFamily="34" charset="0"/>
                          <a:ea typeface="Calibri" panose="020F0502020204030204" pitchFamily="34" charset="0"/>
                          <a:cs typeface="Calibri" panose="020F0502020204030204" pitchFamily="34" charset="0"/>
                        </a:rPr>
                        <a:t>The</a:t>
                      </a:r>
                      <a:r>
                        <a:rPr lang="en-GB" sz="800" baseline="0" dirty="0" smtClean="0">
                          <a:effectLst/>
                          <a:latin typeface="Calibri" panose="020F0502020204030204" pitchFamily="34" charset="0"/>
                          <a:ea typeface="Calibri" panose="020F0502020204030204" pitchFamily="34" charset="0"/>
                          <a:cs typeface="Calibri" panose="020F0502020204030204" pitchFamily="34" charset="0"/>
                        </a:rPr>
                        <a:t> Greatest Showman Dance</a:t>
                      </a:r>
                      <a:endParaRPr lang="en-US" sz="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 </a:t>
                      </a:r>
                      <a:r>
                        <a:rPr lang="en-GB" sz="800" dirty="0" smtClean="0">
                          <a:effectLst/>
                          <a:latin typeface="Calibri" panose="020F0502020204030204" pitchFamily="34" charset="0"/>
                          <a:ea typeface="Calibri" panose="020F0502020204030204" pitchFamily="34" charset="0"/>
                          <a:cs typeface="Calibri" panose="020F0502020204030204" pitchFamily="34" charset="0"/>
                        </a:rPr>
                        <a:t>Kwik Cricket (Y5/6)</a:t>
                      </a:r>
                      <a:endParaRPr lang="en-US" sz="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(Striking/Fielding)</a:t>
                      </a:r>
                      <a:endParaRPr lang="en-US" sz="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1DAEB"/>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Athletics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66DA"/>
                    </a:solidFill>
                  </a:tcPr>
                </a:tc>
                <a:extLst>
                  <a:ext uri="{0D108BD9-81ED-4DB2-BD59-A6C34878D82A}">
                    <a16:rowId xmlns:a16="http://schemas.microsoft.com/office/drawing/2014/main" val="3941908522"/>
                  </a:ext>
                </a:extLst>
              </a:tr>
              <a:tr h="370467">
                <a:tc>
                  <a:txBody>
                    <a:bodyPr/>
                    <a:lstStyle/>
                    <a:p>
                      <a:pPr marL="0" marR="0" algn="ctr">
                        <a:lnSpc>
                          <a:spcPct val="107000"/>
                        </a:lnSpc>
                        <a:spcBef>
                          <a:spcPts val="0"/>
                        </a:spcBef>
                        <a:spcAft>
                          <a:spcPts val="0"/>
                        </a:spcAft>
                      </a:pPr>
                      <a:r>
                        <a:rPr lang="en-GB" sz="1100" b="1">
                          <a:effectLst/>
                          <a:latin typeface="Calibri" panose="020F0502020204030204" pitchFamily="34" charset="0"/>
                          <a:ea typeface="Calibri" panose="020F0502020204030204" pitchFamily="34" charset="0"/>
                          <a:cs typeface="Calibri" panose="020F0502020204030204" pitchFamily="34" charset="0"/>
                        </a:rPr>
                        <a:t>Y6</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WW2 Dance (Y5/6)</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9F5CD"/>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Hockey (Y5/6)</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(Quicksticks)</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Invasion</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 </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CC"/>
                    </a:solidFill>
                  </a:tcPr>
                </a:tc>
                <a:tc>
                  <a:txBody>
                    <a:bodyPr/>
                    <a:lstStyle/>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 </a:t>
                      </a:r>
                      <a:r>
                        <a:rPr lang="en-GB" sz="900" dirty="0">
                          <a:effectLst/>
                          <a:latin typeface="Calibri" panose="020F0502020204030204" pitchFamily="34" charset="0"/>
                          <a:ea typeface="Calibri" panose="020F0502020204030204" pitchFamily="34" charset="0"/>
                          <a:cs typeface="Calibri" panose="020F0502020204030204" pitchFamily="34" charset="0"/>
                        </a:rPr>
                        <a:t>Netball (Y5/6)</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900" dirty="0">
                          <a:effectLst/>
                          <a:latin typeface="Calibri" panose="020F0502020204030204" pitchFamily="34" charset="0"/>
                          <a:ea typeface="Calibri" panose="020F0502020204030204" pitchFamily="34" charset="0"/>
                          <a:cs typeface="Calibri" panose="020F0502020204030204" pitchFamily="34" charset="0"/>
                        </a:rPr>
                        <a:t>(Invasion)</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 </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E74B5"/>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Gymnastics</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Tennis (Y5/6)</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a:effectLst/>
                          <a:latin typeface="Calibri" panose="020F0502020204030204" pitchFamily="34" charset="0"/>
                          <a:ea typeface="Calibri" panose="020F0502020204030204" pitchFamily="34" charset="0"/>
                          <a:cs typeface="Calibri" panose="020F0502020204030204" pitchFamily="34" charset="0"/>
                        </a:rPr>
                        <a:t>(Net/Wall)</a:t>
                      </a:r>
                      <a:endParaRPr lang="en-US" sz="80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marL="0" marR="0">
                        <a:lnSpc>
                          <a:spcPct val="107000"/>
                        </a:lnSpc>
                        <a:spcBef>
                          <a:spcPts val="0"/>
                        </a:spcBef>
                        <a:spcAft>
                          <a:spcPts val="0"/>
                        </a:spcAft>
                      </a:pPr>
                      <a:r>
                        <a:rPr lang="en-GB" sz="800" dirty="0" smtClean="0">
                          <a:effectLst/>
                          <a:latin typeface="Calibri" panose="020F0502020204030204" pitchFamily="34" charset="0"/>
                          <a:ea typeface="Calibri" panose="020F0502020204030204" pitchFamily="34" charset="0"/>
                          <a:cs typeface="Calibri" panose="020F0502020204030204" pitchFamily="34" charset="0"/>
                        </a:rPr>
                        <a:t>Rounders</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800" dirty="0">
                          <a:effectLst/>
                          <a:latin typeface="Calibri" panose="020F0502020204030204" pitchFamily="34" charset="0"/>
                          <a:ea typeface="Calibri" panose="020F0502020204030204" pitchFamily="34" charset="0"/>
                          <a:cs typeface="Calibri" panose="020F0502020204030204" pitchFamily="34" charset="0"/>
                        </a:rPr>
                        <a:t>(Striking/ Fielding)</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52146" marR="521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30A0"/>
                    </a:solidFill>
                  </a:tcPr>
                </a:tc>
                <a:extLst>
                  <a:ext uri="{0D108BD9-81ED-4DB2-BD59-A6C34878D82A}">
                    <a16:rowId xmlns:a16="http://schemas.microsoft.com/office/drawing/2014/main" val="1812873264"/>
                  </a:ext>
                </a:extLst>
              </a:tr>
            </a:tbl>
          </a:graphicData>
        </a:graphic>
      </p:graphicFrame>
      <p:sp>
        <p:nvSpPr>
          <p:cNvPr id="5" name="TextBox 4"/>
          <p:cNvSpPr txBox="1"/>
          <p:nvPr/>
        </p:nvSpPr>
        <p:spPr>
          <a:xfrm>
            <a:off x="3132083" y="315310"/>
            <a:ext cx="2984938" cy="304800"/>
          </a:xfrm>
          <a:prstGeom prst="rect">
            <a:avLst/>
          </a:prstGeom>
          <a:noFill/>
        </p:spPr>
        <p:txBody>
          <a:bodyPr wrap="square" rtlCol="0">
            <a:spAutoFit/>
          </a:bodyPr>
          <a:lstStyle/>
          <a:p>
            <a:pPr algn="ctr"/>
            <a:r>
              <a:rPr lang="en-GB" u="sng" dirty="0" smtClean="0"/>
              <a:t>Overview- LTP</a:t>
            </a:r>
            <a:r>
              <a:rPr lang="en-GB" dirty="0" smtClean="0"/>
              <a:t> </a:t>
            </a:r>
            <a:endParaRPr lang="en-US" dirty="0"/>
          </a:p>
        </p:txBody>
      </p:sp>
      <p:sp>
        <p:nvSpPr>
          <p:cNvPr id="2" name="TextBox 1"/>
          <p:cNvSpPr txBox="1"/>
          <p:nvPr/>
        </p:nvSpPr>
        <p:spPr>
          <a:xfrm>
            <a:off x="903890" y="4750676"/>
            <a:ext cx="7924800" cy="307777"/>
          </a:xfrm>
          <a:prstGeom prst="rect">
            <a:avLst/>
          </a:prstGeom>
          <a:noFill/>
        </p:spPr>
        <p:txBody>
          <a:bodyPr wrap="square" rtlCol="0">
            <a:spAutoFit/>
          </a:bodyPr>
          <a:lstStyle/>
          <a:p>
            <a:pPr algn="ctr"/>
            <a:r>
              <a:rPr lang="en-GB" sz="1200" b="1" i="1" dirty="0" smtClean="0"/>
              <a:t>NB: All children will have swimming for 6 weeks or Forest School in addition to their PE lesson</a:t>
            </a:r>
            <a:r>
              <a:rPr lang="en-GB" dirty="0" smtClean="0"/>
              <a:t>.</a:t>
            </a:r>
            <a:endParaRPr lang="en-US" dirty="0"/>
          </a:p>
        </p:txBody>
      </p:sp>
    </p:spTree>
    <p:extLst>
      <p:ext uri="{BB962C8B-B14F-4D97-AF65-F5344CB8AC3E}">
        <p14:creationId xmlns:p14="http://schemas.microsoft.com/office/powerpoint/2010/main" val="692368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nvPr>
        </p:nvGraphicFramePr>
        <p:xfrm>
          <a:off x="652897" y="205098"/>
          <a:ext cx="7639766" cy="4716150"/>
        </p:xfrm>
        <a:graphic>
          <a:graphicData uri="http://schemas.openxmlformats.org/drawingml/2006/table">
            <a:tbl>
              <a:tblPr firstRow="1" firstCol="1" bandRow="1"/>
              <a:tblGrid>
                <a:gridCol w="2566254">
                  <a:extLst>
                    <a:ext uri="{9D8B030D-6E8A-4147-A177-3AD203B41FA5}">
                      <a16:colId xmlns:a16="http://schemas.microsoft.com/office/drawing/2014/main" val="519736853"/>
                    </a:ext>
                  </a:extLst>
                </a:gridCol>
                <a:gridCol w="2552685">
                  <a:extLst>
                    <a:ext uri="{9D8B030D-6E8A-4147-A177-3AD203B41FA5}">
                      <a16:colId xmlns:a16="http://schemas.microsoft.com/office/drawing/2014/main" val="1079970965"/>
                    </a:ext>
                  </a:extLst>
                </a:gridCol>
                <a:gridCol w="2520827">
                  <a:extLst>
                    <a:ext uri="{9D8B030D-6E8A-4147-A177-3AD203B41FA5}">
                      <a16:colId xmlns:a16="http://schemas.microsoft.com/office/drawing/2014/main" val="1137359460"/>
                    </a:ext>
                  </a:extLst>
                </a:gridCol>
              </a:tblGrid>
              <a:tr h="227240">
                <a:tc>
                  <a:txBody>
                    <a:bodyPr/>
                    <a:lstStyle/>
                    <a:p>
                      <a:pPr marL="0" marR="0">
                        <a:lnSpc>
                          <a:spcPct val="107000"/>
                        </a:lnSpc>
                        <a:spcBef>
                          <a:spcPts val="0"/>
                        </a:spcBef>
                        <a:spcAft>
                          <a:spcPts val="0"/>
                        </a:spcAft>
                      </a:pPr>
                      <a:r>
                        <a:rPr lang="en-GB" sz="800" b="1" u="sng">
                          <a:effectLst/>
                          <a:latin typeface="Calibri" panose="020F0502020204030204" pitchFamily="34" charset="0"/>
                          <a:ea typeface="Calibri" panose="020F0502020204030204" pitchFamily="34" charset="0"/>
                          <a:cs typeface="Calibri" panose="020F0502020204030204" pitchFamily="34" charset="0"/>
                        </a:rPr>
                        <a:t>Sport</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8D08D"/>
                    </a:solidFill>
                  </a:tcPr>
                </a:tc>
                <a:tc>
                  <a:txBody>
                    <a:bodyPr/>
                    <a:lstStyle/>
                    <a:p>
                      <a:pPr marL="0" marR="0">
                        <a:lnSpc>
                          <a:spcPct val="107000"/>
                        </a:lnSpc>
                        <a:spcBef>
                          <a:spcPts val="0"/>
                        </a:spcBef>
                        <a:spcAft>
                          <a:spcPts val="0"/>
                        </a:spcAft>
                      </a:pPr>
                      <a:r>
                        <a:rPr lang="en-GB" sz="800" b="1" u="sng">
                          <a:effectLst/>
                          <a:latin typeface="Calibri" panose="020F0502020204030204" pitchFamily="34" charset="0"/>
                          <a:ea typeface="Calibri" panose="020F0502020204030204" pitchFamily="34" charset="0"/>
                          <a:cs typeface="Calibri" panose="020F0502020204030204" pitchFamily="34" charset="0"/>
                        </a:rPr>
                        <a:t>Year Groups Covered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8D08D"/>
                    </a:solidFill>
                  </a:tcPr>
                </a:tc>
                <a:tc>
                  <a:txBody>
                    <a:bodyPr/>
                    <a:lstStyle/>
                    <a:p>
                      <a:pPr marL="0" marR="0">
                        <a:lnSpc>
                          <a:spcPct val="107000"/>
                        </a:lnSpc>
                        <a:spcBef>
                          <a:spcPts val="0"/>
                        </a:spcBef>
                        <a:spcAft>
                          <a:spcPts val="0"/>
                        </a:spcAft>
                      </a:pPr>
                      <a:r>
                        <a:rPr lang="en-GB" sz="800" b="1" u="sng">
                          <a:effectLst/>
                          <a:latin typeface="Calibri" panose="020F0502020204030204" pitchFamily="34" charset="0"/>
                          <a:ea typeface="Calibri" panose="020F0502020204030204" pitchFamily="34" charset="0"/>
                          <a:cs typeface="Calibri" panose="020F0502020204030204" pitchFamily="34" charset="0"/>
                        </a:rPr>
                        <a:t>Progression notes </a:t>
                      </a:r>
                      <a:endParaRPr lang="en-US" sz="7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8D08D"/>
                    </a:solidFill>
                  </a:tcPr>
                </a:tc>
                <a:extLst>
                  <a:ext uri="{0D108BD9-81ED-4DB2-BD59-A6C34878D82A}">
                    <a16:rowId xmlns:a16="http://schemas.microsoft.com/office/drawing/2014/main" val="2620169477"/>
                  </a:ext>
                </a:extLst>
              </a:tr>
              <a:tr h="613775">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Tennis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Y2, Y4, Y6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Y2 teach Y1 &amp; Y2 progression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Y4 recap KS1 &amp; teach Y3 &amp; Y4 Progression</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Y6 recap prior learning &amp; teach Y5 &amp; Y6 Progression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0278238"/>
                  </a:ext>
                </a:extLst>
              </a:tr>
              <a:tr h="24551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Hockey (Quicksticks)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Y3, Y6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Y3 teach Y3 &amp; Y4 Progression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Y6 recap Y3/4 and extend into Y5/6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0302129"/>
                  </a:ext>
                </a:extLst>
              </a:tr>
              <a:tr h="49102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Netball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Y4, Y6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This builds on KS1 Ball Skills Units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Y4 recap KS1 and teach Y3 &amp; Y4</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Y6 recap prior learning and teach Y5 &amp; Y6</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9080255"/>
                  </a:ext>
                </a:extLst>
              </a:tr>
              <a:tr h="73653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Kwik Cricket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dirty="0" smtClean="0">
                          <a:effectLst/>
                          <a:latin typeface="Calibri" panose="020F0502020204030204" pitchFamily="34" charset="0"/>
                          <a:ea typeface="Calibri" panose="020F0502020204030204" pitchFamily="34" charset="0"/>
                          <a:cs typeface="Calibri" panose="020F0502020204030204" pitchFamily="34" charset="0"/>
                        </a:rPr>
                        <a:t>Y2, </a:t>
                      </a:r>
                      <a:r>
                        <a:rPr lang="en-GB" sz="1000" dirty="0">
                          <a:effectLst/>
                          <a:latin typeface="Calibri" panose="020F0502020204030204" pitchFamily="34" charset="0"/>
                          <a:ea typeface="Calibri" panose="020F0502020204030204" pitchFamily="34" charset="0"/>
                          <a:cs typeface="Calibri" panose="020F0502020204030204" pitchFamily="34" charset="0"/>
                        </a:rPr>
                        <a:t>Y3, Y5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Y1 teach recap EYFS and teach Y1 &amp; Y2 progression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Y3 recap prior learning and teach Y3 and Y4 progression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In Y5 recap prior learning teach Y5 and Y6 Progression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65606152"/>
                  </a:ext>
                </a:extLst>
              </a:tr>
              <a:tr h="24551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Outdoor Adventure (Orienteering)</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KS2</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Teach KS1 in Y3, Teach KS2 in Y4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5965788"/>
                  </a:ext>
                </a:extLst>
              </a:tr>
              <a:tr h="24551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Dance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ALL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Follow the year group specific progression points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1105929"/>
                  </a:ext>
                </a:extLst>
              </a:tr>
              <a:tr h="245510">
                <a:tc>
                  <a:txBody>
                    <a:bodyPr/>
                    <a:lstStyle/>
                    <a:p>
                      <a:pPr marL="0" marR="0">
                        <a:lnSpc>
                          <a:spcPct val="107000"/>
                        </a:lnSpc>
                        <a:spcBef>
                          <a:spcPts val="0"/>
                        </a:spcBef>
                        <a:spcAft>
                          <a:spcPts val="0"/>
                        </a:spcAft>
                      </a:pPr>
                      <a:r>
                        <a:rPr lang="en-GB" sz="1000" b="1" u="sng" dirty="0" smtClean="0">
                          <a:effectLst/>
                          <a:latin typeface="Calibri" panose="020F0502020204030204" pitchFamily="34" charset="0"/>
                          <a:ea typeface="Calibri" panose="020F0502020204030204" pitchFamily="34" charset="0"/>
                          <a:cs typeface="Calibri" panose="020F0502020204030204" pitchFamily="34" charset="0"/>
                        </a:rPr>
                        <a:t>Gymnastics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EYFS, Y1, Y2, Y3, Y5</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Follow the year group specific progression points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48102707"/>
                  </a:ext>
                </a:extLst>
              </a:tr>
              <a:tr h="295988">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Athletics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EYFS-Y3</a:t>
                      </a:r>
                      <a:r>
                        <a:rPr lang="en-GB" sz="1000" baseline="0" dirty="0" smtClean="0">
                          <a:effectLst/>
                          <a:latin typeface="Calibri" panose="020F0502020204030204" pitchFamily="34" charset="0"/>
                          <a:ea typeface="Calibri" panose="020F0502020204030204" pitchFamily="34" charset="0"/>
                          <a:cs typeface="Times New Roman" panose="02020603050405020304" pitchFamily="18" charset="0"/>
                        </a:rPr>
                        <a:t> &amp; Y5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 </a:t>
                      </a:r>
                      <a:r>
                        <a:rPr lang="en-GB" sz="1000" dirty="0" smtClean="0">
                          <a:effectLst/>
                          <a:latin typeface="Calibri" panose="020F0502020204030204" pitchFamily="34" charset="0"/>
                          <a:ea typeface="Calibri" panose="020F0502020204030204" pitchFamily="34" charset="0"/>
                          <a:cs typeface="Calibri" panose="020F0502020204030204" pitchFamily="34" charset="0"/>
                        </a:rPr>
                        <a:t>Follow the year group specific progression points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6164124"/>
                  </a:ext>
                </a:extLst>
              </a:tr>
              <a:tr h="24551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Swimming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ALL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Separate lessons for swimming mixing half termly with forest school.</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3325988"/>
                  </a:ext>
                </a:extLst>
              </a:tr>
              <a:tr h="491020">
                <a:tc>
                  <a:txBody>
                    <a:bodyPr/>
                    <a:lstStyle/>
                    <a:p>
                      <a:pPr marL="0" marR="0">
                        <a:lnSpc>
                          <a:spcPct val="107000"/>
                        </a:lnSpc>
                        <a:spcBef>
                          <a:spcPts val="0"/>
                        </a:spcBef>
                        <a:spcAft>
                          <a:spcPts val="0"/>
                        </a:spcAft>
                      </a:pPr>
                      <a:r>
                        <a:rPr lang="en-GB" sz="1000" b="1" u="sng">
                          <a:effectLst/>
                          <a:latin typeface="Calibri" panose="020F0502020204030204" pitchFamily="34" charset="0"/>
                          <a:ea typeface="Calibri" panose="020F0502020204030204" pitchFamily="34" charset="0"/>
                          <a:cs typeface="Calibri" panose="020F0502020204030204" pitchFamily="34" charset="0"/>
                        </a:rPr>
                        <a:t>Rounders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dirty="0" smtClean="0">
                          <a:effectLst/>
                          <a:latin typeface="Calibri" panose="020F0502020204030204" pitchFamily="34" charset="0"/>
                          <a:ea typeface="Calibri" panose="020F0502020204030204" pitchFamily="34" charset="0"/>
                          <a:cs typeface="Calibri" panose="020F0502020204030204" pitchFamily="34" charset="0"/>
                        </a:rPr>
                        <a:t>Y4,</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Y6</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GB" sz="1000" dirty="0">
                          <a:effectLst/>
                          <a:latin typeface="Calibri" panose="020F0502020204030204" pitchFamily="34" charset="0"/>
                          <a:ea typeface="Calibri" panose="020F0502020204030204" pitchFamily="34" charset="0"/>
                          <a:cs typeface="Calibri" panose="020F0502020204030204" pitchFamily="34" charset="0"/>
                        </a:rPr>
                        <a:t>In </a:t>
                      </a:r>
                      <a:r>
                        <a:rPr lang="en-GB" sz="1000" dirty="0" smtClean="0">
                          <a:effectLst/>
                          <a:latin typeface="Calibri" panose="020F0502020204030204" pitchFamily="34" charset="0"/>
                          <a:ea typeface="Calibri" panose="020F0502020204030204" pitchFamily="34" charset="0"/>
                          <a:cs typeface="Calibri" panose="020F0502020204030204" pitchFamily="34" charset="0"/>
                        </a:rPr>
                        <a:t>Y4</a:t>
                      </a:r>
                      <a:r>
                        <a:rPr lang="en-GB" sz="1000" baseline="0" dirty="0" smtClean="0">
                          <a:effectLst/>
                          <a:latin typeface="Calibri" panose="020F0502020204030204" pitchFamily="34" charset="0"/>
                          <a:ea typeface="Calibri" panose="020F0502020204030204" pitchFamily="34" charset="0"/>
                          <a:cs typeface="Calibri" panose="020F0502020204030204" pitchFamily="34" charset="0"/>
                        </a:rPr>
                        <a:t> consider the pre-requisites prior to teaching the KS2 skills</a:t>
                      </a:r>
                      <a:r>
                        <a:rPr lang="en-GB" sz="1000" dirty="0" smtClean="0">
                          <a:effectLst/>
                          <a:latin typeface="Calibri" panose="020F0502020204030204" pitchFamily="34" charset="0"/>
                          <a:ea typeface="Calibri" panose="020F0502020204030204" pitchFamily="34" charset="0"/>
                          <a:cs typeface="Calibri" panose="020F0502020204030204" pitchFamily="34" charset="0"/>
                        </a:rPr>
                        <a: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1352" marR="4135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1411583"/>
                  </a:ext>
                </a:extLst>
              </a:tr>
            </a:tbl>
          </a:graphicData>
        </a:graphic>
      </p:graphicFrame>
    </p:spTree>
    <p:extLst>
      <p:ext uri="{BB962C8B-B14F-4D97-AF65-F5344CB8AC3E}">
        <p14:creationId xmlns:p14="http://schemas.microsoft.com/office/powerpoint/2010/main" val="2856780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graphicFrame>
        <p:nvGraphicFramePr>
          <p:cNvPr id="64" name="Google Shape;64;p3"/>
          <p:cNvGraphicFramePr/>
          <p:nvPr>
            <p:extLst>
              <p:ext uri="{D42A27DB-BD31-4B8C-83A1-F6EECF244321}">
                <p14:modId xmlns:p14="http://schemas.microsoft.com/office/powerpoint/2010/main" val="2234576411"/>
              </p:ext>
            </p:extLst>
          </p:nvPr>
        </p:nvGraphicFramePr>
        <p:xfrm>
          <a:off x="277714" y="286767"/>
          <a:ext cx="8636326" cy="4388044"/>
        </p:xfrm>
        <a:graphic>
          <a:graphicData uri="http://schemas.openxmlformats.org/drawingml/2006/table">
            <a:tbl>
              <a:tblPr>
                <a:noFill/>
                <a:tableStyleId>{5A76027B-6DE8-491E-9659-52F654CFD4E0}</a:tableStyleId>
              </a:tblPr>
              <a:tblGrid>
                <a:gridCol w="4318163">
                  <a:extLst>
                    <a:ext uri="{9D8B030D-6E8A-4147-A177-3AD203B41FA5}">
                      <a16:colId xmlns:a16="http://schemas.microsoft.com/office/drawing/2014/main" val="20000"/>
                    </a:ext>
                  </a:extLst>
                </a:gridCol>
                <a:gridCol w="4318163">
                  <a:extLst>
                    <a:ext uri="{9D8B030D-6E8A-4147-A177-3AD203B41FA5}">
                      <a16:colId xmlns:a16="http://schemas.microsoft.com/office/drawing/2014/main" val="2350149467"/>
                    </a:ext>
                  </a:extLst>
                </a:gridCol>
              </a:tblGrid>
              <a:tr h="502390">
                <a:tc gridSpan="2">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dirty="0">
                          <a:latin typeface="Source Sans Pro"/>
                          <a:ea typeface="Source Sans Pro"/>
                          <a:cs typeface="Source Sans Pro"/>
                          <a:sym typeface="Source Sans Pro"/>
                        </a:rPr>
                        <a:t>Key </a:t>
                      </a:r>
                      <a:r>
                        <a:rPr lang="en-GB" sz="2200" u="none" strike="noStrike" cap="none" dirty="0" smtClean="0">
                          <a:latin typeface="Source Sans Pro"/>
                          <a:ea typeface="Source Sans Pro"/>
                          <a:cs typeface="Source Sans Pro"/>
                          <a:sym typeface="Source Sans Pro"/>
                        </a:rPr>
                        <a:t>Concepts </a:t>
                      </a:r>
                      <a:endParaRPr sz="2200" u="none" strike="noStrike" cap="none" dirty="0">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0"/>
                  </a:ext>
                </a:extLst>
              </a:tr>
              <a:tr h="2949723">
                <a:tc>
                  <a:txBody>
                    <a:bodyPr/>
                    <a:lstStyle/>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Agility</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Balance, </a:t>
                      </a:r>
                      <a:r>
                        <a:rPr lang="en-GB" sz="1400" u="none" strike="noStrike" cap="none" dirty="0" smtClean="0">
                          <a:solidFill>
                            <a:srgbClr val="FF0000"/>
                          </a:solidFill>
                          <a:latin typeface="Source Sans Pro"/>
                          <a:ea typeface="Source Sans Pro"/>
                          <a:cs typeface="Source Sans Pro"/>
                          <a:sym typeface="Source Sans Pro"/>
                        </a:rPr>
                        <a:t>point balance</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Travelling</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Levels</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Perform</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Strength</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latin typeface="Source Sans Pro"/>
                          <a:ea typeface="Source Sans Pro"/>
                          <a:cs typeface="Source Sans Pro"/>
                          <a:sym typeface="Source Sans Pro"/>
                        </a:rPr>
                        <a:t>Shape</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latin typeface="Source Sans Pro"/>
                          <a:ea typeface="Source Sans Pro"/>
                          <a:cs typeface="Source Sans Pro"/>
                          <a:sym typeface="Source Sans Pro"/>
                        </a:rPr>
                        <a:t>Beat, </a:t>
                      </a:r>
                      <a:r>
                        <a:rPr lang="en-GB" sz="1400" u="none" strike="noStrike" cap="none" baseline="0" dirty="0" smtClean="0">
                          <a:solidFill>
                            <a:srgbClr val="FF0000"/>
                          </a:solidFill>
                          <a:latin typeface="Source Sans Pro"/>
                          <a:ea typeface="Source Sans Pro"/>
                          <a:cs typeface="Source Sans Pro"/>
                          <a:sym typeface="Source Sans Pro"/>
                        </a:rPr>
                        <a:t>Rhythmic/ Rhythm</a:t>
                      </a:r>
                      <a:endParaRPr lang="en-GB" sz="1400" u="none" strike="noStrike" cap="none" baseline="0" dirty="0" smtClean="0">
                        <a:latin typeface="Source Sans Pro"/>
                        <a:ea typeface="Source Sans Pro"/>
                        <a:cs typeface="Source Sans Pro"/>
                        <a:sym typeface="Source Sans Pro"/>
                      </a:endParaRP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solidFill>
                            <a:schemeClr val="tx1"/>
                          </a:solidFill>
                          <a:latin typeface="Source Sans Pro"/>
                          <a:ea typeface="Source Sans Pro"/>
                          <a:cs typeface="Source Sans Pro"/>
                          <a:sym typeface="Source Sans Pro"/>
                        </a:rPr>
                        <a:t>Sequence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solidFill>
                            <a:srgbClr val="FF0000"/>
                          </a:solidFill>
                          <a:latin typeface="Source Sans Pro"/>
                          <a:ea typeface="Source Sans Pro"/>
                          <a:cs typeface="Source Sans Pro"/>
                          <a:sym typeface="Source Sans Pro"/>
                        </a:rPr>
                        <a:t>Vault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solidFill>
                            <a:srgbClr val="FF0000"/>
                          </a:solidFill>
                          <a:latin typeface="Source Sans Pro"/>
                          <a:ea typeface="Source Sans Pro"/>
                          <a:cs typeface="Source Sans Pro"/>
                          <a:sym typeface="Source Sans Pro"/>
                        </a:rPr>
                        <a:t>Canon</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solidFill>
                            <a:srgbClr val="FF0000"/>
                          </a:solidFill>
                          <a:latin typeface="Source Sans Pro"/>
                          <a:ea typeface="Source Sans Pro"/>
                          <a:cs typeface="Source Sans Pro"/>
                          <a:sym typeface="Source Sans Pro"/>
                        </a:rPr>
                        <a:t>Unison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solidFill>
                            <a:srgbClr val="0070C0"/>
                          </a:solidFill>
                          <a:latin typeface="Source Sans Pro"/>
                          <a:ea typeface="Source Sans Pro"/>
                          <a:cs typeface="Source Sans Pro"/>
                          <a:sym typeface="Source Sans Pro"/>
                        </a:rPr>
                        <a:t>Tension (body)</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baseline="0" dirty="0" smtClean="0">
                          <a:solidFill>
                            <a:srgbClr val="0070C0"/>
                          </a:solidFill>
                          <a:latin typeface="Source Sans Pro"/>
                          <a:ea typeface="Source Sans Pro"/>
                          <a:cs typeface="Source Sans Pro"/>
                          <a:sym typeface="Source Sans Pro"/>
                        </a:rPr>
                        <a:t>Choreograph </a:t>
                      </a:r>
                    </a:p>
                  </a:txBody>
                  <a:tcPr marL="91425" marR="91425" marT="91425" marB="91425">
                    <a:lnL w="19050" cap="flat" cmpd="sng">
                      <a:solidFill>
                        <a:srgbClr val="000000"/>
                      </a:solidFill>
                      <a:prstDash val="solid"/>
                      <a:round/>
                      <a:headEnd type="none" w="sm" len="sm"/>
                      <a:tailEnd type="none" w="sm" len="sm"/>
                    </a:lnL>
                    <a:lnR w="19050" cap="flat" cmpd="sng" algn="ctr">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tc>
                  <a:txBody>
                    <a:bodyPr/>
                    <a:lstStyle/>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Score/</a:t>
                      </a:r>
                      <a:r>
                        <a:rPr lang="en-GB" sz="1400" u="none" strike="noStrike" cap="none" baseline="0" dirty="0" smtClean="0">
                          <a:latin typeface="Source Sans Pro"/>
                          <a:ea typeface="Source Sans Pro"/>
                          <a:cs typeface="Source Sans Pro"/>
                          <a:sym typeface="Source Sans Pro"/>
                        </a:rPr>
                        <a:t> point</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Control </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Team/ Co-operation</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Attack</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Defend</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Invasion</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baseline="0" dirty="0" smtClean="0">
                          <a:latin typeface="Source Sans Pro"/>
                          <a:ea typeface="Source Sans Pro"/>
                          <a:cs typeface="Source Sans Pro"/>
                          <a:sym typeface="Source Sans Pro"/>
                        </a:rPr>
                        <a:t>Tactics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latin typeface="Source Sans Pro"/>
                          <a:ea typeface="Source Sans Pro"/>
                          <a:cs typeface="Source Sans Pro"/>
                          <a:sym typeface="Source Sans Pro"/>
                        </a:rPr>
                        <a:t>Coordination</a:t>
                      </a:r>
                    </a:p>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Direction , </a:t>
                      </a:r>
                      <a:r>
                        <a:rPr lang="en-GB" sz="1400" u="none" strike="noStrike" cap="none" dirty="0" smtClean="0">
                          <a:solidFill>
                            <a:srgbClr val="FF0000"/>
                          </a:solidFill>
                          <a:latin typeface="Source Sans Pro"/>
                          <a:ea typeface="Source Sans Pro"/>
                          <a:cs typeface="Source Sans Pro"/>
                          <a:sym typeface="Source Sans Pro"/>
                        </a:rPr>
                        <a:t>Compass points, Map</a:t>
                      </a:r>
                      <a:endParaRPr lang="en-GB" sz="1400" u="none" strike="noStrike" cap="none" dirty="0" smtClean="0">
                        <a:latin typeface="Source Sans Pro"/>
                        <a:ea typeface="Source Sans Pro"/>
                        <a:cs typeface="Source Sans Pro"/>
                        <a:sym typeface="Source Sans Pro"/>
                      </a:endParaRPr>
                    </a:p>
                    <a:p>
                      <a:pPr marL="0" marR="0" lvl="0" indent="0" algn="l" rtl="0">
                        <a:lnSpc>
                          <a:spcPct val="107916"/>
                        </a:lnSpc>
                        <a:spcBef>
                          <a:spcPts val="0"/>
                        </a:spcBef>
                        <a:spcAft>
                          <a:spcPts val="0"/>
                        </a:spcAft>
                        <a:buClr>
                          <a:schemeClr val="dk1"/>
                        </a:buClr>
                        <a:buSzPts val="1100"/>
                        <a:buFont typeface="Arial"/>
                        <a:buNone/>
                      </a:pPr>
                      <a:r>
                        <a:rPr lang="en-GB" sz="1400" u="none" strike="noStrike" cap="none" dirty="0" smtClean="0">
                          <a:latin typeface="Source Sans Pro"/>
                          <a:ea typeface="Source Sans Pro"/>
                          <a:cs typeface="Source Sans Pro"/>
                          <a:sym typeface="Source Sans Pro"/>
                        </a:rPr>
                        <a:t>Space</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latin typeface="Source Sans Pro"/>
                          <a:ea typeface="Source Sans Pro"/>
                          <a:cs typeface="Source Sans Pro"/>
                          <a:sym typeface="Source Sans Pro"/>
                        </a:rPr>
                        <a:t>Target</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latin typeface="Source Sans Pro"/>
                          <a:ea typeface="Source Sans Pro"/>
                          <a:cs typeface="Source Sans Pro"/>
                          <a:sym typeface="Source Sans Pro"/>
                        </a:rPr>
                        <a:t>Obstacle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solidFill>
                            <a:srgbClr val="FF0000"/>
                          </a:solidFill>
                          <a:latin typeface="Source Sans Pro"/>
                          <a:ea typeface="Source Sans Pro"/>
                          <a:cs typeface="Source Sans Pro"/>
                          <a:sym typeface="Source Sans Pro"/>
                        </a:rPr>
                        <a:t>Dribble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solidFill>
                            <a:srgbClr val="FF0000"/>
                          </a:solidFill>
                          <a:latin typeface="Source Sans Pro"/>
                          <a:ea typeface="Source Sans Pro"/>
                          <a:cs typeface="Source Sans Pro"/>
                          <a:sym typeface="Source Sans Pro"/>
                        </a:rPr>
                        <a:t>Accelerate</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solidFill>
                            <a:srgbClr val="0070C0"/>
                          </a:solidFill>
                          <a:latin typeface="Source Sans Pro"/>
                          <a:ea typeface="Source Sans Pro"/>
                          <a:cs typeface="Source Sans Pro"/>
                          <a:sym typeface="Source Sans Pro"/>
                        </a:rPr>
                        <a:t>Pivot </a:t>
                      </a:r>
                    </a:p>
                    <a:p>
                      <a:pPr marL="0" marR="0" lvl="0" indent="0" algn="l" defTabSz="914400" rtl="0" eaLnBrk="1" fontAlgn="auto" latinLnBrk="0" hangingPunct="1">
                        <a:lnSpc>
                          <a:spcPct val="107916"/>
                        </a:lnSpc>
                        <a:spcBef>
                          <a:spcPts val="0"/>
                        </a:spcBef>
                        <a:spcAft>
                          <a:spcPts val="0"/>
                        </a:spcAft>
                        <a:buClr>
                          <a:schemeClr val="dk1"/>
                        </a:buClr>
                        <a:buSzPts val="1100"/>
                        <a:buFont typeface="Arial"/>
                        <a:buNone/>
                        <a:tabLst/>
                        <a:defRPr/>
                      </a:pPr>
                      <a:r>
                        <a:rPr lang="en-GB" sz="1400" u="none" strike="noStrike" cap="none" dirty="0" smtClean="0">
                          <a:solidFill>
                            <a:srgbClr val="0070C0"/>
                          </a:solidFill>
                          <a:latin typeface="Source Sans Pro"/>
                          <a:ea typeface="Source Sans Pro"/>
                          <a:cs typeface="Source Sans Pro"/>
                          <a:sym typeface="Source Sans Pro"/>
                        </a:rPr>
                        <a:t>Stance</a:t>
                      </a:r>
                    </a:p>
                  </a:txBody>
                  <a:tcPr marL="91425" marR="91425" marT="91425" marB="91425">
                    <a:lnL w="19050" cap="flat" cmpd="sng" algn="ctr">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lgn="ctr">
                      <a:solidFill>
                        <a:srgbClr val="000000"/>
                      </a:solidFill>
                      <a:prstDash val="solid"/>
                      <a:round/>
                      <a:headEnd type="none" w="sm" len="sm"/>
                      <a:tailEnd type="none" w="sm" len="sm"/>
                    </a:lnT>
                    <a:lnB w="1905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124" y="0"/>
            <a:ext cx="8520600" cy="841800"/>
          </a:xfrm>
        </p:spPr>
        <p:txBody>
          <a:bodyPr/>
          <a:lstStyle/>
          <a:p>
            <a:r>
              <a:rPr lang="en-GB" dirty="0" smtClean="0"/>
              <a:t>National Curriculum – KS2 </a:t>
            </a:r>
            <a:endParaRPr lang="en-US" dirty="0"/>
          </a:p>
        </p:txBody>
      </p:sp>
      <p:sp>
        <p:nvSpPr>
          <p:cNvPr id="4" name="Rectangle 3"/>
          <p:cNvSpPr/>
          <p:nvPr/>
        </p:nvSpPr>
        <p:spPr>
          <a:xfrm>
            <a:off x="987552" y="841800"/>
            <a:ext cx="7327392" cy="4185761"/>
          </a:xfrm>
          <a:prstGeom prst="rect">
            <a:avLst/>
          </a:prstGeom>
        </p:spPr>
        <p:txBody>
          <a:bodyPr wrap="square">
            <a:spAutoFit/>
          </a:bodyPr>
          <a:lstStyle/>
          <a:p>
            <a:r>
              <a:rPr lang="en-US" dirty="0"/>
              <a:t>Pupils should continue to apply and develop a broader range of skills, learning how to use them in different ways and to link them to make actions and sequences of movement. They should enjoy communicating, collaborating and competing with each other. They should develop an understanding of how to improve in different physical activities and sports and learn how to evaluate and recognise their own success.</a:t>
            </a:r>
          </a:p>
          <a:p>
            <a:endParaRPr lang="en-US" dirty="0"/>
          </a:p>
          <a:p>
            <a:r>
              <a:rPr lang="en-US" dirty="0"/>
              <a:t>Pupils should be taught to:</a:t>
            </a:r>
          </a:p>
          <a:p>
            <a:endParaRPr lang="en-US" dirty="0"/>
          </a:p>
          <a:p>
            <a:r>
              <a:rPr lang="en-US" b="1" dirty="0" smtClean="0"/>
              <a:t>NC1</a:t>
            </a:r>
            <a:r>
              <a:rPr lang="en-US" dirty="0" smtClean="0"/>
              <a:t> use </a:t>
            </a:r>
            <a:r>
              <a:rPr lang="en-US" dirty="0"/>
              <a:t>running, jumping, throwing and catching in isolation and in combination</a:t>
            </a:r>
          </a:p>
          <a:p>
            <a:r>
              <a:rPr lang="en-US" b="1" dirty="0" smtClean="0"/>
              <a:t>NC2 </a:t>
            </a:r>
            <a:r>
              <a:rPr lang="en-US" dirty="0" smtClean="0"/>
              <a:t>play </a:t>
            </a:r>
            <a:r>
              <a:rPr lang="en-US" dirty="0"/>
              <a:t>competitive games, modified where appropriate [for example, badminton, basketball, cricket, football, hockey, netball, rounders and tennis], and apply basic principles suitable for attacking and defending</a:t>
            </a:r>
          </a:p>
          <a:p>
            <a:r>
              <a:rPr lang="en-US" b="1" dirty="0" smtClean="0"/>
              <a:t>NC3</a:t>
            </a:r>
            <a:r>
              <a:rPr lang="en-US" dirty="0" smtClean="0"/>
              <a:t> develop </a:t>
            </a:r>
            <a:r>
              <a:rPr lang="en-US" dirty="0"/>
              <a:t>flexibility, strength, technique, control and balance [for example, through athletics and gymnastics]</a:t>
            </a:r>
          </a:p>
          <a:p>
            <a:r>
              <a:rPr lang="en-US" b="1" dirty="0" smtClean="0"/>
              <a:t>NC4</a:t>
            </a:r>
            <a:r>
              <a:rPr lang="en-US" dirty="0" smtClean="0"/>
              <a:t> perform </a:t>
            </a:r>
            <a:r>
              <a:rPr lang="en-US" dirty="0"/>
              <a:t>dances using a range of movement patterns</a:t>
            </a:r>
          </a:p>
          <a:p>
            <a:r>
              <a:rPr lang="en-US" b="1" dirty="0" smtClean="0"/>
              <a:t>NC5</a:t>
            </a:r>
            <a:r>
              <a:rPr lang="en-US" dirty="0" smtClean="0"/>
              <a:t> take </a:t>
            </a:r>
            <a:r>
              <a:rPr lang="en-US" dirty="0"/>
              <a:t>part in outdoor and adventurous activity challenges both individually and within a team</a:t>
            </a:r>
          </a:p>
          <a:p>
            <a:r>
              <a:rPr lang="en-US" b="1" dirty="0" smtClean="0"/>
              <a:t>NC6</a:t>
            </a:r>
            <a:r>
              <a:rPr lang="en-US" dirty="0" smtClean="0"/>
              <a:t> compare </a:t>
            </a:r>
            <a:r>
              <a:rPr lang="en-US" dirty="0"/>
              <a:t>their performances with previous ones and demonstrate improvement to achieve their personal best</a:t>
            </a:r>
          </a:p>
        </p:txBody>
      </p:sp>
    </p:spTree>
    <p:extLst>
      <p:ext uri="{BB962C8B-B14F-4D97-AF65-F5344CB8AC3E}">
        <p14:creationId xmlns:p14="http://schemas.microsoft.com/office/powerpoint/2010/main" val="2282507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231648"/>
            <a:ext cx="8327136" cy="3539430"/>
          </a:xfrm>
          <a:prstGeom prst="rect">
            <a:avLst/>
          </a:prstGeom>
          <a:noFill/>
        </p:spPr>
        <p:txBody>
          <a:bodyPr wrap="square" rtlCol="0">
            <a:spAutoFit/>
          </a:bodyPr>
          <a:lstStyle/>
          <a:p>
            <a:r>
              <a:rPr lang="en-GB" sz="3200" u="sng" dirty="0" smtClean="0"/>
              <a:t>Quick Navigation</a:t>
            </a:r>
            <a:endParaRPr lang="en-GB" sz="3200" u="sng" dirty="0" smtClean="0">
              <a:hlinkClick r:id="rId2" action="ppaction://hlinksldjump"/>
            </a:endParaRPr>
          </a:p>
          <a:p>
            <a:endParaRPr lang="en-GB" sz="3200" dirty="0" smtClean="0">
              <a:hlinkClick r:id="rId2" action="ppaction://hlinksldjump"/>
            </a:endParaRPr>
          </a:p>
          <a:p>
            <a:r>
              <a:rPr lang="en-GB" sz="3200" dirty="0" smtClean="0">
                <a:hlinkClick r:id="rId2" action="ppaction://hlinksldjump"/>
              </a:rPr>
              <a:t>Year 3</a:t>
            </a:r>
            <a:endParaRPr lang="en-GB" sz="3200" dirty="0" smtClean="0"/>
          </a:p>
          <a:p>
            <a:endParaRPr lang="en-GB" sz="3200" dirty="0"/>
          </a:p>
          <a:p>
            <a:r>
              <a:rPr lang="en-GB" sz="3200" dirty="0" smtClean="0">
                <a:hlinkClick r:id="rId3" action="ppaction://hlinksldjump"/>
              </a:rPr>
              <a:t>Year 4</a:t>
            </a:r>
            <a:endParaRPr lang="en-GB" sz="3200" dirty="0" smtClean="0"/>
          </a:p>
          <a:p>
            <a:endParaRPr lang="en-GB" sz="3200" dirty="0"/>
          </a:p>
          <a:p>
            <a:r>
              <a:rPr lang="en-GB" sz="3200" dirty="0" smtClean="0">
                <a:hlinkClick r:id="rId4" action="ppaction://hlinksldjump"/>
              </a:rPr>
              <a:t>Progression of Skills in LKS2</a:t>
            </a:r>
            <a:endParaRPr lang="en-GB" sz="3200" dirty="0" smtClean="0">
              <a:hlinkClick r:id="rId2" action="ppaction://hlinksldjump"/>
            </a:endParaRPr>
          </a:p>
        </p:txBody>
      </p:sp>
    </p:spTree>
    <p:extLst>
      <p:ext uri="{BB962C8B-B14F-4D97-AF65-F5344CB8AC3E}">
        <p14:creationId xmlns:p14="http://schemas.microsoft.com/office/powerpoint/2010/main" val="15754560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Year 3</a:t>
            </a:r>
            <a:endParaRPr dirty="0">
              <a:latin typeface="Source Sans Pro"/>
              <a:ea typeface="Source Sans Pro"/>
              <a:cs typeface="Source Sans Pro"/>
              <a:sym typeface="Source Sans Pro"/>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graphicFrame>
        <p:nvGraphicFramePr>
          <p:cNvPr id="80" name="Google Shape;80;p6"/>
          <p:cNvGraphicFramePr/>
          <p:nvPr>
            <p:extLst>
              <p:ext uri="{D42A27DB-BD31-4B8C-83A1-F6EECF244321}">
                <p14:modId xmlns:p14="http://schemas.microsoft.com/office/powerpoint/2010/main" val="948270421"/>
              </p:ext>
            </p:extLst>
          </p:nvPr>
        </p:nvGraphicFramePr>
        <p:xfrm>
          <a:off x="306188" y="311663"/>
          <a:ext cx="8308026" cy="3544400"/>
        </p:xfrm>
        <a:graphic>
          <a:graphicData uri="http://schemas.openxmlformats.org/drawingml/2006/table">
            <a:tbl>
              <a:tblPr>
                <a:noFill/>
                <a:tableStyleId>{5A76027B-6DE8-491E-9659-52F654CFD4E0}</a:tableStyleId>
              </a:tblPr>
              <a:tblGrid>
                <a:gridCol w="1221400">
                  <a:extLst>
                    <a:ext uri="{9D8B030D-6E8A-4147-A177-3AD203B41FA5}">
                      <a16:colId xmlns:a16="http://schemas.microsoft.com/office/drawing/2014/main" val="20000"/>
                    </a:ext>
                  </a:extLst>
                </a:gridCol>
                <a:gridCol w="3543313">
                  <a:extLst>
                    <a:ext uri="{9D8B030D-6E8A-4147-A177-3AD203B41FA5}">
                      <a16:colId xmlns:a16="http://schemas.microsoft.com/office/drawing/2014/main" val="20001"/>
                    </a:ext>
                  </a:extLst>
                </a:gridCol>
                <a:gridCol w="3543313">
                  <a:extLst>
                    <a:ext uri="{9D8B030D-6E8A-4147-A177-3AD203B41FA5}">
                      <a16:colId xmlns:a16="http://schemas.microsoft.com/office/drawing/2014/main" val="1501891223"/>
                    </a:ext>
                  </a:extLst>
                </a:gridCol>
              </a:tblGrid>
              <a:tr h="8822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dirty="0" smtClean="0">
                          <a:solidFill>
                            <a:schemeClr val="dk1"/>
                          </a:solidFill>
                          <a:latin typeface="Source Sans Pro"/>
                          <a:ea typeface="Source Sans Pro"/>
                          <a:cs typeface="Source Sans Pro"/>
                          <a:sym typeface="Source Sans Pro"/>
                        </a:rPr>
                        <a:t>Y3 </a:t>
                      </a:r>
                      <a:r>
                        <a:rPr lang="en-GB" sz="2100" u="none" strike="noStrike" cap="none" dirty="0">
                          <a:solidFill>
                            <a:schemeClr val="dk1"/>
                          </a:solidFill>
                          <a:latin typeface="Source Sans Pro"/>
                          <a:ea typeface="Source Sans Pro"/>
                          <a:cs typeface="Source Sans Pro"/>
                          <a:sym typeface="Source Sans Pro"/>
                        </a:rPr>
                        <a:t>Overview </a:t>
                      </a:r>
                      <a:endParaRPr sz="21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Autumn </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Outdoor Adventure </a:t>
                      </a:r>
                      <a:r>
                        <a:rPr lang="en-GB" sz="1400" b="1" u="none" strike="noStrike" cap="none" dirty="0" smtClean="0">
                          <a:latin typeface="Source Sans Pro"/>
                          <a:ea typeface="Source Sans Pro"/>
                          <a:cs typeface="Source Sans Pro"/>
                          <a:sym typeface="Source Sans Pro"/>
                        </a:rPr>
                        <a:t>NC5</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Gymnastics </a:t>
                      </a:r>
                      <a:r>
                        <a:rPr lang="en-GB" sz="1400" b="1" u="none" strike="noStrike" cap="none" dirty="0" smtClean="0">
                          <a:latin typeface="Source Sans Pro"/>
                          <a:ea typeface="Source Sans Pro"/>
                          <a:cs typeface="Source Sans Pro"/>
                          <a:sym typeface="Source Sans Pro"/>
                        </a:rPr>
                        <a:t>NC3, NC6, NC1</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Spring</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400" u="none" strike="noStrike" cap="none" dirty="0" smtClean="0">
                          <a:latin typeface="Source Sans Pro"/>
                          <a:ea typeface="Source Sans Pro"/>
                          <a:cs typeface="Source Sans Pro"/>
                          <a:sym typeface="Source Sans Pro"/>
                        </a:rPr>
                        <a:t>Egyptian Dance </a:t>
                      </a:r>
                      <a:r>
                        <a:rPr lang="en-GB" sz="1400" b="1" u="none" strike="noStrike" cap="none" dirty="0" smtClean="0">
                          <a:latin typeface="Source Sans Pro"/>
                          <a:ea typeface="Source Sans Pro"/>
                          <a:cs typeface="Source Sans Pro"/>
                          <a:sym typeface="Source Sans Pro"/>
                        </a:rPr>
                        <a:t>NC4, NC6</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400" u="none" strike="noStrike" cap="none" dirty="0" smtClean="0">
                          <a:latin typeface="Source Sans Pro"/>
                          <a:ea typeface="Source Sans Pro"/>
                          <a:cs typeface="Source Sans Pro"/>
                          <a:sym typeface="Source Sans Pro"/>
                        </a:rPr>
                        <a:t>Hockey (Quicksticks) </a:t>
                      </a:r>
                      <a:r>
                        <a:rPr lang="en-GB" sz="1400" b="1" u="none" strike="noStrike" cap="none" dirty="0" smtClean="0">
                          <a:latin typeface="Source Sans Pro"/>
                          <a:ea typeface="Source Sans Pro"/>
                          <a:cs typeface="Source Sans Pro"/>
                          <a:sym typeface="Source Sans Pro"/>
                        </a:rPr>
                        <a:t>NC2</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Summer</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Kwik</a:t>
                      </a:r>
                      <a:r>
                        <a:rPr lang="en-GB" sz="1400" u="none" strike="noStrike" cap="none" baseline="0" dirty="0" smtClean="0">
                          <a:latin typeface="Source Sans Pro"/>
                          <a:ea typeface="Source Sans Pro"/>
                          <a:cs typeface="Source Sans Pro"/>
                          <a:sym typeface="Source Sans Pro"/>
                        </a:rPr>
                        <a:t> Cricket </a:t>
                      </a:r>
                      <a:r>
                        <a:rPr lang="en-GB" sz="1400" b="1" u="none" strike="noStrike" cap="none" baseline="0" dirty="0" smtClean="0">
                          <a:latin typeface="Source Sans Pro"/>
                          <a:ea typeface="Source Sans Pro"/>
                          <a:cs typeface="Source Sans Pro"/>
                          <a:sym typeface="Source Sans Pro"/>
                        </a:rPr>
                        <a:t>NC2, NC1</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Athletics </a:t>
                      </a:r>
                      <a:r>
                        <a:rPr lang="en-GB" sz="1400" b="1" u="none" strike="noStrike" cap="none" dirty="0" smtClean="0">
                          <a:latin typeface="Source Sans Pro"/>
                          <a:ea typeface="Source Sans Pro"/>
                          <a:cs typeface="Source Sans Pro"/>
                          <a:sym typeface="Source Sans Pro"/>
                        </a:rPr>
                        <a:t>NC3, NC1</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5" y="184587"/>
            <a:ext cx="1534510" cy="1015663"/>
          </a:xfrm>
          <a:prstGeom prst="rect">
            <a:avLst/>
          </a:prstGeom>
          <a:noFill/>
        </p:spPr>
        <p:txBody>
          <a:bodyPr wrap="square" rtlCol="0">
            <a:spAutoFit/>
          </a:bodyPr>
          <a:lstStyle/>
          <a:p>
            <a:r>
              <a:rPr lang="en-GB" sz="2000" dirty="0" smtClean="0"/>
              <a:t>Unit 1:</a:t>
            </a:r>
          </a:p>
          <a:p>
            <a:r>
              <a:rPr lang="en-GB" sz="2000" dirty="0" smtClean="0"/>
              <a:t>Outdoor Adventure </a:t>
            </a:r>
            <a:endParaRPr lang="en-US" sz="2000" dirty="0"/>
          </a:p>
        </p:txBody>
      </p:sp>
      <p:pic>
        <p:nvPicPr>
          <p:cNvPr id="2" name="Picture 1"/>
          <p:cNvPicPr>
            <a:picLocks noChangeAspect="1"/>
          </p:cNvPicPr>
          <p:nvPr/>
        </p:nvPicPr>
        <p:blipFill>
          <a:blip r:embed="rId3"/>
          <a:stretch>
            <a:fillRect/>
          </a:stretch>
        </p:blipFill>
        <p:spPr>
          <a:xfrm>
            <a:off x="2034511" y="301724"/>
            <a:ext cx="6914417" cy="4221508"/>
          </a:xfrm>
          <a:prstGeom prst="rect">
            <a:avLst/>
          </a:prstGeom>
        </p:spPr>
      </p:pic>
      <p:sp>
        <p:nvSpPr>
          <p:cNvPr id="5" name="TextBox 4"/>
          <p:cNvSpPr txBox="1"/>
          <p:nvPr/>
        </p:nvSpPr>
        <p:spPr>
          <a:xfrm>
            <a:off x="126125" y="2036064"/>
            <a:ext cx="1788019" cy="2731517"/>
          </a:xfrm>
          <a:prstGeom prst="rect">
            <a:avLst/>
          </a:prstGeom>
          <a:noFill/>
        </p:spPr>
        <p:txBody>
          <a:bodyPr wrap="square" rtlCol="0">
            <a:spAutoFit/>
          </a:bodyPr>
          <a:lstStyle/>
          <a:p>
            <a:r>
              <a:rPr lang="en-US" sz="1050" u="sng" dirty="0" smtClean="0"/>
              <a:t>Review:</a:t>
            </a:r>
          </a:p>
          <a:p>
            <a:pPr marL="171450" indent="-171450">
              <a:buFont typeface="Wingdings" panose="05000000000000000000" pitchFamily="2" charset="2"/>
              <a:buChar char="ü"/>
            </a:pPr>
            <a:r>
              <a:rPr lang="en-US" sz="1050" dirty="0" smtClean="0"/>
              <a:t>Can </a:t>
            </a:r>
            <a:r>
              <a:rPr lang="en-US" sz="1050" dirty="0"/>
              <a:t>master basic movements such as running and begin to apply these in a range of activities </a:t>
            </a:r>
          </a:p>
          <a:p>
            <a:pPr marL="171450" indent="-171450">
              <a:buFont typeface="Wingdings" panose="05000000000000000000" pitchFamily="2" charset="2"/>
              <a:buChar char="ü"/>
            </a:pPr>
            <a:r>
              <a:rPr lang="en-US" sz="1050" dirty="0"/>
              <a:t>Can demonstrate agility, balance, co-ordination</a:t>
            </a:r>
          </a:p>
          <a:p>
            <a:pPr marL="171450" indent="-171450">
              <a:buFont typeface="Wingdings" panose="05000000000000000000" pitchFamily="2" charset="2"/>
              <a:buChar char="ü"/>
            </a:pPr>
            <a:r>
              <a:rPr lang="en-US" sz="1050" dirty="0"/>
              <a:t>Can co-operate in physical activities</a:t>
            </a:r>
          </a:p>
          <a:p>
            <a:pPr marL="171450" indent="-171450">
              <a:buFont typeface="Wingdings" panose="05000000000000000000" pitchFamily="2" charset="2"/>
              <a:buChar char="ü"/>
            </a:pPr>
            <a:r>
              <a:rPr lang="en-US" sz="1050" dirty="0"/>
              <a:t>Can compete against self/others in a range of increasingly challenging situations</a:t>
            </a:r>
          </a:p>
          <a:p>
            <a:endParaRPr lang="en-US" dirty="0"/>
          </a:p>
        </p:txBody>
      </p:sp>
    </p:spTree>
    <p:extLst>
      <p:ext uri="{BB962C8B-B14F-4D97-AF65-F5344CB8AC3E}">
        <p14:creationId xmlns:p14="http://schemas.microsoft.com/office/powerpoint/2010/main" val="13067521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264734644"/>
              </p:ext>
            </p:extLst>
          </p:nvPr>
        </p:nvGraphicFramePr>
        <p:xfrm>
          <a:off x="630622" y="413626"/>
          <a:ext cx="7893268" cy="428757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342900" indent="-342900" rtl="0">
                        <a:buFont typeface="+mj-lt"/>
                        <a:buAutoNum type="arabicPeriod"/>
                      </a:pPr>
                      <a:r>
                        <a:rPr lang="en-US" sz="1200" b="0" i="0" u="none" strike="noStrike" cap="none" dirty="0" smtClean="0">
                          <a:solidFill>
                            <a:srgbClr val="000000"/>
                          </a:solidFill>
                          <a:effectLst/>
                          <a:latin typeface="Arial"/>
                          <a:ea typeface="Arial"/>
                          <a:cs typeface="Arial"/>
                          <a:sym typeface="Arial"/>
                        </a:rPr>
                        <a:t>To</a:t>
                      </a:r>
                      <a:r>
                        <a:rPr lang="en-US" sz="1200" b="0" i="0" u="none" strike="noStrike" cap="none" baseline="0" dirty="0" smtClean="0">
                          <a:solidFill>
                            <a:srgbClr val="000000"/>
                          </a:solidFill>
                          <a:effectLst/>
                          <a:latin typeface="Arial"/>
                          <a:ea typeface="Arial"/>
                          <a:cs typeface="Arial"/>
                          <a:sym typeface="Arial"/>
                        </a:rPr>
                        <a:t> </a:t>
                      </a:r>
                      <a:r>
                        <a:rPr lang="en-US" sz="1200" b="0" i="0" u="none" strike="noStrike" cap="none" dirty="0" smtClean="0">
                          <a:solidFill>
                            <a:srgbClr val="000000"/>
                          </a:solidFill>
                          <a:effectLst/>
                          <a:latin typeface="Arial"/>
                          <a:ea typeface="Arial"/>
                          <a:cs typeface="Arial"/>
                          <a:sym typeface="Arial"/>
                        </a:rPr>
                        <a:t>co-operate and encourage my team to cross the river</a:t>
                      </a:r>
                    </a:p>
                    <a:p>
                      <a:pPr marL="342900" indent="-342900" rtl="0">
                        <a:buFont typeface="+mj-lt"/>
                        <a:buAutoNum type="arabicPeriod"/>
                      </a:pPr>
                      <a:r>
                        <a:rPr lang="en-US" sz="1200" b="0" i="0" u="none" strike="noStrike" cap="none" dirty="0" smtClean="0">
                          <a:solidFill>
                            <a:srgbClr val="000000"/>
                          </a:solidFill>
                          <a:effectLst/>
                          <a:latin typeface="Arial"/>
                          <a:ea typeface="Arial"/>
                          <a:cs typeface="Arial"/>
                          <a:sym typeface="Arial"/>
                        </a:rPr>
                        <a:t>To</a:t>
                      </a:r>
                      <a:r>
                        <a:rPr lang="en-US" sz="1200" b="0" i="0" u="none" strike="noStrike" cap="none" baseline="0" dirty="0" smtClean="0">
                          <a:solidFill>
                            <a:srgbClr val="000000"/>
                          </a:solidFill>
                          <a:effectLst/>
                          <a:latin typeface="Arial"/>
                          <a:ea typeface="Arial"/>
                          <a:cs typeface="Arial"/>
                          <a:sym typeface="Arial"/>
                        </a:rPr>
                        <a:t> </a:t>
                      </a:r>
                      <a:r>
                        <a:rPr lang="en-US" sz="1200" b="0" i="0" u="none" strike="noStrike" cap="none" dirty="0" smtClean="0">
                          <a:solidFill>
                            <a:srgbClr val="000000"/>
                          </a:solidFill>
                          <a:effectLst/>
                          <a:latin typeface="Arial"/>
                          <a:ea typeface="Arial"/>
                          <a:cs typeface="Arial"/>
                          <a:sym typeface="Arial"/>
                        </a:rPr>
                        <a:t>co-operate with others and create my own obstacle course</a:t>
                      </a:r>
                    </a:p>
                    <a:p>
                      <a:pPr marL="342900" indent="-342900" rtl="0">
                        <a:buFont typeface="+mj-lt"/>
                        <a:buAutoNum type="arabicPeriod"/>
                      </a:pPr>
                      <a:r>
                        <a:rPr lang="en-US" sz="1200" b="0" i="0" u="none" strike="noStrike" cap="none" dirty="0" smtClean="0">
                          <a:solidFill>
                            <a:srgbClr val="000000"/>
                          </a:solidFill>
                          <a:effectLst/>
                          <a:latin typeface="Arial"/>
                          <a:ea typeface="Arial"/>
                          <a:cs typeface="Arial"/>
                          <a:sym typeface="Arial"/>
                        </a:rPr>
                        <a:t>To use co-ordinates on the map to travel North, South, East and West</a:t>
                      </a:r>
                    </a:p>
                    <a:p>
                      <a:pPr marL="342900" indent="-342900" rtl="0">
                        <a:buFont typeface="+mj-lt"/>
                        <a:buAutoNum type="arabicPeriod"/>
                      </a:pPr>
                      <a:r>
                        <a:rPr lang="en-US" sz="1200" b="0" i="0" u="none" strike="noStrike" cap="none" dirty="0" smtClean="0">
                          <a:solidFill>
                            <a:srgbClr val="000000"/>
                          </a:solidFill>
                          <a:effectLst/>
                          <a:latin typeface="Arial"/>
                          <a:ea typeface="Arial"/>
                          <a:cs typeface="Arial"/>
                          <a:sym typeface="Arial"/>
                        </a:rPr>
                        <a:t>To use a compass finding land marks using North, South, East and West</a:t>
                      </a:r>
                    </a:p>
                    <a:p>
                      <a:pPr marL="342900" indent="-342900" rtl="0">
                        <a:buFont typeface="+mj-lt"/>
                        <a:buAutoNum type="arabicPeriod"/>
                      </a:pPr>
                      <a:r>
                        <a:rPr lang="en-US" sz="1200" b="0" i="0" u="none" strike="noStrike" cap="none" dirty="0" smtClean="0">
                          <a:solidFill>
                            <a:srgbClr val="000000"/>
                          </a:solidFill>
                          <a:effectLst/>
                          <a:latin typeface="Arial"/>
                          <a:ea typeface="Arial"/>
                          <a:cs typeface="Arial"/>
                          <a:sym typeface="Arial"/>
                        </a:rPr>
                        <a:t>To</a:t>
                      </a:r>
                      <a:r>
                        <a:rPr lang="en-US" sz="1200" b="0" i="0" u="none" strike="noStrike" cap="none" baseline="0" dirty="0" smtClean="0">
                          <a:solidFill>
                            <a:srgbClr val="000000"/>
                          </a:solidFill>
                          <a:effectLst/>
                          <a:latin typeface="Arial"/>
                          <a:ea typeface="Arial"/>
                          <a:cs typeface="Arial"/>
                          <a:sym typeface="Arial"/>
                        </a:rPr>
                        <a:t> </a:t>
                      </a:r>
                      <a:r>
                        <a:rPr lang="en-US" sz="1200" b="0" i="0" u="none" strike="noStrike" cap="none" dirty="0" smtClean="0">
                          <a:solidFill>
                            <a:srgbClr val="000000"/>
                          </a:solidFill>
                          <a:effectLst/>
                          <a:latin typeface="Arial"/>
                          <a:ea typeface="Arial"/>
                          <a:cs typeface="Arial"/>
                          <a:sym typeface="Arial"/>
                        </a:rPr>
                        <a:t>work in a group and talk to my friends about the answers</a:t>
                      </a:r>
                    </a:p>
                    <a:p>
                      <a:pPr marL="342900" indent="-342900" rtl="0">
                        <a:buFont typeface="+mj-lt"/>
                        <a:buAutoNum type="arabicPeriod"/>
                      </a:pPr>
                      <a:r>
                        <a:rPr lang="en-US" sz="1200" b="0" i="0" u="none" strike="noStrike" cap="none" dirty="0" smtClean="0">
                          <a:solidFill>
                            <a:srgbClr val="000000"/>
                          </a:solidFill>
                          <a:effectLst/>
                          <a:latin typeface="Arial"/>
                          <a:ea typeface="Arial"/>
                          <a:cs typeface="Arial"/>
                          <a:sym typeface="Arial"/>
                        </a:rPr>
                        <a:t>To</a:t>
                      </a:r>
                      <a:r>
                        <a:rPr lang="en-US" sz="1200" b="0" i="0" u="none" strike="noStrike" cap="none" baseline="0" dirty="0" smtClean="0">
                          <a:solidFill>
                            <a:srgbClr val="000000"/>
                          </a:solidFill>
                          <a:effectLst/>
                          <a:latin typeface="Arial"/>
                          <a:ea typeface="Arial"/>
                          <a:cs typeface="Arial"/>
                          <a:sym typeface="Arial"/>
                        </a:rPr>
                        <a:t> l</a:t>
                      </a:r>
                      <a:r>
                        <a:rPr lang="en-US" sz="1200" b="0" i="0" u="none" strike="noStrike" cap="none" dirty="0" smtClean="0">
                          <a:solidFill>
                            <a:srgbClr val="000000"/>
                          </a:solidFill>
                          <a:effectLst/>
                          <a:latin typeface="Arial"/>
                          <a:ea typeface="Arial"/>
                          <a:cs typeface="Arial"/>
                          <a:sym typeface="Arial"/>
                        </a:rPr>
                        <a:t>ead my group and also be a team player working together to complete tasks</a:t>
                      </a: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work with your friends to overcome a challenge?</a:t>
                      </a:r>
                      <a:endParaRPr lang="en-GB" baseline="0" dirty="0" smtClean="0"/>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work with a partner in different challenges?</a:t>
                      </a:r>
                      <a:endParaRPr lang="en-US" dirty="0"/>
                    </a:p>
                  </a:txBody>
                  <a:tcPr/>
                </a:tc>
                <a:extLst>
                  <a:ext uri="{0D108BD9-81ED-4DB2-BD59-A6C34878D82A}">
                    <a16:rowId xmlns:a16="http://schemas.microsoft.com/office/drawing/2014/main" val="765049821"/>
                  </a:ext>
                </a:extLst>
              </a:tr>
              <a:tr h="516138">
                <a:tc>
                  <a:txBody>
                    <a:bodyPr/>
                    <a:lstStyle/>
                    <a:p>
                      <a:r>
                        <a:rPr lang="en-GB" dirty="0" smtClean="0"/>
                        <a:t>Week 3</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I travel using different directions?</a:t>
                      </a:r>
                      <a:endParaRPr lang="en-US" dirty="0"/>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make up your own instructions?</a:t>
                      </a:r>
                      <a:endParaRPr lang="en-US" dirty="0"/>
                    </a:p>
                  </a:txBody>
                  <a:tcPr/>
                </a:tc>
                <a:extLst>
                  <a:ext uri="{0D108BD9-81ED-4DB2-BD59-A6C34878D82A}">
                    <a16:rowId xmlns:a16="http://schemas.microsoft.com/office/drawing/2014/main" val="1376785838"/>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5</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work together to match up the pictures?</a:t>
                      </a:r>
                      <a:endParaRPr lang="en-US" dirty="0"/>
                    </a:p>
                  </a:txBody>
                  <a:tcPr/>
                </a:tc>
                <a:extLst>
                  <a:ext uri="{0D108BD9-81ED-4DB2-BD59-A6C34878D82A}">
                    <a16:rowId xmlns:a16="http://schemas.microsoft.com/office/drawing/2014/main" val="3953535783"/>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6 &amp; Review</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work as a team?</a:t>
                      </a:r>
                      <a:endParaRPr lang="en-US" dirty="0"/>
                    </a:p>
                  </a:txBody>
                  <a:tcPr/>
                </a:tc>
                <a:extLst>
                  <a:ext uri="{0D108BD9-81ED-4DB2-BD59-A6C34878D82A}">
                    <a16:rowId xmlns:a16="http://schemas.microsoft.com/office/drawing/2014/main" val="41050550"/>
                  </a:ext>
                </a:extLst>
              </a:tr>
            </a:tbl>
          </a:graphicData>
        </a:graphic>
      </p:graphicFrame>
    </p:spTree>
    <p:extLst>
      <p:ext uri="{BB962C8B-B14F-4D97-AF65-F5344CB8AC3E}">
        <p14:creationId xmlns:p14="http://schemas.microsoft.com/office/powerpoint/2010/main" val="23170152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5" y="184587"/>
            <a:ext cx="1534510" cy="1015663"/>
          </a:xfrm>
          <a:prstGeom prst="rect">
            <a:avLst/>
          </a:prstGeom>
          <a:noFill/>
        </p:spPr>
        <p:txBody>
          <a:bodyPr wrap="square" rtlCol="0">
            <a:spAutoFit/>
          </a:bodyPr>
          <a:lstStyle/>
          <a:p>
            <a:r>
              <a:rPr lang="en-GB" sz="2000" dirty="0" smtClean="0"/>
              <a:t>Unit 2: Gymnastics</a:t>
            </a:r>
          </a:p>
          <a:p>
            <a:r>
              <a:rPr lang="en-GB" sz="2000" dirty="0" smtClean="0"/>
              <a:t> </a:t>
            </a:r>
            <a:endParaRPr lang="en-US" sz="2000" dirty="0"/>
          </a:p>
        </p:txBody>
      </p:sp>
      <p:pic>
        <p:nvPicPr>
          <p:cNvPr id="3" name="Picture 2"/>
          <p:cNvPicPr>
            <a:picLocks noChangeAspect="1"/>
          </p:cNvPicPr>
          <p:nvPr/>
        </p:nvPicPr>
        <p:blipFill>
          <a:blip r:embed="rId3"/>
          <a:stretch>
            <a:fillRect/>
          </a:stretch>
        </p:blipFill>
        <p:spPr>
          <a:xfrm>
            <a:off x="1780032" y="184587"/>
            <a:ext cx="7145354" cy="4801941"/>
          </a:xfrm>
          <a:prstGeom prst="rect">
            <a:avLst/>
          </a:prstGeom>
        </p:spPr>
      </p:pic>
    </p:spTree>
    <p:extLst>
      <p:ext uri="{BB962C8B-B14F-4D97-AF65-F5344CB8AC3E}">
        <p14:creationId xmlns:p14="http://schemas.microsoft.com/office/powerpoint/2010/main" val="32066656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960960621"/>
              </p:ext>
            </p:extLst>
          </p:nvPr>
        </p:nvGraphicFramePr>
        <p:xfrm>
          <a:off x="655006" y="194170"/>
          <a:ext cx="7893268" cy="4781316"/>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use jumping, in isolation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begin to use skills in different ways and to link them to make actions and sequences of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movement</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Has begun to develop flexibility, control and balance</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Is beginning to communicate with others during physical activities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Is beginning to compare their performances with previous ones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begin to recognise their own success</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begin to use running, jumping, in isolation and in combination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use skills in different ways and to link them to make actions and sequences of movement</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Has developed flexibility control and balance</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communicate with others during physical activities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compare their performances with previous ones </a:t>
                      </a:r>
                    </a:p>
                    <a:p>
                      <a:pPr marL="171450" indent="-171450">
                        <a:buFont typeface="Wingdings" panose="05000000000000000000" pitchFamily="2" charset="2"/>
                        <a:buChar char="ü"/>
                      </a:pPr>
                      <a:r>
                        <a:rPr lang="en-US" sz="1000" b="0" i="0" u="none" strike="noStrike" cap="none" dirty="0" smtClean="0">
                          <a:solidFill>
                            <a:srgbClr val="000000"/>
                          </a:solidFill>
                          <a:effectLst/>
                          <a:latin typeface="Arial"/>
                          <a:ea typeface="Arial"/>
                          <a:cs typeface="Arial"/>
                          <a:sym typeface="Arial"/>
                        </a:rPr>
                        <a:t>Can recognise their own success</a:t>
                      </a:r>
                    </a:p>
                    <a:p>
                      <a:pPr marL="0" indent="0">
                        <a:buFont typeface="Wingdings" panose="05000000000000000000" pitchFamily="2" charset="2"/>
                        <a:buNone/>
                      </a:pPr>
                      <a:r>
                        <a:rPr lang="en-GB" sz="1000" b="0" i="0" u="none" strike="noStrike" cap="none" dirty="0" smtClean="0">
                          <a:solidFill>
                            <a:srgbClr val="000000"/>
                          </a:solidFill>
                          <a:effectLst/>
                          <a:latin typeface="Arial"/>
                          <a:ea typeface="Arial"/>
                          <a:cs typeface="Arial"/>
                          <a:sym typeface="Arial"/>
                        </a:rPr>
                        <a:t>Inspirational</a:t>
                      </a:r>
                      <a:r>
                        <a:rPr lang="en-GB" sz="1000" b="0" i="0" u="none" strike="noStrike" cap="none" baseline="0" dirty="0" smtClean="0">
                          <a:solidFill>
                            <a:srgbClr val="000000"/>
                          </a:solidFill>
                          <a:effectLst/>
                          <a:latin typeface="Arial"/>
                          <a:ea typeface="Arial"/>
                          <a:cs typeface="Arial"/>
                          <a:sym typeface="Arial"/>
                        </a:rPr>
                        <a:t> Athlete: Nadia Comaneci – watch clips to review and inspire </a:t>
                      </a:r>
                      <a:r>
                        <a:rPr lang="en-GB" sz="1000" b="0" i="0" u="none" strike="noStrike" cap="none" baseline="0" dirty="0" smtClean="0">
                          <a:solidFill>
                            <a:srgbClr val="000000"/>
                          </a:solidFill>
                          <a:effectLst/>
                          <a:latin typeface="Arial"/>
                          <a:ea typeface="Arial"/>
                          <a:cs typeface="Arial"/>
                          <a:sym typeface="Arial"/>
                          <a:hlinkClick r:id="rId3"/>
                        </a:rPr>
                        <a:t>‘First Perfect 10 Montréal 1976’</a:t>
                      </a:r>
                      <a:endParaRPr lang="en-GB" sz="1000" b="0" i="0" u="none" strike="noStrike" cap="none" baseline="0" dirty="0" smtClean="0">
                        <a:solidFill>
                          <a:srgbClr val="000000"/>
                        </a:solidFill>
                        <a:effectLst/>
                        <a:latin typeface="Arial"/>
                        <a:ea typeface="Arial"/>
                        <a:cs typeface="Arial"/>
                        <a:sym typeface="Arial"/>
                      </a:endParaRPr>
                    </a:p>
                    <a:p>
                      <a:pPr marL="0" indent="0">
                        <a:buFont typeface="Wingdings" panose="05000000000000000000" pitchFamily="2" charset="2"/>
                        <a:buNone/>
                      </a:pPr>
                      <a:r>
                        <a:rPr lang="en-US" sz="1000" b="1" dirty="0" smtClean="0"/>
                        <a:t>NC3</a:t>
                      </a:r>
                      <a:r>
                        <a:rPr lang="en-US" sz="1000" dirty="0" smtClean="0"/>
                        <a:t> develop flexibility, strength, technique, control and balance </a:t>
                      </a:r>
                      <a:endParaRPr lang="en-US" sz="10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Straight Jump with a turn?</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straight jump with 1⁄2 and full turn in a sequence with control, body tension and pointed toes</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Teddy Bear Roll?</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Teddy Bear roll with control and pointed toes</a:t>
                      </a:r>
                    </a:p>
                  </a:txBody>
                  <a:tcPr/>
                </a:tc>
                <a:extLst>
                  <a:ext uri="{0D108BD9-81ED-4DB2-BD59-A6C34878D82A}">
                    <a16:rowId xmlns:a16="http://schemas.microsoft.com/office/drawing/2014/main" val="765049821"/>
                  </a:ext>
                </a:extLst>
              </a:tr>
              <a:tr h="516138">
                <a:tc>
                  <a:txBody>
                    <a:bodyPr/>
                    <a:lstStyle/>
                    <a:p>
                      <a:r>
                        <a:rPr lang="en-GB" dirty="0" smtClean="0"/>
                        <a:t>Week 3</a:t>
                      </a:r>
                      <a:endParaRPr lang="en-US" dirty="0"/>
                    </a:p>
                  </a:txBody>
                  <a:tcPr/>
                </a:tc>
                <a:tc>
                  <a:txBody>
                    <a:bodyPr/>
                    <a:lstStyle/>
                    <a:p>
                      <a:r>
                        <a:rPr lang="en-US" dirty="0" smtClean="0"/>
                        <a:t>How can you perform a variety of Point and Patch balances and link them into a sequence? </a:t>
                      </a:r>
                    </a:p>
                    <a:p>
                      <a:r>
                        <a:rPr lang="en-US" sz="1200" i="1" dirty="0" smtClean="0"/>
                        <a:t>To</a:t>
                      </a:r>
                      <a:r>
                        <a:rPr lang="en-US" sz="1200" i="1" baseline="0" dirty="0" smtClean="0"/>
                        <a:t> </a:t>
                      </a:r>
                      <a:r>
                        <a:rPr lang="en-US" sz="1200" i="1" dirty="0" smtClean="0"/>
                        <a:t>perform a Point and Patch balance sequence with good body tension, control and fluency</a:t>
                      </a:r>
                      <a:endParaRPr lang="en-US" sz="1200" i="1" dirty="0"/>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Bunny Hop on apparatus?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bunny hop onto apparatus with control</a:t>
                      </a:r>
                    </a:p>
                  </a:txBody>
                  <a:tcPr/>
                </a:tc>
                <a:extLst>
                  <a:ext uri="{0D108BD9-81ED-4DB2-BD59-A6C34878D82A}">
                    <a16:rowId xmlns:a16="http://schemas.microsoft.com/office/drawing/2014/main" val="1376785838"/>
                  </a:ext>
                </a:extLst>
              </a:tr>
            </a:tbl>
          </a:graphicData>
        </a:graphic>
      </p:graphicFrame>
    </p:spTree>
    <p:extLst>
      <p:ext uri="{BB962C8B-B14F-4D97-AF65-F5344CB8AC3E}">
        <p14:creationId xmlns:p14="http://schemas.microsoft.com/office/powerpoint/2010/main" val="1304829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511854"/>
              </p:ext>
            </p:extLst>
          </p:nvPr>
        </p:nvGraphicFramePr>
        <p:xfrm>
          <a:off x="630622" y="413626"/>
          <a:ext cx="7893268" cy="158496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Week 5</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sequence on the floor?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sequence using different levels showing good body tension, control and fluency</a:t>
                      </a:r>
                    </a:p>
                    <a:p>
                      <a:endParaRPr lang="en-US" dirty="0"/>
                    </a:p>
                  </a:txBody>
                  <a:tcPr/>
                </a:tc>
                <a:extLst>
                  <a:ext uri="{0D108BD9-81ED-4DB2-BD59-A6C34878D82A}">
                    <a16:rowId xmlns:a16="http://schemas.microsoft.com/office/drawing/2014/main" val="3927497998"/>
                  </a:ext>
                </a:extLst>
              </a:tr>
              <a:tr h="516138">
                <a:tc>
                  <a:txBody>
                    <a:bodyPr/>
                    <a:lstStyle/>
                    <a:p>
                      <a:r>
                        <a:rPr lang="en-GB" dirty="0" smtClean="0"/>
                        <a:t>Week 6 &amp; Review</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sequence on apparatus?</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sequence on apparatus showing body tension, control and pointed toes</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sequence using different levels showing good body tension and control</a:t>
                      </a:r>
                    </a:p>
                    <a:p>
                      <a:endParaRPr lang="en-US" dirty="0"/>
                    </a:p>
                  </a:txBody>
                  <a:tcPr/>
                </a:tc>
                <a:extLst>
                  <a:ext uri="{0D108BD9-81ED-4DB2-BD59-A6C34878D82A}">
                    <a16:rowId xmlns:a16="http://schemas.microsoft.com/office/drawing/2014/main" val="1376785838"/>
                  </a:ext>
                </a:extLst>
              </a:tr>
            </a:tbl>
          </a:graphicData>
        </a:graphic>
      </p:graphicFrame>
    </p:spTree>
    <p:extLst>
      <p:ext uri="{BB962C8B-B14F-4D97-AF65-F5344CB8AC3E}">
        <p14:creationId xmlns:p14="http://schemas.microsoft.com/office/powerpoint/2010/main" val="830749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5" y="184587"/>
            <a:ext cx="1534510" cy="1015663"/>
          </a:xfrm>
          <a:prstGeom prst="rect">
            <a:avLst/>
          </a:prstGeom>
          <a:noFill/>
        </p:spPr>
        <p:txBody>
          <a:bodyPr wrap="square" rtlCol="0">
            <a:spAutoFit/>
          </a:bodyPr>
          <a:lstStyle/>
          <a:p>
            <a:r>
              <a:rPr lang="en-GB" sz="2000" dirty="0" smtClean="0"/>
              <a:t>Unit </a:t>
            </a:r>
            <a:r>
              <a:rPr lang="en-GB" sz="2000" dirty="0"/>
              <a:t>3</a:t>
            </a:r>
            <a:r>
              <a:rPr lang="en-GB" sz="2000" dirty="0" smtClean="0"/>
              <a:t>: Dance</a:t>
            </a:r>
          </a:p>
          <a:p>
            <a:r>
              <a:rPr lang="en-GB" sz="2000" dirty="0" smtClean="0"/>
              <a:t> </a:t>
            </a:r>
            <a:endParaRPr lang="en-US" sz="2000" dirty="0"/>
          </a:p>
        </p:txBody>
      </p:sp>
      <p:pic>
        <p:nvPicPr>
          <p:cNvPr id="2" name="Picture 1"/>
          <p:cNvPicPr>
            <a:picLocks noChangeAspect="1"/>
          </p:cNvPicPr>
          <p:nvPr/>
        </p:nvPicPr>
        <p:blipFill>
          <a:blip r:embed="rId3"/>
          <a:stretch>
            <a:fillRect/>
          </a:stretch>
        </p:blipFill>
        <p:spPr>
          <a:xfrm>
            <a:off x="1794747" y="184587"/>
            <a:ext cx="7030927" cy="4657481"/>
          </a:xfrm>
          <a:prstGeom prst="rect">
            <a:avLst/>
          </a:prstGeom>
        </p:spPr>
      </p:pic>
    </p:spTree>
    <p:extLst>
      <p:ext uri="{BB962C8B-B14F-4D97-AF65-F5344CB8AC3E}">
        <p14:creationId xmlns:p14="http://schemas.microsoft.com/office/powerpoint/2010/main" val="73357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990292703"/>
              </p:ext>
            </p:extLst>
          </p:nvPr>
        </p:nvGraphicFramePr>
        <p:xfrm>
          <a:off x="630622" y="413626"/>
          <a:ext cx="7893268" cy="4150256"/>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indent="0" rtl="0">
                        <a:buFont typeface="+mj-lt"/>
                        <a:buNone/>
                      </a:pPr>
                      <a:r>
                        <a:rPr lang="en-GB" sz="1200" b="0" i="0" u="none" strike="noStrike" cap="none" dirty="0" smtClean="0">
                          <a:solidFill>
                            <a:srgbClr val="000000"/>
                          </a:solidFill>
                          <a:effectLst/>
                          <a:latin typeface="Arial"/>
                          <a:ea typeface="Arial"/>
                          <a:cs typeface="Arial"/>
                          <a:sym typeface="Arial"/>
                        </a:rPr>
                        <a:t>See </a:t>
                      </a:r>
                      <a:r>
                        <a:rPr lang="en-GB" sz="1200" b="0" i="1" u="none" strike="noStrike" cap="none" dirty="0" smtClean="0">
                          <a:solidFill>
                            <a:srgbClr val="000000"/>
                          </a:solidFill>
                          <a:effectLst/>
                          <a:latin typeface="Arial"/>
                          <a:ea typeface="Arial"/>
                          <a:cs typeface="Arial"/>
                          <a:sym typeface="Arial"/>
                        </a:rPr>
                        <a:t>italicised items </a:t>
                      </a:r>
                      <a:r>
                        <a:rPr lang="en-GB" sz="1200" b="0" i="0" u="none" strike="noStrike" cap="none" dirty="0" smtClean="0">
                          <a:solidFill>
                            <a:srgbClr val="000000"/>
                          </a:solidFill>
                          <a:effectLst/>
                          <a:latin typeface="Arial"/>
                          <a:ea typeface="Arial"/>
                          <a:cs typeface="Arial"/>
                          <a:sym typeface="Arial"/>
                        </a:rPr>
                        <a:t>below.</a:t>
                      </a:r>
                    </a:p>
                    <a:p>
                      <a:pPr marL="0" marR="0" lvl="0" indent="0" algn="l" defTabSz="914400" rtl="0" eaLnBrk="1" fontAlgn="auto" latinLnBrk="0" hangingPunct="1">
                        <a:lnSpc>
                          <a:spcPct val="100000"/>
                        </a:lnSpc>
                        <a:spcBef>
                          <a:spcPts val="0"/>
                        </a:spcBef>
                        <a:spcAft>
                          <a:spcPts val="0"/>
                        </a:spcAft>
                        <a:buClr>
                          <a:srgbClr val="000000"/>
                        </a:buClr>
                        <a:buSzTx/>
                        <a:buFont typeface="+mj-lt"/>
                        <a:buNone/>
                        <a:tabLst/>
                        <a:defRPr/>
                      </a:pPr>
                      <a:r>
                        <a:rPr lang="en-US" sz="1200" b="1" dirty="0" smtClean="0"/>
                        <a:t>NC4</a:t>
                      </a:r>
                      <a:r>
                        <a:rPr lang="en-US" sz="1200" dirty="0" smtClean="0"/>
                        <a:t> perform dances using a range of movement patterns</a:t>
                      </a: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use energy and strength when performing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vary the use of energy and strength when performing</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use space when performing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vary the use of space when performing</a:t>
                      </a:r>
                    </a:p>
                  </a:txBody>
                  <a:tcPr/>
                </a:tc>
                <a:extLst>
                  <a:ext uri="{0D108BD9-81ED-4DB2-BD59-A6C34878D82A}">
                    <a16:rowId xmlns:a16="http://schemas.microsoft.com/office/drawing/2014/main" val="765049821"/>
                  </a:ext>
                </a:extLst>
              </a:tr>
              <a:tr h="529202">
                <a:tc>
                  <a:txBody>
                    <a:bodyPr/>
                    <a:lstStyle/>
                    <a:p>
                      <a:r>
                        <a:rPr lang="en-GB" i="0" dirty="0" smtClean="0"/>
                        <a:t>Week 3</a:t>
                      </a:r>
                      <a:endParaRPr lang="en-US" i="0"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use a stimulus to perform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respond imaginatively to a stimulus and explore movements</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collaborate with a group to make a dance performance?</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co-operate and collaborate with my group to create a dance performance using a variety of movement patterns</a:t>
                      </a:r>
                    </a:p>
                  </a:txBody>
                  <a:tcPr/>
                </a:tc>
                <a:extLst>
                  <a:ext uri="{0D108BD9-81ED-4DB2-BD59-A6C34878D82A}">
                    <a16:rowId xmlns:a16="http://schemas.microsoft.com/office/drawing/2014/main" val="1376785838"/>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5</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use different levels and directions when performing a dance?</a:t>
                      </a:r>
                      <a:endParaRPr lang="en-US" sz="1400" b="1" i="0" u="none" strike="noStrike" cap="none" dirty="0" smtClean="0">
                        <a:solidFill>
                          <a:srgbClr val="000000"/>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vary the levels and directions when performing</a:t>
                      </a:r>
                    </a:p>
                  </a:txBody>
                  <a:tcPr/>
                </a:tc>
                <a:extLst>
                  <a:ext uri="{0D108BD9-81ED-4DB2-BD59-A6C34878D82A}">
                    <a16:rowId xmlns:a16="http://schemas.microsoft.com/office/drawing/2014/main" val="3953535783"/>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6 &amp; Review</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collaborate with a group to make a dance performance?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I can co-operate and collaborate with my group to create a dance performance using a variety of movement patterns</a:t>
                      </a:r>
                    </a:p>
                  </a:txBody>
                  <a:tcPr/>
                </a:tc>
                <a:extLst>
                  <a:ext uri="{0D108BD9-81ED-4DB2-BD59-A6C34878D82A}">
                    <a16:rowId xmlns:a16="http://schemas.microsoft.com/office/drawing/2014/main" val="41050550"/>
                  </a:ext>
                </a:extLst>
              </a:tr>
            </a:tbl>
          </a:graphicData>
        </a:graphic>
      </p:graphicFrame>
    </p:spTree>
    <p:extLst>
      <p:ext uri="{BB962C8B-B14F-4D97-AF65-F5344CB8AC3E}">
        <p14:creationId xmlns:p14="http://schemas.microsoft.com/office/powerpoint/2010/main" val="1587835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1323439"/>
          </a:xfrm>
          <a:prstGeom prst="rect">
            <a:avLst/>
          </a:prstGeom>
          <a:noFill/>
        </p:spPr>
        <p:txBody>
          <a:bodyPr wrap="square" rtlCol="0">
            <a:spAutoFit/>
          </a:bodyPr>
          <a:lstStyle/>
          <a:p>
            <a:r>
              <a:rPr lang="en-GB" sz="2000" dirty="0" smtClean="0"/>
              <a:t>Unit </a:t>
            </a:r>
            <a:r>
              <a:rPr lang="en-GB" sz="2000" dirty="0"/>
              <a:t>4</a:t>
            </a:r>
            <a:r>
              <a:rPr lang="en-GB" sz="2000" dirty="0" smtClean="0"/>
              <a:t>: Hockey (Quicksticks)</a:t>
            </a:r>
          </a:p>
          <a:p>
            <a:r>
              <a:rPr lang="en-GB" sz="2000" dirty="0" smtClean="0"/>
              <a:t> </a:t>
            </a:r>
            <a:endParaRPr lang="en-US" sz="2000" dirty="0"/>
          </a:p>
        </p:txBody>
      </p:sp>
      <p:pic>
        <p:nvPicPr>
          <p:cNvPr id="3" name="Picture 2"/>
          <p:cNvPicPr>
            <a:picLocks noChangeAspect="1"/>
          </p:cNvPicPr>
          <p:nvPr/>
        </p:nvPicPr>
        <p:blipFill>
          <a:blip r:embed="rId3"/>
          <a:stretch>
            <a:fillRect/>
          </a:stretch>
        </p:blipFill>
        <p:spPr>
          <a:xfrm>
            <a:off x="1892283" y="184587"/>
            <a:ext cx="6980054" cy="4814133"/>
          </a:xfrm>
          <a:prstGeom prst="rect">
            <a:avLst/>
          </a:prstGeom>
        </p:spPr>
      </p:pic>
    </p:spTree>
    <p:extLst>
      <p:ext uri="{BB962C8B-B14F-4D97-AF65-F5344CB8AC3E}">
        <p14:creationId xmlns:p14="http://schemas.microsoft.com/office/powerpoint/2010/main" val="415318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056379088"/>
              </p:ext>
            </p:extLst>
          </p:nvPr>
        </p:nvGraphicFramePr>
        <p:xfrm>
          <a:off x="630622" y="413626"/>
          <a:ext cx="7893268" cy="387096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mj-lt"/>
                        <a:buNone/>
                        <a:tabLst/>
                        <a:defRPr/>
                      </a:pPr>
                      <a:r>
                        <a:rPr lang="en-US" sz="1200" b="1" dirty="0" smtClean="0"/>
                        <a:t>NC2 </a:t>
                      </a:r>
                      <a:r>
                        <a:rPr lang="en-US" sz="1200" dirty="0" smtClean="0"/>
                        <a:t>play competitive games, modified where appropriate [for example, badminton, basketball, cricket, football, hockey, netball, rounders and tennis], and apply basic principles suitable for attacking and defending</a:t>
                      </a:r>
                    </a:p>
                    <a:p>
                      <a:pPr marL="0" marR="0" lvl="0" indent="0" algn="l" defTabSz="914400" rtl="0" eaLnBrk="1" fontAlgn="auto" latinLnBrk="0" hangingPunct="1">
                        <a:lnSpc>
                          <a:spcPct val="100000"/>
                        </a:lnSpc>
                        <a:spcBef>
                          <a:spcPts val="0"/>
                        </a:spcBef>
                        <a:spcAft>
                          <a:spcPts val="0"/>
                        </a:spcAft>
                        <a:buClr>
                          <a:srgbClr val="000000"/>
                        </a:buClr>
                        <a:buSzTx/>
                        <a:buFont typeface="+mj-lt"/>
                        <a:buNone/>
                        <a:tabLst/>
                        <a:defRPr/>
                      </a:pPr>
                      <a:endParaRPr lang="en-GB" sz="1200" dirty="0" smtClean="0"/>
                    </a:p>
                    <a:p>
                      <a:pPr marL="0" marR="0" lvl="0" indent="0" algn="l" defTabSz="914400" rtl="0" eaLnBrk="1" fontAlgn="auto" latinLnBrk="0" hangingPunct="1">
                        <a:lnSpc>
                          <a:spcPct val="100000"/>
                        </a:lnSpc>
                        <a:spcBef>
                          <a:spcPts val="0"/>
                        </a:spcBef>
                        <a:spcAft>
                          <a:spcPts val="0"/>
                        </a:spcAft>
                        <a:buClr>
                          <a:srgbClr val="000000"/>
                        </a:buClr>
                        <a:buSzTx/>
                        <a:buFont typeface="+mj-lt"/>
                        <a:buNone/>
                        <a:tabLst/>
                        <a:defRPr/>
                      </a:pPr>
                      <a:r>
                        <a:rPr lang="en-GB" sz="1200" dirty="0" smtClean="0"/>
                        <a:t>See numbered items</a:t>
                      </a:r>
                      <a:r>
                        <a:rPr lang="en-GB" sz="1200" baseline="0" dirty="0" smtClean="0"/>
                        <a:t>: 1= Y3 (EXS) and 2= Y4 (Stretch)</a:t>
                      </a:r>
                      <a:endParaRPr lang="en-US" sz="1200" dirty="0" smtClean="0"/>
                    </a:p>
                  </a:txBody>
                  <a:tcPr/>
                </a:tc>
                <a:extLst>
                  <a:ext uri="{0D108BD9-81ED-4DB2-BD59-A6C34878D82A}">
                    <a16:rowId xmlns:a16="http://schemas.microsoft.com/office/drawing/2014/main" val="4049556948"/>
                  </a:ext>
                </a:extLst>
              </a:tr>
              <a:tr h="516138">
                <a:tc>
                  <a:txBody>
                    <a:bodyPr/>
                    <a:lstStyle/>
                    <a:p>
                      <a:r>
                        <a:rPr lang="en-GB" b="0" i="0" dirty="0" smtClean="0"/>
                        <a:t>Week 1</a:t>
                      </a:r>
                      <a:endParaRPr lang="en-US" b="0" i="0"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dribble a ball?</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 dribble the ball with control</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dribble the ball with good control </a:t>
                      </a:r>
                      <a:r>
                        <a:rPr lang="en-US" sz="1200" b="1" i="1" u="none" strike="noStrike" cap="none" dirty="0" smtClean="0">
                          <a:solidFill>
                            <a:srgbClr val="000000"/>
                          </a:solidFill>
                          <a:effectLst/>
                          <a:latin typeface="Arial"/>
                          <a:ea typeface="Arial"/>
                          <a:cs typeface="Arial"/>
                          <a:sym typeface="Arial"/>
                        </a:rPr>
                        <a:t>always looking up</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pass and receive a ball over a short distance?</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push pass and receive the ball with some accuracy and control</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push pass and receive the ball with accuracy and control</a:t>
                      </a:r>
                    </a:p>
                  </a:txBody>
                  <a:tcPr/>
                </a:tc>
                <a:extLst>
                  <a:ext uri="{0D108BD9-81ED-4DB2-BD59-A6C34878D82A}">
                    <a16:rowId xmlns:a16="http://schemas.microsoft.com/office/drawing/2014/main" val="765049821"/>
                  </a:ext>
                </a:extLst>
              </a:tr>
              <a:tr h="529202">
                <a:tc>
                  <a:txBody>
                    <a:bodyPr/>
                    <a:lstStyle/>
                    <a:p>
                      <a:r>
                        <a:rPr lang="en-GB" i="0" dirty="0" smtClean="0"/>
                        <a:t>Week 3</a:t>
                      </a:r>
                      <a:endParaRPr lang="en-US" i="0"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pass the ball over a longer distance?</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pass the ball over a longer distance with accuracy and power</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pass the ball over a longer distance with good accuracy, power and control</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pass and receive the ball when moving?</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pass and receive the ball with accuracy and control when moving</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pass and receive the ball with accuracy and control, choosing the appropriate pass for short and long distances</a:t>
                      </a:r>
                    </a:p>
                  </a:txBody>
                  <a:tcPr/>
                </a:tc>
                <a:extLst>
                  <a:ext uri="{0D108BD9-81ED-4DB2-BD59-A6C34878D82A}">
                    <a16:rowId xmlns:a16="http://schemas.microsoft.com/office/drawing/2014/main" val="1376785838"/>
                  </a:ext>
                </a:extLst>
              </a:tr>
            </a:tbl>
          </a:graphicData>
        </a:graphic>
      </p:graphicFrame>
    </p:spTree>
    <p:extLst>
      <p:ext uri="{BB962C8B-B14F-4D97-AF65-F5344CB8AC3E}">
        <p14:creationId xmlns:p14="http://schemas.microsoft.com/office/powerpoint/2010/main" val="2854673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064400953"/>
              </p:ext>
            </p:extLst>
          </p:nvPr>
        </p:nvGraphicFramePr>
        <p:xfrm>
          <a:off x="676910" y="652653"/>
          <a:ext cx="7893268" cy="274320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026638729"/>
                    </a:ext>
                  </a:extLst>
                </a:gridCol>
                <a:gridCol w="6779172">
                  <a:extLst>
                    <a:ext uri="{9D8B030D-6E8A-4147-A177-3AD203B41FA5}">
                      <a16:colId xmlns:a16="http://schemas.microsoft.com/office/drawing/2014/main" val="310501017"/>
                    </a:ext>
                  </a:extLst>
                </a:gridCol>
              </a:tblGrid>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5</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tackle a player safely?</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tackle a player keeping my stick on the floor with a wide grip on the stick</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tackle a player keeping my stick on the floor; have a wide grip on the stick – keeping low to the ground</a:t>
                      </a:r>
                    </a:p>
                    <a:p>
                      <a:pPr fontAlgn="base"/>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3717374306"/>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6 &amp; Review*</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hit a ball to score a goal?</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hit a moving ball into a goal with some success</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hit a moving ball into a goal with some accuracy and control</a:t>
                      </a:r>
                    </a:p>
                    <a:p>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1994770155"/>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1400" b="0" i="0" u="none" strike="noStrike" kern="0" cap="none" spc="0" normalizeH="0" baseline="0" noProof="0" dirty="0" smtClean="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7)</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work as part of a team when you compete in a small-sided game?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play and embrace the rules, inspiring others with my fair play and I am always gracious in victory and defeat</a:t>
                      </a:r>
                    </a:p>
                    <a:p>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3048707599"/>
                  </a:ext>
                </a:extLst>
              </a:tr>
            </a:tbl>
          </a:graphicData>
        </a:graphic>
      </p:graphicFrame>
    </p:spTree>
    <p:extLst>
      <p:ext uri="{BB962C8B-B14F-4D97-AF65-F5344CB8AC3E}">
        <p14:creationId xmlns:p14="http://schemas.microsoft.com/office/powerpoint/2010/main" val="595870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5: Kwik Cricket</a:t>
            </a:r>
            <a:endParaRPr lang="en-US" sz="2000" dirty="0"/>
          </a:p>
        </p:txBody>
      </p:sp>
      <p:pic>
        <p:nvPicPr>
          <p:cNvPr id="5" name="Picture 4"/>
          <p:cNvPicPr>
            <a:picLocks noChangeAspect="1"/>
          </p:cNvPicPr>
          <p:nvPr/>
        </p:nvPicPr>
        <p:blipFill>
          <a:blip r:embed="rId3"/>
          <a:stretch>
            <a:fillRect/>
          </a:stretch>
        </p:blipFill>
        <p:spPr>
          <a:xfrm>
            <a:off x="1767839" y="184587"/>
            <a:ext cx="7133660" cy="4810125"/>
          </a:xfrm>
          <a:prstGeom prst="rect">
            <a:avLst/>
          </a:prstGeom>
        </p:spPr>
      </p:pic>
    </p:spTree>
    <p:extLst>
      <p:ext uri="{BB962C8B-B14F-4D97-AF65-F5344CB8AC3E}">
        <p14:creationId xmlns:p14="http://schemas.microsoft.com/office/powerpoint/2010/main" val="114284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859202779"/>
              </p:ext>
            </p:extLst>
          </p:nvPr>
        </p:nvGraphicFramePr>
        <p:xfrm>
          <a:off x="630622" y="413626"/>
          <a:ext cx="7893268" cy="411480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285750" indent="-285750">
                        <a:buFont typeface="Wingdings" panose="05000000000000000000" pitchFamily="2" charset="2"/>
                        <a:buChar char="ü"/>
                      </a:pPr>
                      <a:r>
                        <a:rPr lang="en-US" sz="1200" b="1" i="0" u="none" strike="noStrike" cap="none" dirty="0" smtClean="0">
                          <a:solidFill>
                            <a:srgbClr val="000000"/>
                          </a:solidFill>
                          <a:effectLst/>
                          <a:latin typeface="Arial"/>
                          <a:ea typeface="Arial"/>
                          <a:cs typeface="Arial"/>
                          <a:sym typeface="Arial"/>
                        </a:rPr>
                        <a:t>NC1</a:t>
                      </a:r>
                      <a:r>
                        <a:rPr lang="en-US" sz="1200" b="1" i="0" u="none" strike="noStrike" cap="none" baseline="0" dirty="0" smtClean="0">
                          <a:solidFill>
                            <a:srgbClr val="000000"/>
                          </a:solidFill>
                          <a:effectLst/>
                          <a:latin typeface="Arial"/>
                          <a:ea typeface="Arial"/>
                          <a:cs typeface="Arial"/>
                          <a:sym typeface="Arial"/>
                        </a:rPr>
                        <a:t> </a:t>
                      </a:r>
                      <a:r>
                        <a:rPr lang="en-US" sz="1200" b="0" i="0" u="none" strike="noStrike" cap="none" dirty="0" smtClean="0">
                          <a:solidFill>
                            <a:srgbClr val="000000"/>
                          </a:solidFill>
                          <a:effectLst/>
                          <a:latin typeface="Arial"/>
                          <a:ea typeface="Arial"/>
                          <a:cs typeface="Arial"/>
                          <a:sym typeface="Arial"/>
                        </a:rPr>
                        <a:t>Can begin to use running, jumping, throwing and catching in isolation and in combination </a:t>
                      </a:r>
                    </a:p>
                    <a:p>
                      <a:pPr marL="285750" indent="-285750">
                        <a:buFont typeface="Wingdings" panose="05000000000000000000" pitchFamily="2" charset="2"/>
                        <a:buChar char="ü"/>
                      </a:pPr>
                      <a:r>
                        <a:rPr lang="en-US" sz="1200" b="0" i="0" u="none" strike="noStrike" cap="none" dirty="0" smtClean="0">
                          <a:solidFill>
                            <a:srgbClr val="000000"/>
                          </a:solidFill>
                          <a:effectLst/>
                          <a:latin typeface="Arial"/>
                          <a:ea typeface="Arial"/>
                          <a:cs typeface="Arial"/>
                          <a:sym typeface="Arial"/>
                        </a:rPr>
                        <a:t>Can use skills in different ways and to link them to make actions and sequences of movement</a:t>
                      </a:r>
                    </a:p>
                    <a:p>
                      <a:pPr marL="285750" indent="-285750">
                        <a:buFont typeface="Wingdings" panose="05000000000000000000" pitchFamily="2" charset="2"/>
                        <a:buChar char="ü"/>
                      </a:pPr>
                      <a:r>
                        <a:rPr lang="en-US" sz="1200" b="0" i="0" u="none" strike="noStrike" cap="none" dirty="0" smtClean="0">
                          <a:solidFill>
                            <a:srgbClr val="000000"/>
                          </a:solidFill>
                          <a:effectLst/>
                          <a:latin typeface="Arial"/>
                          <a:ea typeface="Arial"/>
                          <a:cs typeface="Arial"/>
                          <a:sym typeface="Arial"/>
                        </a:rPr>
                        <a:t>Has developed flexibility control and balance</a:t>
                      </a:r>
                    </a:p>
                    <a:p>
                      <a:pPr marL="285750" indent="-285750">
                        <a:buFont typeface="Wingdings" panose="05000000000000000000" pitchFamily="2" charset="2"/>
                        <a:buChar char="ü"/>
                      </a:pPr>
                      <a:r>
                        <a:rPr lang="en-US" sz="1200" b="0" i="0" u="none" strike="noStrike" cap="none" dirty="0" smtClean="0">
                          <a:solidFill>
                            <a:srgbClr val="000000"/>
                          </a:solidFill>
                          <a:effectLst/>
                          <a:latin typeface="Arial"/>
                          <a:ea typeface="Arial"/>
                          <a:cs typeface="Arial"/>
                          <a:sym typeface="Arial"/>
                        </a:rPr>
                        <a:t>Can communicate with others during physical activities </a:t>
                      </a:r>
                    </a:p>
                    <a:p>
                      <a:pPr marL="285750" indent="-285750">
                        <a:buFont typeface="Wingdings" panose="05000000000000000000" pitchFamily="2" charset="2"/>
                        <a:buChar char="ü"/>
                      </a:pPr>
                      <a:r>
                        <a:rPr lang="en-US" sz="1200" b="0" i="0" u="none" strike="noStrike" cap="none" dirty="0" smtClean="0">
                          <a:solidFill>
                            <a:srgbClr val="000000"/>
                          </a:solidFill>
                          <a:effectLst/>
                          <a:latin typeface="Arial"/>
                          <a:ea typeface="Arial"/>
                          <a:cs typeface="Arial"/>
                          <a:sym typeface="Arial"/>
                        </a:rPr>
                        <a:t>Has begun to play competitive/modified games</a:t>
                      </a:r>
                    </a:p>
                    <a:p>
                      <a:pPr marL="285750" indent="-285750">
                        <a:buFont typeface="Wingdings" panose="05000000000000000000" pitchFamily="2" charset="2"/>
                        <a:buChar char="ü"/>
                      </a:pPr>
                      <a:r>
                        <a:rPr lang="en-US" sz="1200" b="1" i="0" u="none" strike="noStrike" cap="none" dirty="0" smtClean="0">
                          <a:solidFill>
                            <a:srgbClr val="000000"/>
                          </a:solidFill>
                          <a:effectLst/>
                          <a:latin typeface="Arial"/>
                          <a:ea typeface="Arial"/>
                          <a:cs typeface="Arial"/>
                          <a:sym typeface="Arial"/>
                        </a:rPr>
                        <a:t>NC6</a:t>
                      </a:r>
                      <a:r>
                        <a:rPr lang="en-US" sz="1200" b="0" i="0" u="none" strike="noStrike" cap="none" dirty="0" smtClean="0">
                          <a:solidFill>
                            <a:srgbClr val="000000"/>
                          </a:solidFill>
                          <a:effectLst/>
                          <a:latin typeface="Arial"/>
                          <a:ea typeface="Arial"/>
                          <a:cs typeface="Arial"/>
                          <a:sym typeface="Arial"/>
                        </a:rPr>
                        <a:t> Can compare their performances with previous ones </a:t>
                      </a:r>
                    </a:p>
                    <a:p>
                      <a:pPr marL="285750" indent="-285750">
                        <a:buFont typeface="Wingdings" panose="05000000000000000000" pitchFamily="2" charset="2"/>
                        <a:buChar char="ü"/>
                      </a:pPr>
                      <a:r>
                        <a:rPr lang="en-US" sz="1200" b="1" i="0" u="none" strike="noStrike" cap="none" dirty="0" smtClean="0">
                          <a:solidFill>
                            <a:srgbClr val="000000"/>
                          </a:solidFill>
                          <a:effectLst/>
                          <a:latin typeface="Arial"/>
                          <a:ea typeface="Arial"/>
                          <a:cs typeface="Arial"/>
                          <a:sym typeface="Arial"/>
                        </a:rPr>
                        <a:t>NC6 </a:t>
                      </a:r>
                      <a:r>
                        <a:rPr lang="en-US" sz="1200" b="0" i="0" u="none" strike="noStrike" cap="none" dirty="0" smtClean="0">
                          <a:solidFill>
                            <a:srgbClr val="000000"/>
                          </a:solidFill>
                          <a:effectLst/>
                          <a:latin typeface="Arial"/>
                          <a:ea typeface="Arial"/>
                          <a:cs typeface="Arial"/>
                          <a:sym typeface="Arial"/>
                        </a:rPr>
                        <a:t>Can recognise their own success</a:t>
                      </a:r>
                    </a:p>
                    <a:p>
                      <a:pPr marL="0" indent="0">
                        <a:buFont typeface="Wingdings" panose="05000000000000000000" pitchFamily="2" charset="2"/>
                        <a:buNone/>
                      </a:pPr>
                      <a:endParaRPr lang="en-US" sz="1200" b="0" i="0" u="none" strike="noStrike" cap="none" dirty="0" smtClean="0">
                        <a:solidFill>
                          <a:srgbClr val="000000"/>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GB" sz="1200" dirty="0" smtClean="0"/>
                        <a:t>See numbered items</a:t>
                      </a:r>
                      <a:r>
                        <a:rPr lang="en-GB" sz="1200" baseline="0" dirty="0" smtClean="0"/>
                        <a:t>: 1= Y3 (EXS) and 2= Y4 (Stretch)</a:t>
                      </a:r>
                      <a:endParaRPr lang="en-US" sz="1200" dirty="0" smtClean="0"/>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roll and stop a ball?</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roll the ball with control and accuracy and stop the ball using two hands, one hand and a long barrier</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roll the ball over varying distances with control and accuracy, and stop the ball using two hands, one hand and a long barrier</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throw underarm, and catch a ball?</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 throw underarm and catch a ball with control and accuracy</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throw underarm over varying distances and catch a ball with control and accuracy</a:t>
                      </a:r>
                    </a:p>
                  </a:txBody>
                  <a:tcPr/>
                </a:tc>
                <a:extLst>
                  <a:ext uri="{0D108BD9-81ED-4DB2-BD59-A6C34878D82A}">
                    <a16:rowId xmlns:a16="http://schemas.microsoft.com/office/drawing/2014/main" val="765049821"/>
                  </a:ext>
                </a:extLst>
              </a:tr>
              <a:tr h="529202">
                <a:tc>
                  <a:txBody>
                    <a:bodyPr/>
                    <a:lstStyle/>
                    <a:p>
                      <a:r>
                        <a:rPr lang="en-GB" i="0" dirty="0" smtClean="0"/>
                        <a:t>Week 3</a:t>
                      </a:r>
                      <a:endParaRPr lang="en-US" i="0"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bowl a ball underarm?</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bowl underarm towards a target with control and accuracy</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bowl underarm with control and accuracy, hitting the wicket with some success</a:t>
                      </a:r>
                    </a:p>
                  </a:txBody>
                  <a:tcPr/>
                </a:tc>
                <a:extLst>
                  <a:ext uri="{0D108BD9-81ED-4DB2-BD59-A6C34878D82A}">
                    <a16:rowId xmlns:a16="http://schemas.microsoft.com/office/drawing/2014/main" val="3927497998"/>
                  </a:ext>
                </a:extLst>
              </a:tr>
            </a:tbl>
          </a:graphicData>
        </a:graphic>
      </p:graphicFrame>
    </p:spTree>
    <p:extLst>
      <p:ext uri="{BB962C8B-B14F-4D97-AF65-F5344CB8AC3E}">
        <p14:creationId xmlns:p14="http://schemas.microsoft.com/office/powerpoint/2010/main" val="473269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506048059"/>
              </p:ext>
            </p:extLst>
          </p:nvPr>
        </p:nvGraphicFramePr>
        <p:xfrm>
          <a:off x="725678" y="677037"/>
          <a:ext cx="7893268" cy="256032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770233301"/>
                    </a:ext>
                  </a:extLst>
                </a:gridCol>
                <a:gridCol w="6779172">
                  <a:extLst>
                    <a:ext uri="{9D8B030D-6E8A-4147-A177-3AD203B41FA5}">
                      <a16:colId xmlns:a16="http://schemas.microsoft.com/office/drawing/2014/main" val="2575347834"/>
                    </a:ext>
                  </a:extLst>
                </a:gridCol>
              </a:tblGrid>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4</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throw a ball overarm?</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throw a ball overarm with control and some accuracy at various heights</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throw a ball overarm with control and accuracy at various heights</a:t>
                      </a:r>
                    </a:p>
                    <a:p>
                      <a:pPr fontAlgn="base"/>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2092100635"/>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5</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hit a ball?</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hold the bat correctly and hit a moving ball with some control</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hold the bat correctly and hit a moving ball with control</a:t>
                      </a:r>
                    </a:p>
                    <a:p>
                      <a:pPr fontAlgn="base"/>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885796317"/>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6 &amp; Review</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take part in a batting and fielding game?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show a variety of the batting and fielding skills I’ve learnt and work as part of a team, encouraging and helping others</a:t>
                      </a:r>
                    </a:p>
                    <a:p>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538849070"/>
                  </a:ext>
                </a:extLst>
              </a:tr>
            </a:tbl>
          </a:graphicData>
        </a:graphic>
      </p:graphicFrame>
    </p:spTree>
    <p:extLst>
      <p:ext uri="{BB962C8B-B14F-4D97-AF65-F5344CB8AC3E}">
        <p14:creationId xmlns:p14="http://schemas.microsoft.com/office/powerpoint/2010/main" val="10119949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a:t>
            </a:r>
            <a:r>
              <a:rPr lang="en-GB" sz="2000" dirty="0"/>
              <a:t>6</a:t>
            </a:r>
            <a:r>
              <a:rPr lang="en-GB" sz="2000" dirty="0" smtClean="0"/>
              <a:t>: Athletics</a:t>
            </a:r>
            <a:endParaRPr lang="en-US" sz="2000" dirty="0"/>
          </a:p>
        </p:txBody>
      </p:sp>
      <p:pic>
        <p:nvPicPr>
          <p:cNvPr id="2" name="Picture 1"/>
          <p:cNvPicPr>
            <a:picLocks noChangeAspect="1"/>
          </p:cNvPicPr>
          <p:nvPr/>
        </p:nvPicPr>
        <p:blipFill>
          <a:blip r:embed="rId3"/>
          <a:stretch>
            <a:fillRect/>
          </a:stretch>
        </p:blipFill>
        <p:spPr>
          <a:xfrm>
            <a:off x="2036064" y="184587"/>
            <a:ext cx="6937438" cy="4810758"/>
          </a:xfrm>
          <a:prstGeom prst="rect">
            <a:avLst/>
          </a:prstGeom>
        </p:spPr>
      </p:pic>
    </p:spTree>
    <p:extLst>
      <p:ext uri="{BB962C8B-B14F-4D97-AF65-F5344CB8AC3E}">
        <p14:creationId xmlns:p14="http://schemas.microsoft.com/office/powerpoint/2010/main" val="1253397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895740753"/>
              </p:ext>
            </p:extLst>
          </p:nvPr>
        </p:nvGraphicFramePr>
        <p:xfrm>
          <a:off x="630622" y="413626"/>
          <a:ext cx="7893268" cy="377952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mj-lt"/>
                        <a:buNone/>
                        <a:tabLst/>
                        <a:defRPr/>
                      </a:pPr>
                      <a:r>
                        <a:rPr lang="en-GB" sz="1200" dirty="0" smtClean="0"/>
                        <a:t>See numbered items</a:t>
                      </a:r>
                      <a:r>
                        <a:rPr lang="en-GB" sz="1200" baseline="0" dirty="0" smtClean="0"/>
                        <a:t>: 1= Y3 (EXS) and 2= Y4 (Stretch)</a:t>
                      </a:r>
                    </a:p>
                    <a:p>
                      <a:pPr marL="0" marR="0" lvl="0" indent="0" algn="l" defTabSz="914400" rtl="0" eaLnBrk="1" fontAlgn="auto" latinLnBrk="0" hangingPunct="1">
                        <a:lnSpc>
                          <a:spcPct val="100000"/>
                        </a:lnSpc>
                        <a:spcBef>
                          <a:spcPts val="0"/>
                        </a:spcBef>
                        <a:spcAft>
                          <a:spcPts val="0"/>
                        </a:spcAft>
                        <a:buClr>
                          <a:srgbClr val="000000"/>
                        </a:buClr>
                        <a:buSzTx/>
                        <a:buFont typeface="+mj-lt"/>
                        <a:buNone/>
                        <a:tabLst/>
                        <a:defRPr/>
                      </a:pPr>
                      <a:endParaRPr lang="en-US" sz="1200" dirty="0" smtClean="0"/>
                    </a:p>
                    <a:p>
                      <a:pPr marL="0" indent="0" rtl="0">
                        <a:buFont typeface="+mj-lt"/>
                        <a:buNone/>
                      </a:pPr>
                      <a:r>
                        <a:rPr lang="en-GB" sz="1200" dirty="0" smtClean="0"/>
                        <a:t>Inspirations Athlete: </a:t>
                      </a:r>
                      <a:r>
                        <a:rPr lang="en-GB" sz="1200" dirty="0" smtClean="0">
                          <a:hlinkClick r:id="rId3"/>
                        </a:rPr>
                        <a:t>Sebastian Coe</a:t>
                      </a:r>
                      <a:r>
                        <a:rPr lang="en-GB" sz="1200" baseline="0" dirty="0" smtClean="0">
                          <a:hlinkClick r:id="rId3"/>
                        </a:rPr>
                        <a:t>  </a:t>
                      </a:r>
                      <a:r>
                        <a:rPr lang="en-GB" sz="1200" baseline="0" dirty="0" smtClean="0"/>
                        <a:t>(watch clips to inspire)</a:t>
                      </a:r>
                      <a:endParaRPr lang="en-US" sz="1200" dirty="0" smtClean="0"/>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run “FAST”?</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pump/swing my arms fast (hip to lip) when running, keep my head still and keep my body trunk upright</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react quickly and accelerate over short distances</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throw a soft javelin/vortex?</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 throw a javelin/vortex while standing in the correct stance</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throw a javelin/vortex using the correct stance and rotating my hips forward</a:t>
                      </a:r>
                    </a:p>
                  </a:txBody>
                  <a:tcPr/>
                </a:tc>
                <a:extLst>
                  <a:ext uri="{0D108BD9-81ED-4DB2-BD59-A6C34878D82A}">
                    <a16:rowId xmlns:a16="http://schemas.microsoft.com/office/drawing/2014/main" val="765049821"/>
                  </a:ext>
                </a:extLst>
              </a:tr>
              <a:tr h="529202">
                <a:tc>
                  <a:txBody>
                    <a:bodyPr/>
                    <a:lstStyle/>
                    <a:p>
                      <a:r>
                        <a:rPr lang="en-GB" i="0" dirty="0" smtClean="0"/>
                        <a:t>Week 3</a:t>
                      </a:r>
                      <a:endParaRPr lang="en-US" i="0"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hop, skip and jump (standing triple jump)?</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hop, step and jump with some control</a:t>
                      </a:r>
                    </a:p>
                    <a:p>
                      <a:pPr marL="342900" indent="-3429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hop, step and jump with control and balance</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take off and land over obstacles/hurdles?]</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run over an obstacle/hurdle with speed</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run over an obstacle/hurdle with speed and control</a:t>
                      </a:r>
                    </a:p>
                    <a:p>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1376785838"/>
                  </a:ext>
                </a:extLst>
              </a:tr>
            </a:tbl>
          </a:graphicData>
        </a:graphic>
      </p:graphicFrame>
    </p:spTree>
    <p:extLst>
      <p:ext uri="{BB962C8B-B14F-4D97-AF65-F5344CB8AC3E}">
        <p14:creationId xmlns:p14="http://schemas.microsoft.com/office/powerpoint/2010/main" val="15201886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810814608"/>
              </p:ext>
            </p:extLst>
          </p:nvPr>
        </p:nvGraphicFramePr>
        <p:xfrm>
          <a:off x="630639" y="524564"/>
          <a:ext cx="7893268" cy="188976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617509247"/>
                    </a:ext>
                  </a:extLst>
                </a:gridCol>
                <a:gridCol w="6779172">
                  <a:extLst>
                    <a:ext uri="{9D8B030D-6E8A-4147-A177-3AD203B41FA5}">
                      <a16:colId xmlns:a16="http://schemas.microsoft.com/office/drawing/2014/main" val="2977437053"/>
                    </a:ext>
                  </a:extLst>
                </a:gridCol>
              </a:tblGrid>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5</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throw a shot put?</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push a tennis ball/netball/basketball while standing in the correct stance</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push a tennis ball/netball/basketball using the correct shot put stance and rotating my hips forward</a:t>
                      </a:r>
                    </a:p>
                    <a:p>
                      <a:pPr fontAlgn="base"/>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1932161206"/>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6 &amp; Review</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perform a baton changeover in a team relay?</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pass a relay baton with control</a:t>
                      </a:r>
                    </a:p>
                    <a:p>
                      <a:pPr marL="228600" indent="-228600" fontAlgn="base">
                        <a:buFont typeface="+mj-lt"/>
                        <a:buAutoNum type="arabicPeriod"/>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pass a relay baton with control and timing</a:t>
                      </a:r>
                    </a:p>
                    <a:p>
                      <a:endParaRPr lang="en-US" sz="1200" b="0" i="1"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3533012121"/>
                  </a:ext>
                </a:extLst>
              </a:tr>
            </a:tbl>
          </a:graphicData>
        </a:graphic>
      </p:graphicFrame>
    </p:spTree>
    <p:extLst>
      <p:ext uri="{BB962C8B-B14F-4D97-AF65-F5344CB8AC3E}">
        <p14:creationId xmlns:p14="http://schemas.microsoft.com/office/powerpoint/2010/main" val="305411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Year 4</a:t>
            </a:r>
            <a:endParaRPr dirty="0">
              <a:latin typeface="Source Sans Pro"/>
              <a:ea typeface="Source Sans Pro"/>
              <a:cs typeface="Source Sans Pro"/>
              <a:sym typeface="Source Sans Pro"/>
            </a:endParaRPr>
          </a:p>
        </p:txBody>
      </p:sp>
    </p:spTree>
    <p:extLst>
      <p:ext uri="{BB962C8B-B14F-4D97-AF65-F5344CB8AC3E}">
        <p14:creationId xmlns:p14="http://schemas.microsoft.com/office/powerpoint/2010/main" val="37034527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graphicFrame>
        <p:nvGraphicFramePr>
          <p:cNvPr id="80" name="Google Shape;80;p6"/>
          <p:cNvGraphicFramePr/>
          <p:nvPr>
            <p:extLst>
              <p:ext uri="{D42A27DB-BD31-4B8C-83A1-F6EECF244321}">
                <p14:modId xmlns:p14="http://schemas.microsoft.com/office/powerpoint/2010/main" val="2812520812"/>
              </p:ext>
            </p:extLst>
          </p:nvPr>
        </p:nvGraphicFramePr>
        <p:xfrm>
          <a:off x="306188" y="311663"/>
          <a:ext cx="8308026" cy="3544400"/>
        </p:xfrm>
        <a:graphic>
          <a:graphicData uri="http://schemas.openxmlformats.org/drawingml/2006/table">
            <a:tbl>
              <a:tblPr>
                <a:noFill/>
                <a:tableStyleId>{5A76027B-6DE8-491E-9659-52F654CFD4E0}</a:tableStyleId>
              </a:tblPr>
              <a:tblGrid>
                <a:gridCol w="1221400">
                  <a:extLst>
                    <a:ext uri="{9D8B030D-6E8A-4147-A177-3AD203B41FA5}">
                      <a16:colId xmlns:a16="http://schemas.microsoft.com/office/drawing/2014/main" val="20000"/>
                    </a:ext>
                  </a:extLst>
                </a:gridCol>
                <a:gridCol w="3543313">
                  <a:extLst>
                    <a:ext uri="{9D8B030D-6E8A-4147-A177-3AD203B41FA5}">
                      <a16:colId xmlns:a16="http://schemas.microsoft.com/office/drawing/2014/main" val="20001"/>
                    </a:ext>
                  </a:extLst>
                </a:gridCol>
                <a:gridCol w="3543313">
                  <a:extLst>
                    <a:ext uri="{9D8B030D-6E8A-4147-A177-3AD203B41FA5}">
                      <a16:colId xmlns:a16="http://schemas.microsoft.com/office/drawing/2014/main" val="1501891223"/>
                    </a:ext>
                  </a:extLst>
                </a:gridCol>
              </a:tblGrid>
              <a:tr h="882200">
                <a:tc gridSpan="3">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dirty="0" smtClean="0">
                          <a:solidFill>
                            <a:schemeClr val="dk1"/>
                          </a:solidFill>
                          <a:latin typeface="Source Sans Pro"/>
                          <a:ea typeface="Source Sans Pro"/>
                          <a:cs typeface="Source Sans Pro"/>
                          <a:sym typeface="Source Sans Pro"/>
                        </a:rPr>
                        <a:t>Y4 </a:t>
                      </a:r>
                      <a:r>
                        <a:rPr lang="en-GB" sz="2100" u="none" strike="noStrike" cap="none" dirty="0">
                          <a:solidFill>
                            <a:schemeClr val="dk1"/>
                          </a:solidFill>
                          <a:latin typeface="Source Sans Pro"/>
                          <a:ea typeface="Source Sans Pro"/>
                          <a:cs typeface="Source Sans Pro"/>
                          <a:sym typeface="Source Sans Pro"/>
                        </a:rPr>
                        <a:t>Overview </a:t>
                      </a:r>
                      <a:endParaRPr sz="21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Autumn </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Outdoor Adventure </a:t>
                      </a:r>
                      <a:r>
                        <a:rPr lang="en-GB" sz="1400" b="1" u="none" strike="noStrike" cap="none" dirty="0" smtClean="0">
                          <a:latin typeface="Source Sans Pro"/>
                          <a:ea typeface="Source Sans Pro"/>
                          <a:cs typeface="Source Sans Pro"/>
                          <a:sym typeface="Source Sans Pro"/>
                        </a:rPr>
                        <a:t>NC5</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Gymnastics </a:t>
                      </a:r>
                      <a:r>
                        <a:rPr lang="en-GB" sz="1400" b="1" u="none" strike="noStrike" cap="none" dirty="0" smtClean="0">
                          <a:latin typeface="Source Sans Pro"/>
                          <a:ea typeface="Source Sans Pro"/>
                          <a:cs typeface="Source Sans Pro"/>
                          <a:sym typeface="Source Sans Pro"/>
                        </a:rPr>
                        <a:t>NC3, NC6, NC1</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Spring</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400" b="0" u="none" strike="noStrike" cap="none" dirty="0" smtClean="0">
                          <a:latin typeface="Source Sans Pro"/>
                          <a:ea typeface="Source Sans Pro"/>
                          <a:cs typeface="Source Sans Pro"/>
                          <a:sym typeface="Source Sans Pro"/>
                        </a:rPr>
                        <a:t>Romans Dance </a:t>
                      </a:r>
                      <a:r>
                        <a:rPr lang="en-GB" sz="1400" b="1" u="none" strike="noStrike" cap="none" dirty="0" smtClean="0">
                          <a:latin typeface="Source Sans Pro"/>
                          <a:ea typeface="Source Sans Pro"/>
                          <a:cs typeface="Source Sans Pro"/>
                          <a:sym typeface="Source Sans Pro"/>
                        </a:rPr>
                        <a:t>NC4</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400" b="0" u="none" strike="noStrike" cap="none" dirty="0" smtClean="0">
                          <a:latin typeface="Source Sans Pro"/>
                          <a:ea typeface="Source Sans Pro"/>
                          <a:cs typeface="Source Sans Pro"/>
                          <a:sym typeface="Source Sans Pro"/>
                        </a:rPr>
                        <a:t>Netball </a:t>
                      </a:r>
                      <a:r>
                        <a:rPr lang="en-GB" sz="1400" b="1" u="none" strike="noStrike" cap="none" dirty="0" smtClean="0">
                          <a:latin typeface="Source Sans Pro"/>
                          <a:ea typeface="Source Sans Pro"/>
                          <a:cs typeface="Source Sans Pro"/>
                          <a:sym typeface="Source Sans Pro"/>
                        </a:rPr>
                        <a:t>NC2, NC1</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87400">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smtClean="0">
                          <a:latin typeface="Source Sans Pro"/>
                          <a:ea typeface="Source Sans Pro"/>
                          <a:cs typeface="Source Sans Pro"/>
                          <a:sym typeface="Source Sans Pro"/>
                        </a:rPr>
                        <a:t>Summer</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b="0" u="none" strike="noStrike" cap="none" dirty="0" smtClean="0">
                          <a:latin typeface="Source Sans Pro"/>
                          <a:ea typeface="Source Sans Pro"/>
                          <a:cs typeface="Source Sans Pro"/>
                          <a:sym typeface="Source Sans Pro"/>
                        </a:rPr>
                        <a:t>Tennis </a:t>
                      </a:r>
                      <a:r>
                        <a:rPr lang="en-GB" sz="1400" b="1" u="none" strike="noStrike" cap="none" dirty="0" smtClean="0">
                          <a:latin typeface="Source Sans Pro"/>
                          <a:ea typeface="Source Sans Pro"/>
                          <a:cs typeface="Source Sans Pro"/>
                          <a:sym typeface="Source Sans Pro"/>
                        </a:rPr>
                        <a:t>NC2, NC1</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b="0" u="none" strike="noStrike" cap="none" dirty="0" smtClean="0">
                          <a:latin typeface="Source Sans Pro"/>
                          <a:ea typeface="Source Sans Pro"/>
                          <a:cs typeface="Source Sans Pro"/>
                          <a:sym typeface="Source Sans Pro"/>
                        </a:rPr>
                        <a:t>Rounders </a:t>
                      </a:r>
                      <a:r>
                        <a:rPr lang="en-GB" sz="1400" b="1" u="none" strike="noStrike" cap="none" dirty="0" smtClean="0">
                          <a:latin typeface="Source Sans Pro"/>
                          <a:ea typeface="Source Sans Pro"/>
                          <a:cs typeface="Source Sans Pro"/>
                          <a:sym typeface="Source Sans Pro"/>
                        </a:rPr>
                        <a:t>NC2, NC1</a:t>
                      </a:r>
                      <a:endParaRPr sz="1400" b="1"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128920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1015663"/>
          </a:xfrm>
          <a:prstGeom prst="rect">
            <a:avLst/>
          </a:prstGeom>
          <a:noFill/>
        </p:spPr>
        <p:txBody>
          <a:bodyPr wrap="square" rtlCol="0">
            <a:spAutoFit/>
          </a:bodyPr>
          <a:lstStyle/>
          <a:p>
            <a:r>
              <a:rPr lang="en-GB" sz="2000" dirty="0" smtClean="0"/>
              <a:t>Unit 1: Outdoor Adventure </a:t>
            </a:r>
            <a:endParaRPr lang="en-US" sz="2000" dirty="0"/>
          </a:p>
        </p:txBody>
      </p:sp>
      <p:pic>
        <p:nvPicPr>
          <p:cNvPr id="3" name="Picture 2"/>
          <p:cNvPicPr>
            <a:picLocks noChangeAspect="1"/>
          </p:cNvPicPr>
          <p:nvPr/>
        </p:nvPicPr>
        <p:blipFill>
          <a:blip r:embed="rId3"/>
          <a:stretch>
            <a:fillRect/>
          </a:stretch>
        </p:blipFill>
        <p:spPr>
          <a:xfrm>
            <a:off x="1856739" y="88900"/>
            <a:ext cx="7171267" cy="4978400"/>
          </a:xfrm>
          <a:prstGeom prst="rect">
            <a:avLst/>
          </a:prstGeom>
        </p:spPr>
      </p:pic>
      <p:cxnSp>
        <p:nvCxnSpPr>
          <p:cNvPr id="6" name="Straight Arrow Connector 5"/>
          <p:cNvCxnSpPr/>
          <p:nvPr/>
        </p:nvCxnSpPr>
        <p:spPr>
          <a:xfrm flipH="1">
            <a:off x="1143000" y="520700"/>
            <a:ext cx="1003300" cy="1397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26124" y="1917700"/>
            <a:ext cx="1231900" cy="1200329"/>
          </a:xfrm>
          <a:prstGeom prst="rect">
            <a:avLst/>
          </a:prstGeom>
          <a:noFill/>
        </p:spPr>
        <p:txBody>
          <a:bodyPr wrap="square" rtlCol="0">
            <a:spAutoFit/>
          </a:bodyPr>
          <a:lstStyle/>
          <a:p>
            <a:r>
              <a:rPr lang="en-GB" sz="1200" dirty="0" smtClean="0">
                <a:solidFill>
                  <a:srgbClr val="FF0000"/>
                </a:solidFill>
              </a:rPr>
              <a:t>NB: Children took part in the KS1 units in Y3 to acquire pre-requisite knowledge </a:t>
            </a:r>
            <a:endParaRPr lang="en-US" sz="1200" dirty="0">
              <a:solidFill>
                <a:srgbClr val="FF0000"/>
              </a:solidFill>
            </a:endParaRPr>
          </a:p>
        </p:txBody>
      </p:sp>
    </p:spTree>
    <p:extLst>
      <p:ext uri="{BB962C8B-B14F-4D97-AF65-F5344CB8AC3E}">
        <p14:creationId xmlns:p14="http://schemas.microsoft.com/office/powerpoint/2010/main" val="388268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867779561"/>
              </p:ext>
            </p:extLst>
          </p:nvPr>
        </p:nvGraphicFramePr>
        <p:xfrm>
          <a:off x="630622" y="413626"/>
          <a:ext cx="7893268" cy="3830370"/>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r>
                        <a:rPr lang="en-US" sz="1400" b="1" i="0" u="none" strike="noStrike" cap="none" dirty="0" smtClean="0">
                          <a:solidFill>
                            <a:srgbClr val="000000"/>
                          </a:solidFill>
                          <a:effectLst/>
                          <a:latin typeface="Arial"/>
                          <a:ea typeface="Arial"/>
                          <a:cs typeface="Arial"/>
                          <a:sym typeface="Arial"/>
                        </a:rPr>
                        <a:t>NC5</a:t>
                      </a:r>
                      <a:r>
                        <a:rPr lang="en-US" sz="1400" b="0" i="0" u="none" strike="noStrike" cap="none" dirty="0" smtClean="0">
                          <a:solidFill>
                            <a:srgbClr val="000000"/>
                          </a:solidFill>
                          <a:effectLst/>
                          <a:latin typeface="Arial"/>
                          <a:ea typeface="Arial"/>
                          <a:cs typeface="Arial"/>
                          <a:sym typeface="Arial"/>
                        </a:rPr>
                        <a:t> Has taken part in outdoor and adventurous activity challenges both individually and within a team</a:t>
                      </a:r>
                    </a:p>
                    <a:p>
                      <a:pPr marL="0" indent="0" rtl="0">
                        <a:buFont typeface="+mj-lt"/>
                        <a:buNone/>
                      </a:pPr>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1" u="none" strike="noStrike" cap="none" dirty="0" smtClean="0">
                          <a:solidFill>
                            <a:srgbClr val="000000"/>
                          </a:solidFill>
                          <a:effectLst/>
                          <a:latin typeface="Arial"/>
                          <a:ea typeface="Arial"/>
                          <a:cs typeface="Arial"/>
                          <a:sym typeface="Arial"/>
                        </a:rPr>
                        <a:t>How can you collaborate with your peers to achieve a task?</a:t>
                      </a:r>
                      <a:endParaRPr lang="en-GB" baseline="0" dirty="0" smtClean="0"/>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1" u="none" strike="noStrike" cap="none" dirty="0" smtClean="0">
                          <a:solidFill>
                            <a:srgbClr val="000000"/>
                          </a:solidFill>
                          <a:effectLst/>
                          <a:latin typeface="Arial"/>
                          <a:ea typeface="Arial"/>
                          <a:cs typeface="Arial"/>
                          <a:sym typeface="Arial"/>
                        </a:rPr>
                        <a:t>How many different ways can you communicate?</a:t>
                      </a:r>
                      <a:endParaRPr lang="en-US" dirty="0"/>
                    </a:p>
                  </a:txBody>
                  <a:tcPr/>
                </a:tc>
                <a:extLst>
                  <a:ext uri="{0D108BD9-81ED-4DB2-BD59-A6C34878D82A}">
                    <a16:rowId xmlns:a16="http://schemas.microsoft.com/office/drawing/2014/main" val="765049821"/>
                  </a:ext>
                </a:extLst>
              </a:tr>
              <a:tr h="516138">
                <a:tc>
                  <a:txBody>
                    <a:bodyPr/>
                    <a:lstStyle/>
                    <a:p>
                      <a:r>
                        <a:rPr lang="en-GB" dirty="0" smtClean="0"/>
                        <a:t>Week 3</a:t>
                      </a:r>
                      <a:endParaRPr lang="en-US" dirty="0"/>
                    </a:p>
                  </a:txBody>
                  <a:tcPr/>
                </a:tc>
                <a:tc>
                  <a:txBody>
                    <a:bodyPr/>
                    <a:lstStyle/>
                    <a:p>
                      <a:r>
                        <a:rPr lang="en-US" sz="1400" b="0" i="1" u="none" strike="noStrike" cap="none" dirty="0" smtClean="0">
                          <a:solidFill>
                            <a:srgbClr val="000000"/>
                          </a:solidFill>
                          <a:effectLst/>
                          <a:latin typeface="Arial"/>
                          <a:ea typeface="Arial"/>
                          <a:cs typeface="Arial"/>
                          <a:sym typeface="Arial"/>
                        </a:rPr>
                        <a:t>How can you set up your own orienteering course?</a:t>
                      </a:r>
                      <a:endParaRPr lang="en-US" dirty="0"/>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1" u="none" strike="noStrike" cap="none" dirty="0" smtClean="0">
                          <a:solidFill>
                            <a:srgbClr val="000000"/>
                          </a:solidFill>
                          <a:effectLst/>
                          <a:latin typeface="Arial"/>
                          <a:ea typeface="Arial"/>
                          <a:cs typeface="Arial"/>
                          <a:sym typeface="Arial"/>
                        </a:rPr>
                        <a:t>How can you work as part of a team?</a:t>
                      </a:r>
                      <a:endParaRPr lang="en-US" dirty="0"/>
                    </a:p>
                  </a:txBody>
                  <a:tcPr/>
                </a:tc>
                <a:extLst>
                  <a:ext uri="{0D108BD9-81ED-4DB2-BD59-A6C34878D82A}">
                    <a16:rowId xmlns:a16="http://schemas.microsoft.com/office/drawing/2014/main" val="1376785838"/>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5</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GB" dirty="0" smtClean="0"/>
                        <a:t>How can you work as part</a:t>
                      </a:r>
                      <a:r>
                        <a:rPr lang="en-GB" baseline="0" dirty="0" smtClean="0"/>
                        <a:t> of a team?</a:t>
                      </a:r>
                      <a:endParaRPr lang="en-US" dirty="0"/>
                    </a:p>
                  </a:txBody>
                  <a:tcPr/>
                </a:tc>
                <a:extLst>
                  <a:ext uri="{0D108BD9-81ED-4DB2-BD59-A6C34878D82A}">
                    <a16:rowId xmlns:a16="http://schemas.microsoft.com/office/drawing/2014/main" val="3953535783"/>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400" b="0" i="0" u="none" strike="noStrike" kern="0" cap="none" spc="0" normalizeH="0" baseline="0" noProof="0" dirty="0" smtClean="0">
                          <a:ln>
                            <a:noFill/>
                          </a:ln>
                          <a:solidFill>
                            <a:srgbClr val="000000"/>
                          </a:solidFill>
                          <a:effectLst/>
                          <a:uLnTx/>
                          <a:uFillTx/>
                          <a:latin typeface="Arial"/>
                          <a:cs typeface="Arial"/>
                          <a:sym typeface="Arial"/>
                        </a:rPr>
                        <a:t>Week 6 &amp; Review</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txBody>
                  <a:tcPr/>
                </a:tc>
                <a:tc>
                  <a:txBody>
                    <a:bodyPr/>
                    <a:lstStyle/>
                    <a:p>
                      <a:r>
                        <a:rPr lang="en-GB" dirty="0" smtClean="0"/>
                        <a:t>How can you trust</a:t>
                      </a:r>
                      <a:r>
                        <a:rPr lang="en-GB" baseline="0" dirty="0" smtClean="0"/>
                        <a:t> a partner when blindfolded?</a:t>
                      </a:r>
                      <a:endParaRPr lang="en-US" dirty="0"/>
                    </a:p>
                  </a:txBody>
                  <a:tcPr/>
                </a:tc>
                <a:extLst>
                  <a:ext uri="{0D108BD9-81ED-4DB2-BD59-A6C34878D82A}">
                    <a16:rowId xmlns:a16="http://schemas.microsoft.com/office/drawing/2014/main" val="41050550"/>
                  </a:ext>
                </a:extLst>
              </a:tr>
            </a:tbl>
          </a:graphicData>
        </a:graphic>
      </p:graphicFrame>
    </p:spTree>
    <p:extLst>
      <p:ext uri="{BB962C8B-B14F-4D97-AF65-F5344CB8AC3E}">
        <p14:creationId xmlns:p14="http://schemas.microsoft.com/office/powerpoint/2010/main" val="26984714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2:</a:t>
            </a:r>
          </a:p>
          <a:p>
            <a:r>
              <a:rPr lang="en-GB" sz="2000" dirty="0" smtClean="0"/>
              <a:t>Gymnastics</a:t>
            </a:r>
            <a:endParaRPr lang="en-US" sz="2000" dirty="0"/>
          </a:p>
        </p:txBody>
      </p:sp>
      <p:pic>
        <p:nvPicPr>
          <p:cNvPr id="2" name="Picture 1"/>
          <p:cNvPicPr>
            <a:picLocks noChangeAspect="1"/>
          </p:cNvPicPr>
          <p:nvPr/>
        </p:nvPicPr>
        <p:blipFill>
          <a:blip r:embed="rId3"/>
          <a:stretch>
            <a:fillRect/>
          </a:stretch>
        </p:blipFill>
        <p:spPr>
          <a:xfrm>
            <a:off x="1767839" y="184587"/>
            <a:ext cx="7171190" cy="4843463"/>
          </a:xfrm>
          <a:prstGeom prst="rect">
            <a:avLst/>
          </a:prstGeom>
        </p:spPr>
      </p:pic>
    </p:spTree>
    <p:extLst>
      <p:ext uri="{BB962C8B-B14F-4D97-AF65-F5344CB8AC3E}">
        <p14:creationId xmlns:p14="http://schemas.microsoft.com/office/powerpoint/2010/main" val="3108836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002792229"/>
              </p:ext>
            </p:extLst>
          </p:nvPr>
        </p:nvGraphicFramePr>
        <p:xfrm>
          <a:off x="655006" y="194170"/>
          <a:ext cx="7893268" cy="4567956"/>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indent="0">
                        <a:buFont typeface="Wingdings" panose="05000000000000000000" pitchFamily="2" charset="2"/>
                        <a:buNone/>
                      </a:pPr>
                      <a:r>
                        <a:rPr lang="en-US" sz="1200" b="1" dirty="0" smtClean="0"/>
                        <a:t>NC3</a:t>
                      </a:r>
                      <a:r>
                        <a:rPr lang="en-US" sz="1200" dirty="0" smtClean="0"/>
                        <a:t> develop flexibility, strength, technique, control and balance </a:t>
                      </a:r>
                      <a:r>
                        <a:rPr lang="en-US" sz="1200" baseline="0" dirty="0" smtClean="0"/>
                        <a:t> (&amp; NC1, NC6)</a:t>
                      </a:r>
                      <a:endParaRPr lang="en-US" sz="1200" dirty="0" smtClean="0"/>
                    </a:p>
                    <a:p>
                      <a:pPr marL="0" indent="0">
                        <a:buFont typeface="Wingdings" panose="05000000000000000000" pitchFamily="2" charset="2"/>
                        <a:buNone/>
                      </a:pPr>
                      <a:endParaRPr lang="en-US" sz="1200" dirty="0" smtClean="0"/>
                    </a:p>
                    <a:p>
                      <a:pPr marL="0" indent="0">
                        <a:buFont typeface="Wingdings" panose="05000000000000000000" pitchFamily="2" charset="2"/>
                        <a:buNone/>
                      </a:pPr>
                      <a:r>
                        <a:rPr lang="en-GB" sz="1200" b="0" i="0" u="none" strike="noStrike" cap="none" dirty="0" smtClean="0">
                          <a:solidFill>
                            <a:srgbClr val="000000"/>
                          </a:solidFill>
                          <a:effectLst/>
                          <a:latin typeface="Arial"/>
                          <a:ea typeface="Arial"/>
                          <a:cs typeface="Arial"/>
                          <a:sym typeface="Arial"/>
                        </a:rPr>
                        <a:t>Inspirational Athlete: </a:t>
                      </a:r>
                      <a:r>
                        <a:rPr lang="en-GB" sz="1200" b="0" i="0" u="none" strike="noStrike" cap="none" dirty="0" smtClean="0">
                          <a:solidFill>
                            <a:srgbClr val="000000"/>
                          </a:solidFill>
                          <a:effectLst/>
                          <a:latin typeface="Arial"/>
                          <a:ea typeface="Arial"/>
                          <a:cs typeface="Arial"/>
                          <a:sym typeface="Arial"/>
                          <a:hlinkClick r:id="rId3"/>
                        </a:rPr>
                        <a:t>Beth Tweddle</a:t>
                      </a:r>
                      <a:r>
                        <a:rPr lang="en-GB" sz="1200" b="0" i="0" u="none" strike="noStrike" cap="none" baseline="0" dirty="0" smtClean="0">
                          <a:solidFill>
                            <a:srgbClr val="000000"/>
                          </a:solidFill>
                          <a:effectLst/>
                          <a:latin typeface="Arial"/>
                          <a:ea typeface="Arial"/>
                          <a:cs typeface="Arial"/>
                          <a:sym typeface="Arial"/>
                          <a:hlinkClick r:id="rId3"/>
                        </a:rPr>
                        <a:t> </a:t>
                      </a:r>
                      <a:r>
                        <a:rPr lang="en-GB" sz="1200" b="0" i="0" u="none" strike="noStrike" cap="none" baseline="0" dirty="0" smtClean="0">
                          <a:solidFill>
                            <a:srgbClr val="000000"/>
                          </a:solidFill>
                          <a:effectLst/>
                          <a:latin typeface="Arial"/>
                          <a:ea typeface="Arial"/>
                          <a:cs typeface="Arial"/>
                          <a:sym typeface="Arial"/>
                        </a:rPr>
                        <a:t>(Watch clips to learn and inspire)</a:t>
                      </a:r>
                    </a:p>
                    <a:p>
                      <a:pPr marL="0" indent="0">
                        <a:buFont typeface="Wingdings" panose="05000000000000000000" pitchFamily="2" charset="2"/>
                        <a:buNone/>
                      </a:pPr>
                      <a:endParaRPr lang="en-GB" sz="1200" b="0" i="0" u="none" strike="noStrike" cap="none" baseline="0" dirty="0" smtClean="0">
                        <a:solidFill>
                          <a:srgbClr val="000000"/>
                        </a:solidFill>
                        <a:effectLst/>
                        <a:latin typeface="Arial"/>
                        <a:ea typeface="Arial"/>
                        <a:cs typeface="Arial"/>
                        <a:sym typeface="Arial"/>
                      </a:endParaRPr>
                    </a:p>
                    <a:p>
                      <a:pPr marL="0" indent="0">
                        <a:buFont typeface="Wingdings" panose="05000000000000000000" pitchFamily="2" charset="2"/>
                        <a:buNone/>
                      </a:pPr>
                      <a:r>
                        <a:rPr lang="en-GB" sz="1200" b="0" i="0" u="none" strike="noStrike" cap="none" baseline="0" dirty="0" smtClean="0">
                          <a:solidFill>
                            <a:srgbClr val="000000"/>
                          </a:solidFill>
                          <a:effectLst/>
                          <a:latin typeface="Arial"/>
                          <a:ea typeface="Arial"/>
                          <a:cs typeface="Arial"/>
                          <a:sym typeface="Arial"/>
                        </a:rPr>
                        <a:t>See</a:t>
                      </a:r>
                      <a:r>
                        <a:rPr lang="en-GB" sz="1200" b="0" i="1" u="none" strike="noStrike" cap="none" baseline="0" dirty="0" smtClean="0">
                          <a:solidFill>
                            <a:srgbClr val="000000"/>
                          </a:solidFill>
                          <a:effectLst/>
                          <a:latin typeface="Arial"/>
                          <a:ea typeface="Arial"/>
                          <a:cs typeface="Arial"/>
                          <a:sym typeface="Arial"/>
                        </a:rPr>
                        <a:t> italicised </a:t>
                      </a:r>
                      <a:r>
                        <a:rPr lang="en-GB" sz="1200" b="0" i="0" u="none" strike="noStrike" cap="none" baseline="0" dirty="0" smtClean="0">
                          <a:solidFill>
                            <a:srgbClr val="000000"/>
                          </a:solidFill>
                          <a:effectLst/>
                          <a:latin typeface="Arial"/>
                          <a:ea typeface="Arial"/>
                          <a:cs typeface="Arial"/>
                          <a:sym typeface="Arial"/>
                        </a:rPr>
                        <a:t>items:</a:t>
                      </a:r>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travel in different ways?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travel with fluency, control and pointed toes and linking into my sequence</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dirty="0" smtClean="0"/>
                        <a:t>How can you perform a Teddy Bear Roll with a partner?</a:t>
                      </a:r>
                    </a:p>
                    <a:p>
                      <a:r>
                        <a:rPr lang="en-US" sz="1200" i="1" dirty="0" smtClean="0"/>
                        <a:t>To</a:t>
                      </a:r>
                      <a:r>
                        <a:rPr lang="en-US" sz="1200" i="1" baseline="0" dirty="0" smtClean="0"/>
                        <a:t> </a:t>
                      </a:r>
                      <a:r>
                        <a:rPr lang="en-US" sz="1200" i="1" dirty="0" smtClean="0"/>
                        <a:t>perform a Teddy Bear roll on my own/with a partner/group showing precision, control and fluency</a:t>
                      </a:r>
                      <a:endParaRPr lang="en-US" sz="1200" b="0" i="1"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765049821"/>
                  </a:ext>
                </a:extLst>
              </a:tr>
              <a:tr h="516138">
                <a:tc>
                  <a:txBody>
                    <a:bodyPr/>
                    <a:lstStyle/>
                    <a:p>
                      <a:r>
                        <a:rPr lang="en-GB" dirty="0" smtClean="0"/>
                        <a:t>Week 3</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matching and mirroring balances?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complex matching and mirroring balances in a sequence with control, precision and fluency</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Bunny Hop on various apparatus?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b="0" i="1" u="none" strike="noStrike" cap="none" dirty="0" smtClean="0">
                          <a:solidFill>
                            <a:srgbClr val="000000"/>
                          </a:solidFill>
                          <a:effectLst/>
                          <a:latin typeface="Arial"/>
                          <a:ea typeface="Arial"/>
                          <a:cs typeface="Arial"/>
                          <a:sym typeface="Arial"/>
                        </a:rPr>
                        <a:t>To </a:t>
                      </a:r>
                      <a:r>
                        <a:rPr lang="en-US" sz="1200" b="0" i="1" u="none" strike="noStrike" cap="none" dirty="0" smtClean="0">
                          <a:solidFill>
                            <a:srgbClr val="000000"/>
                          </a:solidFill>
                          <a:effectLst/>
                          <a:latin typeface="Arial"/>
                          <a:ea typeface="Arial"/>
                          <a:cs typeface="Arial"/>
                          <a:sym typeface="Arial"/>
                        </a:rPr>
                        <a:t>bunny hop onto apparatus with a short run up showing control, precision and fluency</a:t>
                      </a:r>
                    </a:p>
                  </a:txBody>
                  <a:tcPr/>
                </a:tc>
                <a:extLst>
                  <a:ext uri="{0D108BD9-81ED-4DB2-BD59-A6C34878D82A}">
                    <a16:rowId xmlns:a16="http://schemas.microsoft.com/office/drawing/2014/main" val="1376785838"/>
                  </a:ext>
                </a:extLst>
              </a:tr>
              <a:tr h="516138">
                <a:tc>
                  <a:txBody>
                    <a:bodyPr/>
                    <a:lstStyle/>
                    <a:p>
                      <a:r>
                        <a:rPr lang="en-GB" dirty="0" smtClean="0"/>
                        <a:t>Week 5</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sequence on mats?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 perform a sequence in unison showing good body tension, different levels with good timing, control and fluency</a:t>
                      </a:r>
                    </a:p>
                  </a:txBody>
                  <a:tcPr/>
                </a:tc>
                <a:extLst>
                  <a:ext uri="{0D108BD9-81ED-4DB2-BD59-A6C34878D82A}">
                    <a16:rowId xmlns:a16="http://schemas.microsoft.com/office/drawing/2014/main" val="679408637"/>
                  </a:ext>
                </a:extLst>
              </a:tr>
              <a:tr h="5161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smtClean="0"/>
                        <a:t>Week 6 &amp; review</a:t>
                      </a:r>
                      <a:endParaRPr lang="en-US" dirty="0" smtClean="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smtClean="0">
                          <a:solidFill>
                            <a:srgbClr val="000000"/>
                          </a:solidFill>
                          <a:effectLst/>
                          <a:latin typeface="Arial"/>
                          <a:ea typeface="Arial"/>
                          <a:cs typeface="Arial"/>
                          <a:sym typeface="Arial"/>
                        </a:rPr>
                        <a:t>How can you choose elements to make a sequence?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create a sequence choosing the more complex optional elements and perform with control</a:t>
                      </a:r>
                    </a:p>
                  </a:txBody>
                  <a:tcPr/>
                </a:tc>
                <a:extLst>
                  <a:ext uri="{0D108BD9-81ED-4DB2-BD59-A6C34878D82A}">
                    <a16:rowId xmlns:a16="http://schemas.microsoft.com/office/drawing/2014/main" val="2528162865"/>
                  </a:ext>
                </a:extLst>
              </a:tr>
            </a:tbl>
          </a:graphicData>
        </a:graphic>
      </p:graphicFrame>
    </p:spTree>
    <p:extLst>
      <p:ext uri="{BB962C8B-B14F-4D97-AF65-F5344CB8AC3E}">
        <p14:creationId xmlns:p14="http://schemas.microsoft.com/office/powerpoint/2010/main" val="836385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a:t>
            </a:r>
            <a:r>
              <a:rPr lang="en-GB" sz="2000" dirty="0"/>
              <a:t>3</a:t>
            </a:r>
            <a:r>
              <a:rPr lang="en-GB" sz="2000" dirty="0" smtClean="0"/>
              <a:t>:</a:t>
            </a:r>
          </a:p>
          <a:p>
            <a:r>
              <a:rPr lang="en-GB" sz="2000" dirty="0" smtClean="0"/>
              <a:t>Dance</a:t>
            </a:r>
            <a:endParaRPr lang="en-US" sz="2000" dirty="0"/>
          </a:p>
        </p:txBody>
      </p:sp>
      <p:pic>
        <p:nvPicPr>
          <p:cNvPr id="3" name="Picture 2"/>
          <p:cNvPicPr>
            <a:picLocks noChangeAspect="1"/>
          </p:cNvPicPr>
          <p:nvPr/>
        </p:nvPicPr>
        <p:blipFill>
          <a:blip r:embed="rId3"/>
          <a:stretch>
            <a:fillRect/>
          </a:stretch>
        </p:blipFill>
        <p:spPr>
          <a:xfrm>
            <a:off x="1871663" y="184587"/>
            <a:ext cx="6961784" cy="4691063"/>
          </a:xfrm>
          <a:prstGeom prst="rect">
            <a:avLst/>
          </a:prstGeom>
        </p:spPr>
      </p:pic>
    </p:spTree>
    <p:extLst>
      <p:ext uri="{BB962C8B-B14F-4D97-AF65-F5344CB8AC3E}">
        <p14:creationId xmlns:p14="http://schemas.microsoft.com/office/powerpoint/2010/main" val="15655613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317688701"/>
              </p:ext>
            </p:extLst>
          </p:nvPr>
        </p:nvGraphicFramePr>
        <p:xfrm>
          <a:off x="655006" y="194170"/>
          <a:ext cx="7893268" cy="4320072"/>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US" sz="1200" b="1" dirty="0" smtClean="0"/>
                        <a:t>NC4</a:t>
                      </a:r>
                      <a:r>
                        <a:rPr lang="en-US" sz="1200" dirty="0" smtClean="0"/>
                        <a:t> perform dances using a range of movement patterns</a:t>
                      </a: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endParaRPr lang="en-GB" sz="1200" b="0" i="0" u="none" strike="noStrike" cap="none" baseline="0" dirty="0" smtClean="0">
                        <a:solidFill>
                          <a:srgbClr val="000000"/>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GB" sz="1200" b="0" i="0" u="none" strike="noStrike" cap="none" baseline="0" dirty="0" smtClean="0">
                          <a:solidFill>
                            <a:srgbClr val="000000"/>
                          </a:solidFill>
                          <a:effectLst/>
                          <a:latin typeface="Arial"/>
                          <a:ea typeface="Arial"/>
                          <a:cs typeface="Arial"/>
                          <a:sym typeface="Arial"/>
                        </a:rPr>
                        <a:t>See</a:t>
                      </a:r>
                      <a:r>
                        <a:rPr lang="en-GB" sz="1200" b="0" i="1" u="none" strike="noStrike" cap="none" baseline="0" dirty="0" smtClean="0">
                          <a:solidFill>
                            <a:srgbClr val="000000"/>
                          </a:solidFill>
                          <a:effectLst/>
                          <a:latin typeface="Arial"/>
                          <a:ea typeface="Arial"/>
                          <a:cs typeface="Arial"/>
                          <a:sym typeface="Arial"/>
                        </a:rPr>
                        <a:t> italicised </a:t>
                      </a:r>
                      <a:r>
                        <a:rPr lang="en-GB" sz="1200" b="0" i="0" u="none" strike="noStrike" cap="none" baseline="0" dirty="0" smtClean="0">
                          <a:solidFill>
                            <a:srgbClr val="000000"/>
                          </a:solidFill>
                          <a:effectLst/>
                          <a:latin typeface="Arial"/>
                          <a:ea typeface="Arial"/>
                          <a:cs typeface="Arial"/>
                          <a:sym typeface="Arial"/>
                        </a:rPr>
                        <a:t>items:</a:t>
                      </a:r>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use different levels and pathways when performing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move with control and fluency when showing different levels and pathways when performing</a:t>
                      </a:r>
                    </a:p>
                  </a:txBody>
                  <a:tcPr/>
                </a:tc>
                <a:extLst>
                  <a:ext uri="{0D108BD9-81ED-4DB2-BD59-A6C34878D82A}">
                    <a16:rowId xmlns:a16="http://schemas.microsoft.com/office/drawing/2014/main" val="2135850893"/>
                  </a:ext>
                </a:extLst>
              </a:tr>
              <a:tr h="516138">
                <a:tc>
                  <a:txBody>
                    <a:bodyPr/>
                    <a:lstStyle/>
                    <a:p>
                      <a:r>
                        <a:rPr lang="en-GB" dirty="0" smtClean="0"/>
                        <a:t>Week 2</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dance</a:t>
                      </a:r>
                      <a:r>
                        <a:rPr lang="en-US" sz="1400" b="0" i="0" u="none" strike="noStrike" cap="none" baseline="0" dirty="0" smtClean="0">
                          <a:solidFill>
                            <a:srgbClr val="000000"/>
                          </a:solidFill>
                          <a:effectLst/>
                          <a:latin typeface="Arial"/>
                          <a:ea typeface="Arial"/>
                          <a:cs typeface="Arial"/>
                          <a:sym typeface="Arial"/>
                        </a:rPr>
                        <a:t> in canon when</a:t>
                      </a:r>
                      <a:r>
                        <a:rPr lang="en-US" sz="1400" b="0" i="0" u="none" strike="noStrike" cap="none" dirty="0" smtClean="0">
                          <a:solidFill>
                            <a:srgbClr val="000000"/>
                          </a:solidFill>
                          <a:effectLst/>
                          <a:latin typeface="Arial"/>
                          <a:ea typeface="Arial"/>
                          <a:cs typeface="Arial"/>
                          <a:sym typeface="Arial"/>
                        </a:rPr>
                        <a:t> performing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dance in canon with a group and perform a range of movement patterns, showing good control, fluency and timing</a:t>
                      </a:r>
                    </a:p>
                  </a:txBody>
                  <a:tcPr/>
                </a:tc>
                <a:extLst>
                  <a:ext uri="{0D108BD9-81ED-4DB2-BD59-A6C34878D82A}">
                    <a16:rowId xmlns:a16="http://schemas.microsoft.com/office/drawing/2014/main" val="765049821"/>
                  </a:ext>
                </a:extLst>
              </a:tr>
              <a:tr h="516138">
                <a:tc>
                  <a:txBody>
                    <a:bodyPr/>
                    <a:lstStyle/>
                    <a:p>
                      <a:r>
                        <a:rPr lang="en-GB" dirty="0" smtClean="0"/>
                        <a:t>Week 3</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use space when performing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 move with control when showing different uses of space when performing</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use a stimulus to perform a dance?</a:t>
                      </a:r>
                    </a:p>
                    <a:p>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respond imaginatively to a stimulus and explore/show a variety of movements with control</a:t>
                      </a:r>
                      <a:endParaRPr lang="en-US" sz="1100" b="0" i="1"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1376785838"/>
                  </a:ext>
                </a:extLst>
              </a:tr>
              <a:tr h="516138">
                <a:tc>
                  <a:txBody>
                    <a:bodyPr/>
                    <a:lstStyle/>
                    <a:p>
                      <a:r>
                        <a:rPr lang="en-GB" dirty="0" smtClean="0"/>
                        <a:t>Week 5</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use energy and strength when performing a dance?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 move with control when showing different uses of energy and strength when performing</a:t>
                      </a:r>
                    </a:p>
                  </a:txBody>
                  <a:tcPr/>
                </a:tc>
                <a:extLst>
                  <a:ext uri="{0D108BD9-81ED-4DB2-BD59-A6C34878D82A}">
                    <a16:rowId xmlns:a16="http://schemas.microsoft.com/office/drawing/2014/main" val="679408637"/>
                  </a:ext>
                </a:extLst>
              </a:tr>
              <a:tr h="516138">
                <a:tc>
                  <a:txBody>
                    <a:bodyPr/>
                    <a:lstStyle/>
                    <a:p>
                      <a:r>
                        <a:rPr lang="en-GB" dirty="0" smtClean="0"/>
                        <a:t>Week 6 &amp; review</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smtClean="0">
                          <a:solidFill>
                            <a:srgbClr val="000000"/>
                          </a:solidFill>
                          <a:effectLst/>
                          <a:latin typeface="Arial"/>
                          <a:ea typeface="Arial"/>
                          <a:cs typeface="Arial"/>
                          <a:sym typeface="Arial"/>
                        </a:rPr>
                        <a:t>How can you collaborate with a group to make a dance performance?</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co-operate and collaborate with my group to create a dance performance using a variety of movement patterns</a:t>
                      </a:r>
                    </a:p>
                    <a:p>
                      <a:pPr fontAlgn="base"/>
                      <a:r>
                        <a:rPr lang="en-US" sz="1200" b="0" i="1" u="none" strike="noStrike" cap="none" dirty="0" smtClean="0">
                          <a:solidFill>
                            <a:srgbClr val="000000"/>
                          </a:solidFill>
                          <a:effectLst/>
                          <a:latin typeface="Arial"/>
                          <a:ea typeface="Arial"/>
                          <a:cs typeface="Arial"/>
                          <a:sym typeface="Arial"/>
                        </a:rPr>
                        <a:t>*</a:t>
                      </a:r>
                      <a:r>
                        <a:rPr lang="en-US" sz="1200" b="0" i="1" u="none" strike="noStrike" cap="none" baseline="0" dirty="0" smtClean="0">
                          <a:solidFill>
                            <a:srgbClr val="000000"/>
                          </a:solidFill>
                          <a:effectLst/>
                          <a:latin typeface="Arial"/>
                          <a:ea typeface="Arial"/>
                          <a:cs typeface="Arial"/>
                          <a:sym typeface="Arial"/>
                        </a:rPr>
                        <a:t> To</a:t>
                      </a:r>
                      <a:r>
                        <a:rPr lang="en-US" sz="1200" b="0" i="1" u="none" strike="noStrike" cap="none" dirty="0" smtClean="0">
                          <a:solidFill>
                            <a:srgbClr val="000000"/>
                          </a:solidFill>
                          <a:effectLst/>
                          <a:latin typeface="Arial"/>
                          <a:ea typeface="Arial"/>
                          <a:cs typeface="Arial"/>
                          <a:sym typeface="Arial"/>
                        </a:rPr>
                        <a:t> listen to others and can take on a leadership role.</a:t>
                      </a:r>
                    </a:p>
                  </a:txBody>
                  <a:tcPr/>
                </a:tc>
                <a:extLst>
                  <a:ext uri="{0D108BD9-81ED-4DB2-BD59-A6C34878D82A}">
                    <a16:rowId xmlns:a16="http://schemas.microsoft.com/office/drawing/2014/main" val="2528162865"/>
                  </a:ext>
                </a:extLst>
              </a:tr>
            </a:tbl>
          </a:graphicData>
        </a:graphic>
      </p:graphicFrame>
    </p:spTree>
    <p:extLst>
      <p:ext uri="{BB962C8B-B14F-4D97-AF65-F5344CB8AC3E}">
        <p14:creationId xmlns:p14="http://schemas.microsoft.com/office/powerpoint/2010/main" val="494176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4:</a:t>
            </a:r>
          </a:p>
          <a:p>
            <a:r>
              <a:rPr lang="en-GB" sz="2000" dirty="0" smtClean="0"/>
              <a:t>Netball</a:t>
            </a:r>
            <a:endParaRPr lang="en-US" sz="2000" dirty="0"/>
          </a:p>
        </p:txBody>
      </p:sp>
      <p:pic>
        <p:nvPicPr>
          <p:cNvPr id="2" name="Picture 1"/>
          <p:cNvPicPr>
            <a:picLocks noChangeAspect="1"/>
          </p:cNvPicPr>
          <p:nvPr/>
        </p:nvPicPr>
        <p:blipFill>
          <a:blip r:embed="rId3"/>
          <a:stretch>
            <a:fillRect/>
          </a:stretch>
        </p:blipFill>
        <p:spPr>
          <a:xfrm>
            <a:off x="2012950" y="133787"/>
            <a:ext cx="6993202" cy="4870887"/>
          </a:xfrm>
          <a:prstGeom prst="rect">
            <a:avLst/>
          </a:prstGeom>
        </p:spPr>
      </p:pic>
      <p:cxnSp>
        <p:nvCxnSpPr>
          <p:cNvPr id="6" name="Straight Arrow Connector 5"/>
          <p:cNvCxnSpPr/>
          <p:nvPr/>
        </p:nvCxnSpPr>
        <p:spPr>
          <a:xfrm flipH="1">
            <a:off x="1384300" y="538530"/>
            <a:ext cx="1079500" cy="5536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61181" y="1115943"/>
            <a:ext cx="1371600" cy="954107"/>
          </a:xfrm>
          <a:prstGeom prst="rect">
            <a:avLst/>
          </a:prstGeom>
          <a:noFill/>
        </p:spPr>
        <p:txBody>
          <a:bodyPr wrap="square" rtlCol="0">
            <a:spAutoFit/>
          </a:bodyPr>
          <a:lstStyle/>
          <a:p>
            <a:r>
              <a:rPr lang="en-GB" dirty="0" smtClean="0">
                <a:solidFill>
                  <a:srgbClr val="FF0000"/>
                </a:solidFill>
              </a:rPr>
              <a:t>NB: KS1 ball skills units as pre-requisite learning </a:t>
            </a:r>
            <a:endParaRPr lang="en-US" dirty="0">
              <a:solidFill>
                <a:srgbClr val="FF0000"/>
              </a:solidFill>
            </a:endParaRPr>
          </a:p>
        </p:txBody>
      </p:sp>
    </p:spTree>
    <p:extLst>
      <p:ext uri="{BB962C8B-B14F-4D97-AF65-F5344CB8AC3E}">
        <p14:creationId xmlns:p14="http://schemas.microsoft.com/office/powerpoint/2010/main" val="29970291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480508137"/>
              </p:ext>
            </p:extLst>
          </p:nvPr>
        </p:nvGraphicFramePr>
        <p:xfrm>
          <a:off x="655006" y="194170"/>
          <a:ext cx="7893268" cy="4803708"/>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US" sz="1200" b="1" dirty="0" smtClean="0"/>
                        <a:t>NC2 </a:t>
                      </a:r>
                      <a:r>
                        <a:rPr lang="en-US" sz="1200" dirty="0" smtClean="0"/>
                        <a:t>play competitive games, modified where appropriate [for example, badminton, basketball, cricket, football, hockey, netball, rounders and tennis], and apply basic principles suitable for attacking and defending</a:t>
                      </a: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GB" sz="1200" b="0" i="0" u="none" strike="noStrike" cap="none" baseline="0" dirty="0" smtClean="0">
                          <a:solidFill>
                            <a:srgbClr val="000000"/>
                          </a:solidFill>
                          <a:effectLst/>
                          <a:latin typeface="Arial"/>
                          <a:ea typeface="Arial"/>
                          <a:cs typeface="Arial"/>
                          <a:sym typeface="Arial"/>
                        </a:rPr>
                        <a:t>See</a:t>
                      </a:r>
                      <a:r>
                        <a:rPr lang="en-GB" sz="1200" b="0" i="1" u="none" strike="noStrike" cap="none" baseline="0" dirty="0" smtClean="0">
                          <a:solidFill>
                            <a:srgbClr val="000000"/>
                          </a:solidFill>
                          <a:effectLst/>
                          <a:latin typeface="Arial"/>
                          <a:ea typeface="Arial"/>
                          <a:cs typeface="Arial"/>
                          <a:sym typeface="Arial"/>
                        </a:rPr>
                        <a:t> italicised </a:t>
                      </a:r>
                      <a:r>
                        <a:rPr lang="en-GB" sz="1200" b="0" i="0" u="none" strike="noStrike" cap="none" baseline="0" dirty="0" smtClean="0">
                          <a:solidFill>
                            <a:srgbClr val="000000"/>
                          </a:solidFill>
                          <a:effectLst/>
                          <a:latin typeface="Arial"/>
                          <a:ea typeface="Arial"/>
                          <a:cs typeface="Arial"/>
                          <a:sym typeface="Arial"/>
                        </a:rPr>
                        <a:t>items:</a:t>
                      </a:r>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pass and receive a ball in netball?</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 step into the pass keeping my elbows in, and point to where I pass</a:t>
                      </a:r>
                    </a:p>
                  </a:txBody>
                  <a:tcPr/>
                </a:tc>
                <a:extLst>
                  <a:ext uri="{0D108BD9-81ED-4DB2-BD59-A6C34878D82A}">
                    <a16:rowId xmlns:a16="http://schemas.microsoft.com/office/drawing/2014/main" val="2135850893"/>
                  </a:ext>
                </a:extLst>
              </a:tr>
              <a:tr h="516138">
                <a:tc>
                  <a:txBody>
                    <a:bodyPr/>
                    <a:lstStyle/>
                    <a:p>
                      <a:r>
                        <a:rPr lang="en-GB" dirty="0" smtClean="0">
                          <a:solidFill>
                            <a:srgbClr val="FF0000"/>
                          </a:solidFill>
                        </a:rPr>
                        <a:t>Week 2</a:t>
                      </a:r>
                      <a:endParaRPr lang="en-US" dirty="0">
                        <a:solidFill>
                          <a:srgbClr val="FF0000"/>
                        </a:solidFil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stride stop in netball?</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stride stop and pivot with control</a:t>
                      </a:r>
                    </a:p>
                  </a:txBody>
                  <a:tcPr/>
                </a:tc>
                <a:extLst>
                  <a:ext uri="{0D108BD9-81ED-4DB2-BD59-A6C34878D82A}">
                    <a16:rowId xmlns:a16="http://schemas.microsoft.com/office/drawing/2014/main" val="765049821"/>
                  </a:ext>
                </a:extLst>
              </a:tr>
              <a:tr h="516138">
                <a:tc>
                  <a:txBody>
                    <a:bodyPr/>
                    <a:lstStyle/>
                    <a:p>
                      <a:r>
                        <a:rPr lang="en-GB" dirty="0" smtClean="0">
                          <a:solidFill>
                            <a:srgbClr val="FF0000"/>
                          </a:solidFill>
                        </a:rPr>
                        <a:t>Week 3</a:t>
                      </a:r>
                      <a:endParaRPr lang="en-US" dirty="0">
                        <a:solidFill>
                          <a:srgbClr val="FF0000"/>
                        </a:solidFil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perform a stride and jump stop with a pivot?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stop and pivot with good balance and control</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pPr fontAlgn="base"/>
                      <a:r>
                        <a:rPr lang="en-US" sz="1400" b="0" i="0" u="none" strike="noStrike" cap="none" dirty="0" smtClean="0">
                          <a:solidFill>
                            <a:srgbClr val="000000"/>
                          </a:solidFill>
                          <a:effectLst/>
                          <a:latin typeface="Arial"/>
                          <a:ea typeface="Arial"/>
                          <a:cs typeface="Arial"/>
                          <a:sym typeface="Arial"/>
                        </a:rPr>
                        <a:t>How can you dodge in netball?</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use a variety of dodges to get into a space</a:t>
                      </a:r>
                    </a:p>
                  </a:txBody>
                  <a:tcPr/>
                </a:tc>
                <a:extLst>
                  <a:ext uri="{0D108BD9-81ED-4DB2-BD59-A6C34878D82A}">
                    <a16:rowId xmlns:a16="http://schemas.microsoft.com/office/drawing/2014/main" val="1376785838"/>
                  </a:ext>
                </a:extLst>
              </a:tr>
              <a:tr h="516138">
                <a:tc>
                  <a:txBody>
                    <a:bodyPr/>
                    <a:lstStyle/>
                    <a:p>
                      <a:r>
                        <a:rPr lang="en-GB" dirty="0" smtClean="0"/>
                        <a:t>Week 5</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mark a player?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mark my partner standing side on to them and keep on the balls of my feet</a:t>
                      </a:r>
                    </a:p>
                  </a:txBody>
                  <a:tcPr/>
                </a:tc>
                <a:extLst>
                  <a:ext uri="{0D108BD9-81ED-4DB2-BD59-A6C34878D82A}">
                    <a16:rowId xmlns:a16="http://schemas.microsoft.com/office/drawing/2014/main" val="679408637"/>
                  </a:ext>
                </a:extLst>
              </a:tr>
              <a:tr h="516138">
                <a:tc>
                  <a:txBody>
                    <a:bodyPr/>
                    <a:lstStyle/>
                    <a:p>
                      <a:r>
                        <a:rPr lang="en-GB" dirty="0" smtClean="0"/>
                        <a:t>Week 6</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smtClean="0">
                          <a:solidFill>
                            <a:srgbClr val="000000"/>
                          </a:solidFill>
                          <a:effectLst/>
                          <a:latin typeface="Arial"/>
                          <a:ea typeface="Arial"/>
                          <a:cs typeface="Arial"/>
                          <a:sym typeface="Arial"/>
                        </a:rPr>
                        <a:t>How can you shoot in netball?</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place my hand under the ball and support it with the other when I shoot</a:t>
                      </a:r>
                    </a:p>
                  </a:txBody>
                  <a:tcPr/>
                </a:tc>
                <a:extLst>
                  <a:ext uri="{0D108BD9-81ED-4DB2-BD59-A6C34878D82A}">
                    <a16:rowId xmlns:a16="http://schemas.microsoft.com/office/drawing/2014/main" val="2528162865"/>
                  </a:ext>
                </a:extLst>
              </a:tr>
              <a:tr h="516138">
                <a:tc>
                  <a:txBody>
                    <a:bodyPr/>
                    <a:lstStyle/>
                    <a:p>
                      <a:r>
                        <a:rPr lang="en-GB" dirty="0" smtClean="0"/>
                        <a:t>Week 7</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smtClean="0">
                          <a:solidFill>
                            <a:srgbClr val="000000"/>
                          </a:solidFill>
                          <a:effectLst/>
                          <a:latin typeface="Arial"/>
                          <a:ea typeface="Arial"/>
                          <a:cs typeface="Arial"/>
                          <a:sym typeface="Arial"/>
                        </a:rPr>
                        <a:t>How can you work as part of a team when you compete in a High – 5 netball match or small-sided game?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play and embrace the rules, inspiring others with my fair play and I am always gracious in victory and defeat</a:t>
                      </a:r>
                    </a:p>
                  </a:txBody>
                  <a:tcPr/>
                </a:tc>
                <a:extLst>
                  <a:ext uri="{0D108BD9-81ED-4DB2-BD59-A6C34878D82A}">
                    <a16:rowId xmlns:a16="http://schemas.microsoft.com/office/drawing/2014/main" val="4150445529"/>
                  </a:ext>
                </a:extLst>
              </a:tr>
            </a:tbl>
          </a:graphicData>
        </a:graphic>
      </p:graphicFrame>
      <p:cxnSp>
        <p:nvCxnSpPr>
          <p:cNvPr id="4" name="Straight Arrow Connector 3"/>
          <p:cNvCxnSpPr/>
          <p:nvPr/>
        </p:nvCxnSpPr>
        <p:spPr>
          <a:xfrm>
            <a:off x="1473200" y="1993900"/>
            <a:ext cx="0" cy="45720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04936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5:</a:t>
            </a:r>
          </a:p>
          <a:p>
            <a:r>
              <a:rPr lang="en-GB" sz="2000" dirty="0" smtClean="0"/>
              <a:t>Tennis</a:t>
            </a:r>
            <a:endParaRPr lang="en-US" sz="2000" dirty="0"/>
          </a:p>
        </p:txBody>
      </p:sp>
      <p:pic>
        <p:nvPicPr>
          <p:cNvPr id="3" name="Picture 2"/>
          <p:cNvPicPr>
            <a:picLocks noChangeAspect="1"/>
          </p:cNvPicPr>
          <p:nvPr/>
        </p:nvPicPr>
        <p:blipFill>
          <a:blip r:embed="rId3"/>
          <a:stretch>
            <a:fillRect/>
          </a:stretch>
        </p:blipFill>
        <p:spPr>
          <a:xfrm>
            <a:off x="1897673" y="184587"/>
            <a:ext cx="7049437" cy="4906474"/>
          </a:xfrm>
          <a:prstGeom prst="rect">
            <a:avLst/>
          </a:prstGeom>
        </p:spPr>
      </p:pic>
    </p:spTree>
    <p:extLst>
      <p:ext uri="{BB962C8B-B14F-4D97-AF65-F5344CB8AC3E}">
        <p14:creationId xmlns:p14="http://schemas.microsoft.com/office/powerpoint/2010/main" val="7164938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3146312763"/>
              </p:ext>
            </p:extLst>
          </p:nvPr>
        </p:nvGraphicFramePr>
        <p:xfrm>
          <a:off x="655006" y="194170"/>
          <a:ext cx="7893268" cy="4748814"/>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US" sz="1200" b="1" dirty="0" smtClean="0"/>
                        <a:t>NC2 </a:t>
                      </a:r>
                      <a:r>
                        <a:rPr lang="en-US" sz="1200" dirty="0" smtClean="0"/>
                        <a:t>play competitive games, modified where appropriate [for example, badminton, basketball, cricket, football, hockey, netball, rounders and tennis], and apply basic principles suitable for attacking and defending</a:t>
                      </a: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GB" sz="1200" b="0" i="0" u="none" strike="noStrike" cap="none" baseline="0" dirty="0" smtClean="0">
                          <a:solidFill>
                            <a:srgbClr val="000000"/>
                          </a:solidFill>
                          <a:effectLst/>
                          <a:latin typeface="Arial"/>
                          <a:ea typeface="Arial"/>
                          <a:cs typeface="Arial"/>
                          <a:sym typeface="Arial"/>
                        </a:rPr>
                        <a:t>See</a:t>
                      </a:r>
                      <a:r>
                        <a:rPr lang="en-GB" sz="1200" b="0" i="1" u="none" strike="noStrike" cap="none" baseline="0" dirty="0" smtClean="0">
                          <a:solidFill>
                            <a:srgbClr val="000000"/>
                          </a:solidFill>
                          <a:effectLst/>
                          <a:latin typeface="Arial"/>
                          <a:ea typeface="Arial"/>
                          <a:cs typeface="Arial"/>
                          <a:sym typeface="Arial"/>
                        </a:rPr>
                        <a:t> italicised </a:t>
                      </a:r>
                      <a:r>
                        <a:rPr lang="en-GB" sz="1200" b="0" i="0" u="none" strike="noStrike" cap="none" baseline="0" dirty="0" smtClean="0">
                          <a:solidFill>
                            <a:srgbClr val="000000"/>
                          </a:solidFill>
                          <a:effectLst/>
                          <a:latin typeface="Arial"/>
                          <a:ea typeface="Arial"/>
                          <a:cs typeface="Arial"/>
                          <a:sym typeface="Arial"/>
                        </a:rPr>
                        <a:t>items:</a:t>
                      </a: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endParaRPr lang="en-GB" sz="1200" b="0" i="0" u="none" strike="noStrike" cap="none" baseline="0" dirty="0" smtClean="0">
                        <a:solidFill>
                          <a:srgbClr val="000000"/>
                        </a:solidFill>
                        <a:effectLst/>
                        <a:latin typeface="Arial"/>
                        <a:ea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GB" sz="1200" b="0" i="0" u="none" strike="noStrike" cap="none" baseline="0" dirty="0" smtClean="0">
                          <a:solidFill>
                            <a:srgbClr val="000000"/>
                          </a:solidFill>
                          <a:effectLst/>
                          <a:latin typeface="Arial"/>
                          <a:ea typeface="Arial"/>
                          <a:cs typeface="Arial"/>
                          <a:sym typeface="Arial"/>
                        </a:rPr>
                        <a:t>Inspirational Athlete: </a:t>
                      </a:r>
                      <a:r>
                        <a:rPr lang="en-GB" sz="1200" b="0" i="0" u="none" strike="noStrike" cap="none" baseline="0" dirty="0" smtClean="0">
                          <a:solidFill>
                            <a:srgbClr val="000000"/>
                          </a:solidFill>
                          <a:effectLst/>
                          <a:latin typeface="Arial"/>
                          <a:ea typeface="Arial"/>
                          <a:cs typeface="Arial"/>
                          <a:sym typeface="Arial"/>
                          <a:hlinkClick r:id="rId3"/>
                        </a:rPr>
                        <a:t>Virginia Wade</a:t>
                      </a:r>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move when catching a ball?</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move in a variety of directions with balance and control when catching a ball</a:t>
                      </a:r>
                    </a:p>
                  </a:txBody>
                  <a:tcPr/>
                </a:tc>
                <a:extLst>
                  <a:ext uri="{0D108BD9-81ED-4DB2-BD59-A6C34878D82A}">
                    <a16:rowId xmlns:a16="http://schemas.microsoft.com/office/drawing/2014/main" val="2135850893"/>
                  </a:ext>
                </a:extLst>
              </a:tr>
              <a:tr h="516138">
                <a:tc>
                  <a:txBody>
                    <a:bodyPr/>
                    <a:lstStyle/>
                    <a:p>
                      <a:r>
                        <a:rPr lang="en-GB" dirty="0" smtClean="0">
                          <a:solidFill>
                            <a:schemeClr val="tx1"/>
                          </a:solidFill>
                        </a:rPr>
                        <a:t>Week 2</a:t>
                      </a:r>
                      <a:endParaRPr lang="en-US" dirty="0">
                        <a:solidFill>
                          <a:schemeClr val="tx1"/>
                        </a:solidFil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control a ball with a racket when moving?</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control a ball on my racket when moving</a:t>
                      </a:r>
                    </a:p>
                    <a:p>
                      <a:pPr fontAlgn="base"/>
                      <a:r>
                        <a:rPr lang="en-US" sz="1200" b="0" i="1" u="none" strike="noStrike" cap="none" dirty="0" smtClean="0">
                          <a:solidFill>
                            <a:srgbClr val="000000"/>
                          </a:solidFill>
                          <a:effectLst/>
                          <a:latin typeface="Arial"/>
                          <a:ea typeface="Arial"/>
                          <a:cs typeface="Arial"/>
                          <a:sym typeface="Arial"/>
                        </a:rPr>
                        <a:t>To hit/bounce a ball when moving</a:t>
                      </a:r>
                    </a:p>
                  </a:txBody>
                  <a:tcPr/>
                </a:tc>
                <a:extLst>
                  <a:ext uri="{0D108BD9-81ED-4DB2-BD59-A6C34878D82A}">
                    <a16:rowId xmlns:a16="http://schemas.microsoft.com/office/drawing/2014/main" val="765049821"/>
                  </a:ext>
                </a:extLst>
              </a:tr>
              <a:tr h="516138">
                <a:tc>
                  <a:txBody>
                    <a:bodyPr/>
                    <a:lstStyle/>
                    <a:p>
                      <a:r>
                        <a:rPr lang="en-GB" dirty="0" smtClean="0">
                          <a:solidFill>
                            <a:schemeClr val="tx1"/>
                          </a:solidFill>
                        </a:rPr>
                        <a:t>Week 3</a:t>
                      </a:r>
                      <a:endParaRPr lang="en-US" dirty="0">
                        <a:solidFill>
                          <a:schemeClr val="tx1"/>
                        </a:solidFil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hit the ball using a forehand?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hit a ball using a forehand with control and some accuracy</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hit the ball using a backhand?</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hit a ball using a backhand with control and some accuracy</a:t>
                      </a:r>
                    </a:p>
                  </a:txBody>
                  <a:tcPr/>
                </a:tc>
                <a:extLst>
                  <a:ext uri="{0D108BD9-81ED-4DB2-BD59-A6C34878D82A}">
                    <a16:rowId xmlns:a16="http://schemas.microsoft.com/office/drawing/2014/main" val="1376785838"/>
                  </a:ext>
                </a:extLst>
              </a:tr>
              <a:tr h="516138">
                <a:tc>
                  <a:txBody>
                    <a:bodyPr/>
                    <a:lstStyle/>
                    <a:p>
                      <a:r>
                        <a:rPr lang="en-GB" dirty="0" smtClean="0"/>
                        <a:t>Week 5</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hit a ball with accuracy?</a:t>
                      </a:r>
                    </a:p>
                    <a:p>
                      <a:pPr fontAlgn="base"/>
                      <a:r>
                        <a:rPr lang="en-US" sz="1200" b="0" i="1" u="none" strike="noStrike" cap="none" dirty="0" smtClean="0">
                          <a:solidFill>
                            <a:srgbClr val="000000"/>
                          </a:solidFill>
                          <a:effectLst/>
                          <a:latin typeface="Arial"/>
                          <a:ea typeface="Arial"/>
                          <a:cs typeface="Arial"/>
                          <a:sym typeface="Arial"/>
                        </a:rPr>
                        <a:t>To hit a ball into a target with no bounces before hit</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hit a ball to a target from a variety of distances with no bounce</a:t>
                      </a:r>
                    </a:p>
                  </a:txBody>
                  <a:tcPr/>
                </a:tc>
                <a:extLst>
                  <a:ext uri="{0D108BD9-81ED-4DB2-BD59-A6C34878D82A}">
                    <a16:rowId xmlns:a16="http://schemas.microsoft.com/office/drawing/2014/main" val="679408637"/>
                  </a:ext>
                </a:extLst>
              </a:tr>
              <a:tr h="516138">
                <a:tc>
                  <a:txBody>
                    <a:bodyPr/>
                    <a:lstStyle/>
                    <a:p>
                      <a:r>
                        <a:rPr lang="en-GB" dirty="0" smtClean="0"/>
                        <a:t>Week 6</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400" b="0" i="0" u="none" strike="noStrike" cap="none" dirty="0" smtClean="0">
                          <a:solidFill>
                            <a:srgbClr val="000000"/>
                          </a:solidFill>
                          <a:effectLst/>
                          <a:latin typeface="Arial"/>
                          <a:ea typeface="Arial"/>
                          <a:cs typeface="Arial"/>
                          <a:sym typeface="Arial"/>
                        </a:rPr>
                        <a:t>How can you play a 1v1 game of tennis?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 rally in mini tennis with some control and accuracy</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1200" b="0" i="0" u="none" strike="noStrike" cap="none" dirty="0" smtClean="0">
                        <a:solidFill>
                          <a:srgbClr val="000000"/>
                        </a:solidFill>
                        <a:effectLst/>
                        <a:latin typeface="Arial"/>
                        <a:ea typeface="Arial"/>
                        <a:cs typeface="Arial"/>
                        <a:sym typeface="Arial"/>
                      </a:endParaRPr>
                    </a:p>
                  </a:txBody>
                  <a:tcPr/>
                </a:tc>
                <a:extLst>
                  <a:ext uri="{0D108BD9-81ED-4DB2-BD59-A6C34878D82A}">
                    <a16:rowId xmlns:a16="http://schemas.microsoft.com/office/drawing/2014/main" val="2528162865"/>
                  </a:ext>
                </a:extLst>
              </a:tr>
            </a:tbl>
          </a:graphicData>
        </a:graphic>
      </p:graphicFrame>
    </p:spTree>
    <p:extLst>
      <p:ext uri="{BB962C8B-B14F-4D97-AF65-F5344CB8AC3E}">
        <p14:creationId xmlns:p14="http://schemas.microsoft.com/office/powerpoint/2010/main" val="29282713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2090" y="207719"/>
            <a:ext cx="6779212" cy="4622190"/>
          </a:xfrm>
          <a:prstGeom prst="rect">
            <a:avLst/>
          </a:prstGeom>
        </p:spPr>
      </p:pic>
      <p:sp>
        <p:nvSpPr>
          <p:cNvPr id="4" name="TextBox 3"/>
          <p:cNvSpPr txBox="1"/>
          <p:nvPr/>
        </p:nvSpPr>
        <p:spPr>
          <a:xfrm>
            <a:off x="126124" y="184587"/>
            <a:ext cx="1641715" cy="707886"/>
          </a:xfrm>
          <a:prstGeom prst="rect">
            <a:avLst/>
          </a:prstGeom>
          <a:noFill/>
        </p:spPr>
        <p:txBody>
          <a:bodyPr wrap="square" rtlCol="0">
            <a:spAutoFit/>
          </a:bodyPr>
          <a:lstStyle/>
          <a:p>
            <a:r>
              <a:rPr lang="en-GB" sz="2000" dirty="0" smtClean="0"/>
              <a:t>Unit </a:t>
            </a:r>
            <a:r>
              <a:rPr lang="en-GB" sz="2000" dirty="0"/>
              <a:t>6</a:t>
            </a:r>
            <a:r>
              <a:rPr lang="en-GB" sz="2000" dirty="0" smtClean="0"/>
              <a:t>:</a:t>
            </a:r>
          </a:p>
          <a:p>
            <a:r>
              <a:rPr lang="en-GB" sz="2000" dirty="0" smtClean="0"/>
              <a:t>Rounders</a:t>
            </a:r>
            <a:endParaRPr lang="en-US" sz="2000" dirty="0"/>
          </a:p>
        </p:txBody>
      </p:sp>
    </p:spTree>
    <p:extLst>
      <p:ext uri="{BB962C8B-B14F-4D97-AF65-F5344CB8AC3E}">
        <p14:creationId xmlns:p14="http://schemas.microsoft.com/office/powerpoint/2010/main" val="26768800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577163292"/>
              </p:ext>
            </p:extLst>
          </p:nvPr>
        </p:nvGraphicFramePr>
        <p:xfrm>
          <a:off x="655006" y="194170"/>
          <a:ext cx="7893268" cy="3560094"/>
        </p:xfrm>
        <a:graphic>
          <a:graphicData uri="http://schemas.openxmlformats.org/drawingml/2006/table">
            <a:tbl>
              <a:tblPr firstRow="1" bandRow="1">
                <a:tableStyleId>{5A76027B-6DE8-491E-9659-52F654CFD4E0}</a:tableStyleId>
              </a:tblPr>
              <a:tblGrid>
                <a:gridCol w="1114096">
                  <a:extLst>
                    <a:ext uri="{9D8B030D-6E8A-4147-A177-3AD203B41FA5}">
                      <a16:colId xmlns:a16="http://schemas.microsoft.com/office/drawing/2014/main" val="2807360956"/>
                    </a:ext>
                  </a:extLst>
                </a:gridCol>
                <a:gridCol w="6779172">
                  <a:extLst>
                    <a:ext uri="{9D8B030D-6E8A-4147-A177-3AD203B41FA5}">
                      <a16:colId xmlns:a16="http://schemas.microsoft.com/office/drawing/2014/main" val="3760921318"/>
                    </a:ext>
                  </a:extLst>
                </a:gridCol>
              </a:tblGrid>
              <a:tr h="516138">
                <a:tc>
                  <a:txBody>
                    <a:bodyPr/>
                    <a:lstStyle/>
                    <a:p>
                      <a:r>
                        <a:rPr lang="en-GB" dirty="0" smtClean="0"/>
                        <a:t>Unit</a:t>
                      </a:r>
                      <a:r>
                        <a:rPr lang="en-GB" baseline="0" dirty="0" smtClean="0"/>
                        <a:t> l</a:t>
                      </a:r>
                      <a:r>
                        <a:rPr lang="en-GB" dirty="0" smtClean="0"/>
                        <a:t>earning aims: </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US" sz="1200" b="1" dirty="0" smtClean="0"/>
                        <a:t>NC2 </a:t>
                      </a:r>
                      <a:r>
                        <a:rPr lang="en-US" sz="1200" dirty="0" smtClean="0"/>
                        <a:t>play competitive games, modified where appropriate [for example, badminton, basketball, cricket, football, hockey, netball, rounders and tennis], and apply basic principles suitable for attacking and defending</a:t>
                      </a:r>
                    </a:p>
                    <a:p>
                      <a:pPr marL="0" marR="0" lvl="0" indent="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None/>
                        <a:tabLst/>
                        <a:defRPr/>
                      </a:pPr>
                      <a:r>
                        <a:rPr lang="en-GB" sz="1200" b="0" i="0" u="none" strike="noStrike" cap="none" baseline="0" dirty="0" smtClean="0">
                          <a:solidFill>
                            <a:srgbClr val="000000"/>
                          </a:solidFill>
                          <a:effectLst/>
                          <a:latin typeface="Arial"/>
                          <a:ea typeface="Arial"/>
                          <a:cs typeface="Arial"/>
                          <a:sym typeface="Arial"/>
                        </a:rPr>
                        <a:t>See</a:t>
                      </a:r>
                      <a:r>
                        <a:rPr lang="en-GB" sz="1200" b="0" i="1" u="none" strike="noStrike" cap="none" baseline="0" dirty="0" smtClean="0">
                          <a:solidFill>
                            <a:srgbClr val="000000"/>
                          </a:solidFill>
                          <a:effectLst/>
                          <a:latin typeface="Arial"/>
                          <a:ea typeface="Arial"/>
                          <a:cs typeface="Arial"/>
                          <a:sym typeface="Arial"/>
                        </a:rPr>
                        <a:t> italicised </a:t>
                      </a:r>
                      <a:r>
                        <a:rPr lang="en-GB" sz="1200" b="0" i="0" u="none" strike="noStrike" cap="none" baseline="0" dirty="0" smtClean="0">
                          <a:solidFill>
                            <a:srgbClr val="000000"/>
                          </a:solidFill>
                          <a:effectLst/>
                          <a:latin typeface="Arial"/>
                          <a:ea typeface="Arial"/>
                          <a:cs typeface="Arial"/>
                          <a:sym typeface="Arial"/>
                        </a:rPr>
                        <a:t>items:</a:t>
                      </a:r>
                    </a:p>
                  </a:txBody>
                  <a:tcPr/>
                </a:tc>
                <a:extLst>
                  <a:ext uri="{0D108BD9-81ED-4DB2-BD59-A6C34878D82A}">
                    <a16:rowId xmlns:a16="http://schemas.microsoft.com/office/drawing/2014/main" val="4049556948"/>
                  </a:ext>
                </a:extLst>
              </a:tr>
              <a:tr h="516138">
                <a:tc>
                  <a:txBody>
                    <a:bodyPr/>
                    <a:lstStyle/>
                    <a:p>
                      <a:r>
                        <a:rPr lang="en-GB" dirty="0" smtClean="0"/>
                        <a:t>Week 1</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throw a ball using underarm and overarm?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throw under/over arm over varying distances and catch a ball with control and accuracy</a:t>
                      </a:r>
                    </a:p>
                  </a:txBody>
                  <a:tcPr/>
                </a:tc>
                <a:extLst>
                  <a:ext uri="{0D108BD9-81ED-4DB2-BD59-A6C34878D82A}">
                    <a16:rowId xmlns:a16="http://schemas.microsoft.com/office/drawing/2014/main" val="2135850893"/>
                  </a:ext>
                </a:extLst>
              </a:tr>
              <a:tr h="516138">
                <a:tc>
                  <a:txBody>
                    <a:bodyPr/>
                    <a:lstStyle/>
                    <a:p>
                      <a:r>
                        <a:rPr lang="en-GB" dirty="0" smtClean="0">
                          <a:solidFill>
                            <a:schemeClr val="tx1"/>
                          </a:solidFill>
                        </a:rPr>
                        <a:t>Week 2</a:t>
                      </a:r>
                      <a:endParaRPr lang="en-US" dirty="0">
                        <a:solidFill>
                          <a:schemeClr val="tx1"/>
                        </a:solidFil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bowl a ball in rounders?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consistently bowl a good ball (between the batters knee and head) from a short distance</a:t>
                      </a:r>
                    </a:p>
                  </a:txBody>
                  <a:tcPr/>
                </a:tc>
                <a:extLst>
                  <a:ext uri="{0D108BD9-81ED-4DB2-BD59-A6C34878D82A}">
                    <a16:rowId xmlns:a16="http://schemas.microsoft.com/office/drawing/2014/main" val="765049821"/>
                  </a:ext>
                </a:extLst>
              </a:tr>
              <a:tr h="516138">
                <a:tc>
                  <a:txBody>
                    <a:bodyPr/>
                    <a:lstStyle/>
                    <a:p>
                      <a:r>
                        <a:rPr lang="en-GB" dirty="0" smtClean="0">
                          <a:solidFill>
                            <a:schemeClr val="tx1"/>
                          </a:solidFill>
                        </a:rPr>
                        <a:t>Week 3</a:t>
                      </a:r>
                      <a:endParaRPr lang="en-US" dirty="0">
                        <a:solidFill>
                          <a:schemeClr val="tx1"/>
                        </a:solidFill>
                      </a:endParaRPr>
                    </a:p>
                  </a:txBody>
                  <a:tcPr/>
                </a:tc>
                <a:tc>
                  <a:txBody>
                    <a:bodyPr/>
                    <a:lstStyle/>
                    <a:p>
                      <a:r>
                        <a:rPr lang="en-US" sz="1400" b="0" i="0" u="none" strike="noStrike" cap="none" dirty="0" smtClean="0">
                          <a:solidFill>
                            <a:srgbClr val="000000"/>
                          </a:solidFill>
                          <a:effectLst/>
                          <a:latin typeface="Arial"/>
                          <a:ea typeface="Arial"/>
                          <a:cs typeface="Arial"/>
                          <a:sym typeface="Arial"/>
                        </a:rPr>
                        <a:t>How can you hit a ball in rounders?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bat a ball and begin to try and place it in a space</a:t>
                      </a:r>
                    </a:p>
                  </a:txBody>
                  <a:tcPr/>
                </a:tc>
                <a:extLst>
                  <a:ext uri="{0D108BD9-81ED-4DB2-BD59-A6C34878D82A}">
                    <a16:rowId xmlns:a16="http://schemas.microsoft.com/office/drawing/2014/main" val="3927497998"/>
                  </a:ext>
                </a:extLst>
              </a:tr>
              <a:tr h="516138">
                <a:tc>
                  <a:txBody>
                    <a:bodyPr/>
                    <a:lstStyle/>
                    <a:p>
                      <a:r>
                        <a:rPr lang="en-GB" dirty="0" smtClean="0"/>
                        <a:t>Week 4</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field a ball in rounders using long barrier?</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long barrier moving into position to scoop up the ball</a:t>
                      </a:r>
                    </a:p>
                    <a:p>
                      <a:pPr fontAlgn="base"/>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perform a long barrier in a game situation moving towards the ball</a:t>
                      </a:r>
                    </a:p>
                  </a:txBody>
                  <a:tcPr/>
                </a:tc>
                <a:extLst>
                  <a:ext uri="{0D108BD9-81ED-4DB2-BD59-A6C34878D82A}">
                    <a16:rowId xmlns:a16="http://schemas.microsoft.com/office/drawing/2014/main" val="1376785838"/>
                  </a:ext>
                </a:extLst>
              </a:tr>
              <a:tr h="516138">
                <a:tc>
                  <a:txBody>
                    <a:bodyPr/>
                    <a:lstStyle/>
                    <a:p>
                      <a:r>
                        <a:rPr lang="en-GB" dirty="0" smtClean="0"/>
                        <a:t>Week 5 &amp; 6 (review)</a:t>
                      </a:r>
                      <a:endParaRPr lang="en-US" dirty="0"/>
                    </a:p>
                  </a:txBody>
                  <a:tcPr/>
                </a:tc>
                <a:tc>
                  <a:txBody>
                    <a:bodyPr/>
                    <a:lstStyle/>
                    <a:p>
                      <a:r>
                        <a:rPr lang="en-US" sz="1400" b="0" i="0" u="none" strike="noStrike" cap="none" dirty="0" smtClean="0">
                          <a:solidFill>
                            <a:srgbClr val="000000"/>
                          </a:solidFill>
                          <a:effectLst/>
                          <a:latin typeface="Arial"/>
                          <a:ea typeface="Arial"/>
                          <a:cs typeface="Arial"/>
                          <a:sym typeface="Arial"/>
                        </a:rPr>
                        <a:t>How can you take part in a batting and fielding in a rounders game?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200" b="0" i="1" u="none" strike="noStrike" cap="none" dirty="0" smtClean="0">
                          <a:solidFill>
                            <a:srgbClr val="000000"/>
                          </a:solidFill>
                          <a:effectLst/>
                          <a:latin typeface="Arial"/>
                          <a:ea typeface="Arial"/>
                          <a:cs typeface="Arial"/>
                          <a:sym typeface="Arial"/>
                        </a:rPr>
                        <a:t>To</a:t>
                      </a:r>
                      <a:r>
                        <a:rPr lang="en-US" sz="1200" b="0" i="1" u="none" strike="noStrike" cap="none" baseline="0" dirty="0" smtClean="0">
                          <a:solidFill>
                            <a:srgbClr val="000000"/>
                          </a:solidFill>
                          <a:effectLst/>
                          <a:latin typeface="Arial"/>
                          <a:ea typeface="Arial"/>
                          <a:cs typeface="Arial"/>
                          <a:sym typeface="Arial"/>
                        </a:rPr>
                        <a:t> </a:t>
                      </a:r>
                      <a:r>
                        <a:rPr lang="en-US" sz="1200" b="0" i="1" u="none" strike="noStrike" cap="none" dirty="0" smtClean="0">
                          <a:solidFill>
                            <a:srgbClr val="000000"/>
                          </a:solidFill>
                          <a:effectLst/>
                          <a:latin typeface="Arial"/>
                          <a:ea typeface="Arial"/>
                          <a:cs typeface="Arial"/>
                          <a:sym typeface="Arial"/>
                        </a:rPr>
                        <a:t>show a variety of the batting and fielding skills I’ve learnt and work as part of a team</a:t>
                      </a:r>
                    </a:p>
                  </a:txBody>
                  <a:tcPr/>
                </a:tc>
                <a:extLst>
                  <a:ext uri="{0D108BD9-81ED-4DB2-BD59-A6C34878D82A}">
                    <a16:rowId xmlns:a16="http://schemas.microsoft.com/office/drawing/2014/main" val="679408637"/>
                  </a:ext>
                </a:extLst>
              </a:tr>
            </a:tbl>
          </a:graphicData>
        </a:graphic>
      </p:graphicFrame>
    </p:spTree>
    <p:extLst>
      <p:ext uri="{BB962C8B-B14F-4D97-AF65-F5344CB8AC3E}">
        <p14:creationId xmlns:p14="http://schemas.microsoft.com/office/powerpoint/2010/main" val="1889862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smtClean="0">
                <a:latin typeface="Source Sans Pro"/>
                <a:ea typeface="Source Sans Pro"/>
                <a:cs typeface="Source Sans Pro"/>
                <a:sym typeface="Source Sans Pro"/>
              </a:rPr>
              <a:t>Progression of Skills at LKS2</a:t>
            </a:r>
            <a:endParaRPr dirty="0">
              <a:latin typeface="Source Sans Pro"/>
              <a:ea typeface="Source Sans Pro"/>
              <a:cs typeface="Source Sans Pro"/>
              <a:sym typeface="Source Sans Pro"/>
            </a:endParaRPr>
          </a:p>
        </p:txBody>
      </p:sp>
    </p:spTree>
    <p:extLst>
      <p:ext uri="{BB962C8B-B14F-4D97-AF65-F5344CB8AC3E}">
        <p14:creationId xmlns:p14="http://schemas.microsoft.com/office/powerpoint/2010/main" val="13192683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Dance at </a:t>
            </a:r>
            <a:r>
              <a:rPr lang="en-GB" dirty="0"/>
              <a:t>LKS2</a:t>
            </a:r>
            <a:endParaRPr lang="en-US" dirty="0"/>
          </a:p>
        </p:txBody>
      </p:sp>
      <p:pic>
        <p:nvPicPr>
          <p:cNvPr id="3" name="Picture 2"/>
          <p:cNvPicPr>
            <a:picLocks noChangeAspect="1"/>
          </p:cNvPicPr>
          <p:nvPr/>
        </p:nvPicPr>
        <p:blipFill>
          <a:blip r:embed="rId2"/>
          <a:stretch>
            <a:fillRect/>
          </a:stretch>
        </p:blipFill>
        <p:spPr>
          <a:xfrm>
            <a:off x="1239774" y="1022985"/>
            <a:ext cx="7200900" cy="3829050"/>
          </a:xfrm>
          <a:prstGeom prst="rect">
            <a:avLst/>
          </a:prstGeom>
        </p:spPr>
      </p:pic>
    </p:spTree>
    <p:extLst>
      <p:ext uri="{BB962C8B-B14F-4D97-AF65-F5344CB8AC3E}">
        <p14:creationId xmlns:p14="http://schemas.microsoft.com/office/powerpoint/2010/main" val="12570360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Gymnastics at </a:t>
            </a:r>
            <a:r>
              <a:rPr lang="en-GB" dirty="0"/>
              <a:t>LKS2</a:t>
            </a:r>
            <a:endParaRPr lang="en-US" dirty="0"/>
          </a:p>
        </p:txBody>
      </p:sp>
      <p:pic>
        <p:nvPicPr>
          <p:cNvPr id="4" name="Picture 3"/>
          <p:cNvPicPr>
            <a:picLocks noChangeAspect="1"/>
          </p:cNvPicPr>
          <p:nvPr/>
        </p:nvPicPr>
        <p:blipFill>
          <a:blip r:embed="rId2"/>
          <a:stretch>
            <a:fillRect/>
          </a:stretch>
        </p:blipFill>
        <p:spPr>
          <a:xfrm>
            <a:off x="946213" y="1050607"/>
            <a:ext cx="7324725" cy="3895725"/>
          </a:xfrm>
          <a:prstGeom prst="rect">
            <a:avLst/>
          </a:prstGeom>
        </p:spPr>
      </p:pic>
    </p:spTree>
    <p:extLst>
      <p:ext uri="{BB962C8B-B14F-4D97-AF65-F5344CB8AC3E}">
        <p14:creationId xmlns:p14="http://schemas.microsoft.com/office/powerpoint/2010/main" val="17467029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Athletics at </a:t>
            </a:r>
            <a:r>
              <a:rPr lang="en-GB" dirty="0"/>
              <a:t>LKS2</a:t>
            </a:r>
            <a:endParaRPr lang="en-US" dirty="0"/>
          </a:p>
        </p:txBody>
      </p:sp>
      <p:pic>
        <p:nvPicPr>
          <p:cNvPr id="4" name="Picture 3"/>
          <p:cNvPicPr>
            <a:picLocks noChangeAspect="1"/>
          </p:cNvPicPr>
          <p:nvPr/>
        </p:nvPicPr>
        <p:blipFill>
          <a:blip r:embed="rId2"/>
          <a:stretch>
            <a:fillRect/>
          </a:stretch>
        </p:blipFill>
        <p:spPr>
          <a:xfrm>
            <a:off x="1206175" y="1163850"/>
            <a:ext cx="7172325" cy="3781425"/>
          </a:xfrm>
          <a:prstGeom prst="rect">
            <a:avLst/>
          </a:prstGeom>
        </p:spPr>
      </p:pic>
    </p:spTree>
    <p:extLst>
      <p:ext uri="{BB962C8B-B14F-4D97-AF65-F5344CB8AC3E}">
        <p14:creationId xmlns:p14="http://schemas.microsoft.com/office/powerpoint/2010/main" val="3941572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Kwik Cricket at </a:t>
            </a:r>
            <a:r>
              <a:rPr lang="en-GB" dirty="0"/>
              <a:t>LKS2</a:t>
            </a:r>
            <a:endParaRPr lang="en-US" dirty="0"/>
          </a:p>
        </p:txBody>
      </p:sp>
      <p:pic>
        <p:nvPicPr>
          <p:cNvPr id="5" name="Picture 4"/>
          <p:cNvPicPr>
            <a:picLocks noChangeAspect="1"/>
          </p:cNvPicPr>
          <p:nvPr/>
        </p:nvPicPr>
        <p:blipFill>
          <a:blip r:embed="rId2"/>
          <a:stretch>
            <a:fillRect/>
          </a:stretch>
        </p:blipFill>
        <p:spPr>
          <a:xfrm>
            <a:off x="1216342" y="1163850"/>
            <a:ext cx="7077075" cy="3829050"/>
          </a:xfrm>
          <a:prstGeom prst="rect">
            <a:avLst/>
          </a:prstGeom>
        </p:spPr>
      </p:pic>
    </p:spTree>
    <p:extLst>
      <p:ext uri="{BB962C8B-B14F-4D97-AF65-F5344CB8AC3E}">
        <p14:creationId xmlns:p14="http://schemas.microsoft.com/office/powerpoint/2010/main" val="17966801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Hockey</a:t>
            </a:r>
            <a:endParaRPr lang="en-US" dirty="0"/>
          </a:p>
        </p:txBody>
      </p:sp>
      <p:pic>
        <p:nvPicPr>
          <p:cNvPr id="3" name="Picture 2"/>
          <p:cNvPicPr>
            <a:picLocks noChangeAspect="1"/>
          </p:cNvPicPr>
          <p:nvPr/>
        </p:nvPicPr>
        <p:blipFill>
          <a:blip r:embed="rId2"/>
          <a:stretch>
            <a:fillRect/>
          </a:stretch>
        </p:blipFill>
        <p:spPr>
          <a:xfrm>
            <a:off x="1312926" y="1077658"/>
            <a:ext cx="7200900" cy="3914775"/>
          </a:xfrm>
          <a:prstGeom prst="rect">
            <a:avLst/>
          </a:prstGeom>
        </p:spPr>
      </p:pic>
    </p:spTree>
    <p:extLst>
      <p:ext uri="{BB962C8B-B14F-4D97-AF65-F5344CB8AC3E}">
        <p14:creationId xmlns:p14="http://schemas.microsoft.com/office/powerpoint/2010/main" val="34352830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Netball</a:t>
            </a:r>
            <a:endParaRPr lang="en-US" dirty="0"/>
          </a:p>
        </p:txBody>
      </p:sp>
      <p:pic>
        <p:nvPicPr>
          <p:cNvPr id="4" name="Picture 3"/>
          <p:cNvPicPr>
            <a:picLocks noChangeAspect="1"/>
          </p:cNvPicPr>
          <p:nvPr/>
        </p:nvPicPr>
        <p:blipFill>
          <a:blip r:embed="rId2"/>
          <a:stretch>
            <a:fillRect/>
          </a:stretch>
        </p:blipFill>
        <p:spPr>
          <a:xfrm>
            <a:off x="1287462" y="1052512"/>
            <a:ext cx="7153275" cy="3876675"/>
          </a:xfrm>
          <a:prstGeom prst="rect">
            <a:avLst/>
          </a:prstGeom>
        </p:spPr>
      </p:pic>
    </p:spTree>
    <p:extLst>
      <p:ext uri="{BB962C8B-B14F-4D97-AF65-F5344CB8AC3E}">
        <p14:creationId xmlns:p14="http://schemas.microsoft.com/office/powerpoint/2010/main" val="26733332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OAA</a:t>
            </a:r>
            <a:endParaRPr lang="en-US" dirty="0"/>
          </a:p>
        </p:txBody>
      </p:sp>
      <p:pic>
        <p:nvPicPr>
          <p:cNvPr id="3" name="Picture 2"/>
          <p:cNvPicPr>
            <a:picLocks noChangeAspect="1"/>
          </p:cNvPicPr>
          <p:nvPr/>
        </p:nvPicPr>
        <p:blipFill>
          <a:blip r:embed="rId2"/>
          <a:stretch>
            <a:fillRect/>
          </a:stretch>
        </p:blipFill>
        <p:spPr>
          <a:xfrm>
            <a:off x="1239837" y="1163850"/>
            <a:ext cx="7096125" cy="3838575"/>
          </a:xfrm>
          <a:prstGeom prst="rect">
            <a:avLst/>
          </a:prstGeom>
        </p:spPr>
      </p:pic>
    </p:spTree>
    <p:extLst>
      <p:ext uri="{BB962C8B-B14F-4D97-AF65-F5344CB8AC3E}">
        <p14:creationId xmlns:p14="http://schemas.microsoft.com/office/powerpoint/2010/main" val="19360563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Tennis</a:t>
            </a:r>
            <a:endParaRPr lang="en-US" dirty="0"/>
          </a:p>
        </p:txBody>
      </p:sp>
      <p:pic>
        <p:nvPicPr>
          <p:cNvPr id="3" name="Picture 2"/>
          <p:cNvPicPr>
            <a:picLocks noChangeAspect="1"/>
          </p:cNvPicPr>
          <p:nvPr/>
        </p:nvPicPr>
        <p:blipFill>
          <a:blip r:embed="rId2"/>
          <a:stretch>
            <a:fillRect/>
          </a:stretch>
        </p:blipFill>
        <p:spPr>
          <a:xfrm>
            <a:off x="1303337" y="1038225"/>
            <a:ext cx="7172325" cy="3829050"/>
          </a:xfrm>
          <a:prstGeom prst="rect">
            <a:avLst/>
          </a:prstGeom>
        </p:spPr>
      </p:pic>
    </p:spTree>
    <p:extLst>
      <p:ext uri="{BB962C8B-B14F-4D97-AF65-F5344CB8AC3E}">
        <p14:creationId xmlns:p14="http://schemas.microsoft.com/office/powerpoint/2010/main" val="4538439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276" y="322050"/>
            <a:ext cx="8520600" cy="841800"/>
          </a:xfrm>
        </p:spPr>
        <p:txBody>
          <a:bodyPr/>
          <a:lstStyle/>
          <a:p>
            <a:r>
              <a:rPr lang="en-GB" dirty="0" smtClean="0"/>
              <a:t>Progression in Rounders</a:t>
            </a:r>
            <a:endParaRPr lang="en-US" dirty="0"/>
          </a:p>
        </p:txBody>
      </p:sp>
      <p:pic>
        <p:nvPicPr>
          <p:cNvPr id="4" name="Picture 3"/>
          <p:cNvPicPr>
            <a:picLocks noChangeAspect="1"/>
          </p:cNvPicPr>
          <p:nvPr/>
        </p:nvPicPr>
        <p:blipFill>
          <a:blip r:embed="rId2"/>
          <a:stretch>
            <a:fillRect/>
          </a:stretch>
        </p:blipFill>
        <p:spPr>
          <a:xfrm>
            <a:off x="1184275" y="1163850"/>
            <a:ext cx="7181850" cy="3743325"/>
          </a:xfrm>
          <a:prstGeom prst="rect">
            <a:avLst/>
          </a:prstGeom>
        </p:spPr>
      </p:pic>
    </p:spTree>
    <p:extLst>
      <p:ext uri="{BB962C8B-B14F-4D97-AF65-F5344CB8AC3E}">
        <p14:creationId xmlns:p14="http://schemas.microsoft.com/office/powerpoint/2010/main" val="2980118043"/>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1819</TotalTime>
  <Words>4132</Words>
  <Application>Microsoft Office PowerPoint</Application>
  <PresentationFormat>On-screen Show (16:9)</PresentationFormat>
  <Paragraphs>566</Paragraphs>
  <Slides>50</Slides>
  <Notes>34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Wingdings</vt:lpstr>
      <vt:lpstr>Source Sans Pro</vt:lpstr>
      <vt:lpstr>Times New Roman</vt:lpstr>
      <vt:lpstr>Calibri</vt:lpstr>
      <vt:lpstr>Simple Light</vt:lpstr>
      <vt:lpstr>PE Curriculum LKS2</vt:lpstr>
      <vt:lpstr>PowerPoint Presentation</vt:lpstr>
      <vt:lpstr>Purpose and aims</vt:lpstr>
      <vt:lpstr>PowerPoint Presentation</vt:lpstr>
      <vt:lpstr>PowerPoint Presentation</vt:lpstr>
      <vt:lpstr>PowerPoint Presentation</vt:lpstr>
      <vt:lpstr>National Curriculum – KS2 </vt:lpstr>
      <vt:lpstr>PowerPoint Presentation</vt:lpstr>
      <vt:lpstr>Year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Progression of Skills at LKS2</vt:lpstr>
      <vt:lpstr>Progression in Dance at LKS2</vt:lpstr>
      <vt:lpstr>Progression in Gymnastics at LKS2</vt:lpstr>
      <vt:lpstr>Progression in Athletics at LKS2</vt:lpstr>
      <vt:lpstr>Progression in Kwik Cricket at LKS2</vt:lpstr>
      <vt:lpstr>Progression in Hockey</vt:lpstr>
      <vt:lpstr>Progression in Netball</vt:lpstr>
      <vt:lpstr>Progression in OAA</vt:lpstr>
      <vt:lpstr>Progression in Tennis</vt:lpstr>
      <vt:lpstr>Progression in Rounders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 Curriculum</dc:title>
  <dc:creator>K.Wilson</dc:creator>
  <cp:lastModifiedBy>Katie Wilson</cp:lastModifiedBy>
  <cp:revision>97</cp:revision>
  <dcterms:modified xsi:type="dcterms:W3CDTF">2023-07-04T09:21:08Z</dcterms:modified>
</cp:coreProperties>
</file>