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Source Sans Pro"/>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39" roundtripDataSignature="AMtx7mgIcWVwupiMWG15M1YR5D/SjV4oA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F4B069A-BC05-4472-AC68-741EF7C09FEF}">
  <a:tblStyle styleId="{9F4B069A-BC05-4472-AC68-741EF7C09FEF}"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D2C0C8FD-FC9E-4021-AC0F-7F374151DF1E}" styleName="Table_1">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SourceSansPro-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SourceSansPro-italic.fntdata"/><Relationship Id="rId14" Type="http://schemas.openxmlformats.org/officeDocument/2006/relationships/slide" Target="slides/slide8.xml"/><Relationship Id="rId36" Type="http://schemas.openxmlformats.org/officeDocument/2006/relationships/font" Target="fonts/SourceSansPro-bold.fntdata"/><Relationship Id="rId17" Type="http://schemas.openxmlformats.org/officeDocument/2006/relationships/slide" Target="slides/slide11.xml"/><Relationship Id="rId39" Type="http://customschemas.google.com/relationships/presentationmetadata" Target="metadata"/><Relationship Id="rId16" Type="http://schemas.openxmlformats.org/officeDocument/2006/relationships/slide" Target="slides/slide10.xml"/><Relationship Id="rId38" Type="http://schemas.openxmlformats.org/officeDocument/2006/relationships/font" Target="fonts/SourceSansPro-bold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 name="Google Shape;5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 name="Google Shape;67;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7" name="Google Shape;7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 name="Google Shape;8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7" name="Google Shape;8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1" name="Google Shape;121;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1" name="Google Shape;13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Links to WS points in final column</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0"/>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30"/>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2"/>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3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3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1" name="Google Shape;21;p3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3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3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5" name="Google Shape;25;p3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6" name="Google Shape;26;p3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3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3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3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3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3" name="Google Shape;33;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3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3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3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3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2" name="Google Shape;42;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3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5" name="Google Shape;45;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4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4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9" name="Google Shape;49;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type="ctrTitle"/>
          </p:nvPr>
        </p:nvSpPr>
        <p:spPr>
          <a:xfrm>
            <a:off x="311708" y="1545450"/>
            <a:ext cx="8520600" cy="2052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latin typeface="Source Sans Pro"/>
                <a:ea typeface="Source Sans Pro"/>
                <a:cs typeface="Source Sans Pro"/>
                <a:sym typeface="Source Sans Pro"/>
              </a:rPr>
              <a:t>Year 4</a:t>
            </a:r>
            <a:endParaRPr>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a:latin typeface="Source Sans Pro"/>
                <a:ea typeface="Source Sans Pro"/>
                <a:cs typeface="Source Sans Pro"/>
                <a:sym typeface="Source Sans Pro"/>
              </a:rPr>
              <a:t>Science Curriculum</a:t>
            </a:r>
            <a:endParaRPr>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graphicFrame>
        <p:nvGraphicFramePr>
          <p:cNvPr id="59" name="Google Shape;59;p2"/>
          <p:cNvGraphicFramePr/>
          <p:nvPr/>
        </p:nvGraphicFramePr>
        <p:xfrm>
          <a:off x="253838" y="1022350"/>
          <a:ext cx="3000000" cy="3000000"/>
        </p:xfrm>
        <a:graphic>
          <a:graphicData uri="http://schemas.openxmlformats.org/drawingml/2006/table">
            <a:tbl>
              <a:tblPr>
                <a:noFill/>
                <a:tableStyleId>{9F4B069A-BC05-4472-AC68-741EF7C09FEF}</a:tableStyleId>
              </a:tblPr>
              <a:tblGrid>
                <a:gridCol w="8636325"/>
              </a:tblGrid>
              <a:tr h="845950">
                <a:tc>
                  <a:txBody>
                    <a:bodyPr/>
                    <a:lstStyle/>
                    <a:p>
                      <a:pPr indent="0" lvl="0" marL="0" marR="0" rtl="0" algn="ctr">
                        <a:lnSpc>
                          <a:spcPct val="100000"/>
                        </a:lnSpc>
                        <a:spcBef>
                          <a:spcPts val="0"/>
                        </a:spcBef>
                        <a:spcAft>
                          <a:spcPts val="0"/>
                        </a:spcAft>
                        <a:buClr>
                          <a:srgbClr val="000000"/>
                        </a:buClr>
                        <a:buSzPts val="2200"/>
                        <a:buFont typeface="Arial"/>
                        <a:buNone/>
                      </a:pPr>
                      <a:r>
                        <a:rPr lang="en-GB" sz="2200" u="none" cap="none" strike="noStrike">
                          <a:latin typeface="Source Sans Pro"/>
                          <a:ea typeface="Source Sans Pro"/>
                          <a:cs typeface="Source Sans Pro"/>
                          <a:sym typeface="Source Sans Pro"/>
                        </a:rPr>
                        <a:t>Whole-school definition of science</a:t>
                      </a:r>
                      <a:endParaRPr sz="2200" u="none" cap="none" strike="noStrike">
                        <a:latin typeface="Source Sans Pro"/>
                        <a:ea typeface="Source Sans Pro"/>
                        <a:cs typeface="Source Sans Pro"/>
                        <a:sym typeface="Source Sans Pro"/>
                      </a:endParaRPr>
                    </a:p>
                  </a:txBody>
                  <a:tcPr marT="91425" marB="91425" marR="91425" marL="9142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1801750">
                <a:tc>
                  <a:txBody>
                    <a:bodyPr/>
                    <a:lstStyle/>
                    <a:p>
                      <a:pPr indent="0" lvl="0" marL="0" marR="0" rtl="0" algn="l">
                        <a:lnSpc>
                          <a:spcPct val="107916"/>
                        </a:lnSpc>
                        <a:spcBef>
                          <a:spcPts val="0"/>
                        </a:spcBef>
                        <a:spcAft>
                          <a:spcPts val="0"/>
                        </a:spcAft>
                        <a:buClr>
                          <a:srgbClr val="000000"/>
                        </a:buClr>
                        <a:buSzPts val="1700"/>
                        <a:buFont typeface="Arial"/>
                        <a:buNone/>
                      </a:pPr>
                      <a:r>
                        <a:rPr b="1" lang="en-GB" sz="1700" u="none" cap="none" strike="noStrike">
                          <a:solidFill>
                            <a:schemeClr val="dk1"/>
                          </a:solidFill>
                          <a:latin typeface="Source Sans Pro"/>
                          <a:ea typeface="Source Sans Pro"/>
                          <a:cs typeface="Source Sans Pro"/>
                          <a:sym typeface="Source Sans Pro"/>
                        </a:rPr>
                        <a:t>Science</a:t>
                      </a:r>
                      <a:r>
                        <a:rPr lang="en-GB" sz="1700" u="none" cap="none" strike="noStrike">
                          <a:solidFill>
                            <a:schemeClr val="dk1"/>
                          </a:solidFill>
                          <a:latin typeface="Source Sans Pro"/>
                          <a:ea typeface="Source Sans Pro"/>
                          <a:cs typeface="Source Sans Pro"/>
                          <a:sym typeface="Source Sans Pro"/>
                        </a:rPr>
                        <a:t> is a way to understand our world by carefully thinking about it and testing our guesses with observations and experiments.</a:t>
                      </a:r>
                      <a:endParaRPr sz="2100" u="none" cap="none" strike="noStrike">
                        <a:latin typeface="Source Sans Pro"/>
                        <a:ea typeface="Source Sans Pro"/>
                        <a:cs typeface="Source Sans Pro"/>
                        <a:sym typeface="Source Sans Pro"/>
                      </a:endParaRPr>
                    </a:p>
                  </a:txBody>
                  <a:tcPr marT="91425" marB="91425" marR="91425" marL="9142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graphicFrame>
        <p:nvGraphicFramePr>
          <p:cNvPr id="64" name="Google Shape;64;p3"/>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680300">
                <a:tc gridSpan="3">
                  <a:txBody>
                    <a:bodyPr/>
                    <a:lstStyle/>
                    <a:p>
                      <a:pPr indent="0" lvl="0" marL="0" marR="0" rtl="0" algn="ctr">
                        <a:lnSpc>
                          <a:spcPct val="100000"/>
                        </a:lnSpc>
                        <a:spcBef>
                          <a:spcPts val="0"/>
                        </a:spcBef>
                        <a:spcAft>
                          <a:spcPts val="0"/>
                        </a:spcAft>
                        <a:buClr>
                          <a:srgbClr val="000000"/>
                        </a:buClr>
                        <a:buSzPts val="2100"/>
                        <a:buFont typeface="Arial"/>
                        <a:buNone/>
                      </a:pPr>
                      <a:r>
                        <a:rPr lang="en-GB" sz="2100" u="none" cap="none" strike="noStrike">
                          <a:solidFill>
                            <a:schemeClr val="dk1"/>
                          </a:solidFill>
                          <a:latin typeface="Source Sans Pro"/>
                          <a:ea typeface="Source Sans Pro"/>
                          <a:cs typeface="Source Sans Pro"/>
                          <a:sym typeface="Source Sans Pro"/>
                        </a:rPr>
                        <a:t>Year 4 Overview</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r>
              <a:tr h="5943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Block 1</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solidFill>
                            <a:srgbClr val="6AA84F"/>
                          </a:solidFill>
                          <a:latin typeface="Source Sans Pro"/>
                          <a:ea typeface="Source Sans Pro"/>
                          <a:cs typeface="Source Sans Pro"/>
                          <a:sym typeface="Source Sans Pro"/>
                        </a:rPr>
                        <a:t>Biology</a:t>
                      </a:r>
                      <a:r>
                        <a:rPr lang="en-GB" sz="1400" u="none" cap="none" strike="noStrike">
                          <a:solidFill>
                            <a:schemeClr val="dk1"/>
                          </a:solidFill>
                          <a:latin typeface="Source Sans Pro"/>
                          <a:ea typeface="Source Sans Pro"/>
                          <a:cs typeface="Source Sans Pro"/>
                          <a:sym typeface="Source Sans Pro"/>
                        </a:rPr>
                        <a:t>: Animals Including Humans</a:t>
                      </a:r>
                      <a:endParaRPr sz="14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Block 2</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chemeClr val="dk1"/>
                        </a:buClr>
                        <a:buSzPts val="1100"/>
                        <a:buFont typeface="Arial"/>
                        <a:buNone/>
                      </a:pPr>
                      <a:r>
                        <a:rPr lang="en-GB" sz="1400" u="none" cap="none" strike="noStrike">
                          <a:solidFill>
                            <a:srgbClr val="CC0000"/>
                          </a:solidFill>
                          <a:latin typeface="Source Sans Pro"/>
                          <a:ea typeface="Source Sans Pro"/>
                          <a:cs typeface="Source Sans Pro"/>
                          <a:sym typeface="Source Sans Pro"/>
                        </a:rPr>
                        <a:t>Physics</a:t>
                      </a:r>
                      <a:r>
                        <a:rPr lang="en-GB" sz="1400" u="none" cap="none" strike="noStrike">
                          <a:solidFill>
                            <a:schemeClr val="dk1"/>
                          </a:solidFill>
                          <a:latin typeface="Source Sans Pro"/>
                          <a:ea typeface="Source Sans Pro"/>
                          <a:cs typeface="Source Sans Pro"/>
                          <a:sym typeface="Source Sans Pro"/>
                        </a:rPr>
                        <a:t>: Sound</a:t>
                      </a:r>
                      <a:endParaRPr sz="14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Block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solidFill>
                            <a:srgbClr val="CC0000"/>
                          </a:solidFill>
                          <a:latin typeface="Source Sans Pro"/>
                          <a:ea typeface="Source Sans Pro"/>
                          <a:cs typeface="Source Sans Pro"/>
                          <a:sym typeface="Source Sans Pro"/>
                        </a:rPr>
                        <a:t>Physics</a:t>
                      </a:r>
                      <a:r>
                        <a:rPr lang="en-GB" sz="1400" u="none" cap="none" strike="noStrike">
                          <a:solidFill>
                            <a:schemeClr val="dk1"/>
                          </a:solidFill>
                          <a:latin typeface="Source Sans Pro"/>
                          <a:ea typeface="Source Sans Pro"/>
                          <a:cs typeface="Source Sans Pro"/>
                          <a:sym typeface="Source Sans Pro"/>
                        </a:rPr>
                        <a:t>: Electricity</a:t>
                      </a:r>
                      <a:endParaRPr sz="14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Block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chemeClr val="dk1"/>
                        </a:buClr>
                        <a:buSzPts val="1100"/>
                        <a:buFont typeface="Arial"/>
                        <a:buNone/>
                      </a:pPr>
                      <a:r>
                        <a:rPr lang="en-GB" sz="1400" u="none" cap="none" strike="noStrike">
                          <a:solidFill>
                            <a:srgbClr val="3C78D8"/>
                          </a:solidFill>
                          <a:latin typeface="Source Sans Pro"/>
                          <a:ea typeface="Source Sans Pro"/>
                          <a:cs typeface="Source Sans Pro"/>
                          <a:sym typeface="Source Sans Pro"/>
                        </a:rPr>
                        <a:t>Chemistry</a:t>
                      </a:r>
                      <a:r>
                        <a:rPr lang="en-GB" sz="1400" u="none" cap="none" strike="noStrike">
                          <a:solidFill>
                            <a:schemeClr val="dk1"/>
                          </a:solidFill>
                          <a:latin typeface="Source Sans Pro"/>
                          <a:ea typeface="Source Sans Pro"/>
                          <a:cs typeface="Source Sans Pro"/>
                          <a:sym typeface="Source Sans Pro"/>
                        </a:rPr>
                        <a:t>: Solids, Liquids and Gases</a:t>
                      </a:r>
                      <a:endParaRPr sz="14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Block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3">
                  <a:txBody>
                    <a:bodyPr/>
                    <a:lstStyle/>
                    <a:p>
                      <a:pPr indent="0" lvl="0" marL="0" marR="0" rtl="0" algn="l">
                        <a:lnSpc>
                          <a:spcPct val="100000"/>
                        </a:lnSpc>
                        <a:spcBef>
                          <a:spcPts val="0"/>
                        </a:spcBef>
                        <a:spcAft>
                          <a:spcPts val="0"/>
                        </a:spcAft>
                        <a:buClr>
                          <a:schemeClr val="dk1"/>
                        </a:buClr>
                        <a:buSzPts val="1100"/>
                        <a:buFont typeface="Arial"/>
                        <a:buNone/>
                      </a:pPr>
                      <a:r>
                        <a:rPr lang="en-GB" sz="1400" u="none" cap="none" strike="noStrike">
                          <a:solidFill>
                            <a:srgbClr val="6AA84F"/>
                          </a:solidFill>
                          <a:latin typeface="Source Sans Pro"/>
                          <a:ea typeface="Source Sans Pro"/>
                          <a:cs typeface="Source Sans Pro"/>
                          <a:sym typeface="Source Sans Pro"/>
                        </a:rPr>
                        <a:t>Biology</a:t>
                      </a:r>
                      <a:r>
                        <a:rPr lang="en-GB" sz="1400" u="none" cap="none" strike="noStrike">
                          <a:solidFill>
                            <a:schemeClr val="dk1"/>
                          </a:solidFill>
                          <a:latin typeface="Source Sans Pro"/>
                          <a:ea typeface="Source Sans Pro"/>
                          <a:cs typeface="Source Sans Pro"/>
                          <a:sym typeface="Source Sans Pro"/>
                        </a:rPr>
                        <a:t>: Living Things and Their Habitats</a:t>
                      </a:r>
                      <a:endParaRPr sz="14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3" hMerge="1"/>
              </a:tr>
              <a:tr h="594350">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Block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100000">
                <a:tc vMerge="1"/>
                <a:tc gridSpan="2" vMerge="1"/>
                <a:tc hMerge="1" vMerge="1"/>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graphicFrame>
        <p:nvGraphicFramePr>
          <p:cNvPr id="69" name="Google Shape;69;p4"/>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07700">
                <a:tc gridSpan="3">
                  <a:txBody>
                    <a:bodyPr/>
                    <a:lstStyle/>
                    <a:p>
                      <a:pPr indent="0" lvl="0" marL="0" marR="0" rtl="0" algn="ctr">
                        <a:lnSpc>
                          <a:spcPct val="100000"/>
                        </a:lnSpc>
                        <a:spcBef>
                          <a:spcPts val="0"/>
                        </a:spcBef>
                        <a:spcAft>
                          <a:spcPts val="0"/>
                        </a:spcAft>
                        <a:buClr>
                          <a:srgbClr val="000000"/>
                        </a:buClr>
                        <a:buSzPts val="1800"/>
                        <a:buFont typeface="Arial"/>
                        <a:buNone/>
                      </a:pPr>
                      <a:r>
                        <a:rPr lang="en-GB" sz="1800" u="none" cap="none" strike="noStrike">
                          <a:latin typeface="Source Sans Pro"/>
                          <a:ea typeface="Source Sans Pro"/>
                          <a:cs typeface="Source Sans Pro"/>
                          <a:sym typeface="Source Sans Pro"/>
                        </a:rPr>
                        <a:t>Year 4 Working Scientifically</a:t>
                      </a:r>
                      <a:endParaRPr sz="1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r>
              <a:tr h="594350">
                <a:tc gridSpan="3" rowSpan="7">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solidFill>
                            <a:schemeClr val="dk1"/>
                          </a:solidFill>
                          <a:latin typeface="Source Sans Pro"/>
                          <a:ea typeface="Source Sans Pro"/>
                          <a:cs typeface="Source Sans Pro"/>
                          <a:sym typeface="Source Sans Pro"/>
                        </a:rPr>
                        <a:t>(Continuing from year 3)</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sng" cap="none" strike="noStrike">
                          <a:solidFill>
                            <a:schemeClr val="dk1"/>
                          </a:solidFill>
                          <a:latin typeface="Source Sans Pro"/>
                          <a:ea typeface="Source Sans Pro"/>
                          <a:cs typeface="Source Sans Pro"/>
                          <a:sym typeface="Source Sans Pro"/>
                        </a:rPr>
                        <a:t>Revision</a:t>
                      </a:r>
                      <a:endParaRPr sz="800" u="sng"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chemeClr val="dk1"/>
                          </a:solidFill>
                          <a:latin typeface="Source Sans Pro"/>
                          <a:ea typeface="Source Sans Pro"/>
                          <a:cs typeface="Source Sans Pro"/>
                          <a:sym typeface="Source Sans Pro"/>
                        </a:rPr>
                        <a:t>properties, </a:t>
                      </a:r>
                      <a:r>
                        <a:rPr lang="en-GB" sz="800" u="none" cap="none" strike="noStrike">
                          <a:solidFill>
                            <a:schemeClr val="dk1"/>
                          </a:solidFill>
                          <a:latin typeface="Source Sans Pro"/>
                          <a:ea typeface="Source Sans Pro"/>
                          <a:cs typeface="Source Sans Pro"/>
                          <a:sym typeface="Source Sans Pro"/>
                        </a:rPr>
                        <a:t>observe, test, magnifying glass, object, record, equipment</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we can ask questions about the world and that when we observe the world to answer these questions, this is science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we can use magnifying glasses to observe objects closely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we can test our questions to see if they are true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objects can be identified or sorted into groups based on their observable properties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we can write down numbers and words or draw pictures to record what we find</a:t>
                      </a:r>
                      <a:endParaRPr b="1"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b="1"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sng" cap="none" strike="noStrike">
                          <a:solidFill>
                            <a:schemeClr val="dk1"/>
                          </a:solidFill>
                          <a:latin typeface="Source Sans Pro"/>
                          <a:ea typeface="Source Sans Pro"/>
                          <a:cs typeface="Source Sans Pro"/>
                          <a:sym typeface="Source Sans Pro"/>
                        </a:rPr>
                        <a:t>New learning and vocabulary </a:t>
                      </a:r>
                      <a:endParaRPr sz="800" u="sng"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none" cap="none" strike="noStrike">
                          <a:solidFill>
                            <a:schemeClr val="dk1"/>
                          </a:solidFill>
                          <a:latin typeface="Source Sans Pro"/>
                          <a:ea typeface="Source Sans Pro"/>
                          <a:cs typeface="Source Sans Pro"/>
                          <a:sym typeface="Source Sans Pro"/>
                        </a:rPr>
                        <a:t>prediction, measurement, enquiry, dependent variable, independent variable, fair test, similar, theory, hypothesis</a:t>
                      </a:r>
                      <a:endParaRPr sz="800" u="none" cap="none" strike="noStrike">
                        <a:solidFill>
                          <a:schemeClr val="dk1"/>
                        </a:solidFill>
                        <a:latin typeface="Source Sans Pro"/>
                        <a:ea typeface="Source Sans Pro"/>
                        <a:cs typeface="Source Sans Pro"/>
                        <a:sym typeface="Source Sans Pro"/>
                      </a:endParaRPr>
                    </a:p>
                    <a:p>
                      <a:pPr indent="0" lvl="0" marL="457200" marR="0" rtl="0" algn="l">
                        <a:lnSpc>
                          <a:spcPct val="100000"/>
                        </a:lnSpc>
                        <a:spcBef>
                          <a:spcPts val="0"/>
                        </a:spcBef>
                        <a:spcAft>
                          <a:spcPts val="0"/>
                        </a:spcAft>
                        <a:buClr>
                          <a:srgbClr val="000000"/>
                        </a:buClr>
                        <a:buSzPts val="800"/>
                        <a:buFont typeface="Arial"/>
                        <a:buNone/>
                      </a:pPr>
                      <a:r>
                        <a:t/>
                      </a:r>
                      <a:endParaRPr sz="800" u="sng"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we can ask questions and answer them by setting up scientific enquiries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how to make relevant predictions that will be tested in a scientific enquiry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in a fair test one thing is altered (independent variable) and one thing that may change as a result is measured (dependent variable) while all other conditions are kept the same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how to use a range of equipment to measure accurately, including thermometers, data loggers, rulers and stopwatches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how to draw bar charts; how to label a diagram using lines to connect information to the diagram; how to use a coloured key how to draw a neat table; how to draw a classification key; how to show the relationship between an independent variable in a two-way table; and how to label specific results in a two-way table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 with structured guidance -  how to write a simple scientific enquiry write-up including an introduction, a list of equipment, a numbered method, a detailing of results and a conclusion</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how to precis a scientific enquiry write-up into a brief oral discussion of what was found in a scientific enquiry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scientific enquiries can suggest relationships, but that they do </a:t>
                      </a:r>
                      <a:r>
                        <a:rPr b="1" lang="en-GB" sz="800" u="sng" cap="none" strike="noStrike">
                          <a:solidFill>
                            <a:schemeClr val="dk1"/>
                          </a:solidFill>
                          <a:latin typeface="Source Sans Pro"/>
                          <a:ea typeface="Source Sans Pro"/>
                          <a:cs typeface="Source Sans Pro"/>
                          <a:sym typeface="Source Sans Pro"/>
                        </a:rPr>
                        <a:t>not</a:t>
                      </a:r>
                      <a:r>
                        <a:rPr b="1" lang="en-GB" sz="800" u="none" cap="none" strike="noStrike">
                          <a:solidFill>
                            <a:schemeClr val="dk1"/>
                          </a:solidFill>
                          <a:latin typeface="Source Sans Pro"/>
                          <a:ea typeface="Source Sans Pro"/>
                          <a:cs typeface="Source Sans Pro"/>
                          <a:sym typeface="Source Sans Pro"/>
                        </a:rPr>
                        <a:t> prove whether a prediction is true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scientific enquiries are limited by the accuracy of the measurements (and measuring equipment) and by the extent to which conditions can vary even, and that repeating enquiries, measurements and taking measures to keep conditions as consistent as possible can improve an enquiry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the conclusions of scientific enquiries can lead to further questions, where results can be clarified or extended to different contexts (e.g. effect of changing sunlight on a plant – does this work with other plants / different types of light / etc)</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they can draw conclusions from the findings of other scientists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Calibri"/>
                        <a:buChar char="●"/>
                      </a:pPr>
                      <a:r>
                        <a:rPr b="1" lang="en-GB" sz="800" u="none" cap="none" strike="noStrike">
                          <a:solidFill>
                            <a:schemeClr val="dk1"/>
                          </a:solidFill>
                          <a:latin typeface="Source Sans Pro"/>
                          <a:ea typeface="Source Sans Pro"/>
                          <a:cs typeface="Source Sans Pro"/>
                          <a:sym typeface="Source Sans Pro"/>
                        </a:rPr>
                        <a:t>Know that a theory is an explanation of observations that has been tested to some extent and that a hypothesis is an explanation that has not yet been tested, but that can be tested through a scientific enquiry</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7" hMerge="1"/>
                <a:tc rowSpan="7" hMerge="1"/>
              </a:tr>
              <a:tr h="594350">
                <a:tc gridSpan="3" vMerge="1"/>
                <a:tc hMerge="1" vMerge="1"/>
                <a:tc hMerge="1" vMerge="1"/>
              </a:tr>
              <a:tr h="594350">
                <a:tc gridSpan="3" vMerge="1"/>
                <a:tc hMerge="1" vMerge="1"/>
                <a:tc hMerge="1" vMerge="1"/>
              </a:tr>
              <a:tr h="594350">
                <a:tc gridSpan="3" vMerge="1"/>
                <a:tc hMerge="1" vMerge="1"/>
                <a:tc hMerge="1" vMerge="1"/>
              </a:tr>
              <a:tr h="594350">
                <a:tc gridSpan="3" vMerge="1"/>
                <a:tc hMerge="1" vMerge="1"/>
                <a:tc hMerge="1" vMerge="1"/>
              </a:tr>
              <a:tr h="594350">
                <a:tc gridSpan="3" vMerge="1"/>
                <a:tc hMerge="1" vMerge="1"/>
                <a:tc hMerge="1" vMerge="1"/>
              </a:tr>
              <a:tr h="100000">
                <a:tc gridSpan="3" vMerge="1"/>
                <a:tc hMerge="1" vMerge="1"/>
                <a:tc hMerge="1" vMerge="1"/>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graphicFrame>
        <p:nvGraphicFramePr>
          <p:cNvPr id="74" name="Google Shape;74;p5"/>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07700">
                <a:tc gridSpan="3">
                  <a:txBody>
                    <a:bodyPr/>
                    <a:lstStyle/>
                    <a:p>
                      <a:pPr indent="0" lvl="0" marL="0" marR="0" rtl="0" algn="ctr">
                        <a:lnSpc>
                          <a:spcPct val="100000"/>
                        </a:lnSpc>
                        <a:spcBef>
                          <a:spcPts val="0"/>
                        </a:spcBef>
                        <a:spcAft>
                          <a:spcPts val="0"/>
                        </a:spcAft>
                        <a:buClr>
                          <a:srgbClr val="000000"/>
                        </a:buClr>
                        <a:buSzPts val="1800"/>
                        <a:buFont typeface="Arial"/>
                        <a:buNone/>
                      </a:pPr>
                      <a:r>
                        <a:rPr lang="en-GB" sz="1800" u="none" cap="none" strike="noStrike">
                          <a:latin typeface="Source Sans Pro"/>
                          <a:ea typeface="Source Sans Pro"/>
                          <a:cs typeface="Source Sans Pro"/>
                          <a:sym typeface="Source Sans Pro"/>
                        </a:rPr>
                        <a:t>Year 4 Working Scientifically</a:t>
                      </a:r>
                      <a:endParaRPr sz="1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r>
              <a:tr h="594350">
                <a:tc gridSpan="3" rowSpan="7">
                  <a:txBody>
                    <a:bodyPr/>
                    <a:lstStyle/>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Sc4/1.1    asking relevant questions and using different types of scientific enquiries to answer them</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Sc4/1.2    setting up simple practical enquiries, comparative and fair tests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Sc4/1.3    making systematic and careful observations and, where appropriate, taking accurate measurements using standard units, using a range of equipment, including thermometers and data loggers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Sc4/1.4    gathering, recording, classifying and presenting data in a variety of ways to help in answering questions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Sc4/1.5    recording findings using simple scientific language, drawings, labelled diagrams, keys, bar charts, and tables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Sc4/1.6    reporting on findings from enquiries, including oral and written explanations, displays or presentations of results and conclusions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Sc4/1.7    using results to draw simple conclusions, make predictions for new values, suggest improvements and raise further questions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Sc4/1.8    identifying differences, similarities or changes related to simple scientific ideas and processes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Sc4/1.9    using straightforward scientific evidence to answer questions or to support their findings.</a:t>
                      </a:r>
                      <a:endParaRPr sz="800" u="none" cap="none" strike="noStrike">
                        <a:solidFill>
                          <a:schemeClr val="dk1"/>
                        </a:solidFill>
                        <a:latin typeface="Source Sans Pro"/>
                        <a:ea typeface="Source Sans Pro"/>
                        <a:cs typeface="Source Sans Pro"/>
                        <a:sym typeface="Source Sans Pro"/>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7" hMerge="1"/>
                <a:tc rowSpan="7" hMerge="1"/>
              </a:tr>
              <a:tr h="594350">
                <a:tc gridSpan="3" vMerge="1"/>
                <a:tc hMerge="1" vMerge="1"/>
                <a:tc hMerge="1" vMerge="1"/>
              </a:tr>
              <a:tr h="594350">
                <a:tc gridSpan="3" vMerge="1"/>
                <a:tc hMerge="1" vMerge="1"/>
                <a:tc hMerge="1" vMerge="1"/>
              </a:tr>
              <a:tr h="594350">
                <a:tc gridSpan="3" vMerge="1"/>
                <a:tc hMerge="1" vMerge="1"/>
                <a:tc hMerge="1" vMerge="1"/>
              </a:tr>
              <a:tr h="594350">
                <a:tc gridSpan="3" vMerge="1"/>
                <a:tc hMerge="1" vMerge="1"/>
                <a:tc hMerge="1" vMerge="1"/>
              </a:tr>
              <a:tr h="594350">
                <a:tc gridSpan="3" vMerge="1"/>
                <a:tc hMerge="1" vMerge="1"/>
                <a:tc hMerge="1" vMerge="1"/>
              </a:tr>
              <a:tr h="100000">
                <a:tc gridSpan="3" vMerge="1"/>
                <a:tc hMerge="1" vMerge="1"/>
                <a:tc hMerge="1" vMerge="1"/>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6"/>
          <p:cNvSpPr txBox="1"/>
          <p:nvPr/>
        </p:nvSpPr>
        <p:spPr>
          <a:xfrm>
            <a:off x="184100" y="276150"/>
            <a:ext cx="8756700" cy="397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alibri"/>
                <a:ea typeface="Calibri"/>
                <a:cs typeface="Calibri"/>
                <a:sym typeface="Calibri"/>
              </a:rPr>
              <a:t>THE BIG IDEAS OF SCIENCE</a:t>
            </a:r>
            <a:endParaRPr b="1" i="0" sz="1400" u="sng"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200"/>
              <a:buFont typeface="Arial"/>
              <a:buNone/>
            </a:pPr>
            <a:r>
              <a:t/>
            </a:r>
            <a:endParaRPr b="0" i="0" sz="1200" u="sng"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sng" cap="none" strike="noStrike">
                <a:solidFill>
                  <a:srgbClr val="FF0000"/>
                </a:solidFill>
                <a:latin typeface="Source Sans Pro"/>
                <a:ea typeface="Source Sans Pro"/>
                <a:cs typeface="Source Sans Pro"/>
                <a:sym typeface="Source Sans Pro"/>
              </a:rPr>
              <a:t>Physics</a:t>
            </a:r>
            <a:endParaRPr b="0" i="0" sz="1000" u="sng"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FF0000"/>
                </a:solidFill>
                <a:latin typeface="Source Sans Pro"/>
                <a:ea typeface="Source Sans Pro"/>
                <a:cs typeface="Source Sans Pro"/>
                <a:sym typeface="Source Sans Pro"/>
              </a:rPr>
              <a:t>P1: The universe follows unbreakable rules that are all about forces, matter and energy. </a:t>
            </a:r>
            <a:endParaRPr b="0" i="0" sz="1000" u="none"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FF0000"/>
                </a:solidFill>
                <a:latin typeface="Source Sans Pro"/>
                <a:ea typeface="Source Sans Pro"/>
                <a:cs typeface="Source Sans Pro"/>
                <a:sym typeface="Source Sans Pro"/>
              </a:rPr>
              <a:t>P2: Forces are different kinds of pushes and pulls that act on all the matter that is in the universe. Matter is all the stuff, or mass, in the universe.</a:t>
            </a:r>
            <a:endParaRPr b="0" i="0" sz="1000" u="none"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FF0000"/>
                </a:solidFill>
                <a:latin typeface="Source Sans Pro"/>
                <a:ea typeface="Source Sans Pro"/>
                <a:cs typeface="Source Sans Pro"/>
                <a:sym typeface="Source Sans Pro"/>
              </a:rPr>
              <a:t>P3: Energy, which cannot be created or destroyed, comes in many different forms and tends to move away from objects that have lots of it.</a:t>
            </a:r>
            <a:endParaRPr b="0" i="0" sz="1000" u="none"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t/>
            </a:r>
            <a:endParaRPr b="0" i="0" sz="1000" u="sng"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sng" cap="none" strike="noStrike">
                <a:solidFill>
                  <a:srgbClr val="0070C0"/>
                </a:solidFill>
                <a:latin typeface="Source Sans Pro"/>
                <a:ea typeface="Source Sans Pro"/>
                <a:cs typeface="Source Sans Pro"/>
                <a:sym typeface="Source Sans Pro"/>
              </a:rPr>
              <a:t>Chemistry</a:t>
            </a:r>
            <a:endParaRPr b="0" i="0" sz="1000" u="none" cap="none" strike="noStrike">
              <a:solidFill>
                <a:srgbClr val="0070C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70C0"/>
                </a:solidFill>
                <a:latin typeface="Source Sans Pro"/>
                <a:ea typeface="Source Sans Pro"/>
                <a:cs typeface="Source Sans Pro"/>
                <a:sym typeface="Source Sans Pro"/>
              </a:rPr>
              <a:t>C1: All matter (stuff) in the universe is made up of tiny building blocks. </a:t>
            </a:r>
            <a:endParaRPr b="0" i="0" sz="1000" u="none" cap="none" strike="noStrike">
              <a:solidFill>
                <a:srgbClr val="0070C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70C0"/>
                </a:solidFill>
                <a:latin typeface="Source Sans Pro"/>
                <a:ea typeface="Source Sans Pro"/>
                <a:cs typeface="Source Sans Pro"/>
                <a:sym typeface="Source Sans Pro"/>
              </a:rPr>
              <a:t>C2: The arrangement, movement and type of the building blocks of matter and the forces that hold them together or push them apart explain all the properties of matter (e.g. hot/cold, soft/hard, light/heavy, etc). </a:t>
            </a:r>
            <a:endParaRPr b="0" i="0" sz="1000" u="none" cap="none" strike="noStrike">
              <a:solidFill>
                <a:srgbClr val="0070C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70C0"/>
                </a:solidFill>
                <a:latin typeface="Source Sans Pro"/>
                <a:ea typeface="Source Sans Pro"/>
                <a:cs typeface="Source Sans Pro"/>
                <a:sym typeface="Source Sans Pro"/>
              </a:rPr>
              <a:t>C3: Matter can change if the arrangement of these building blocks changes.</a:t>
            </a:r>
            <a:endParaRPr b="0" i="0" sz="1000" u="none" cap="none" strike="noStrike">
              <a:solidFill>
                <a:srgbClr val="0070C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sng" cap="none" strike="noStrike">
                <a:solidFill>
                  <a:srgbClr val="00B050"/>
                </a:solidFill>
                <a:latin typeface="Source Sans Pro"/>
                <a:ea typeface="Source Sans Pro"/>
                <a:cs typeface="Source Sans Pro"/>
                <a:sym typeface="Source Sans Pro"/>
              </a:rPr>
              <a:t>Biology</a:t>
            </a:r>
            <a:endParaRPr b="0" i="0" sz="1000" u="none" cap="none" strike="noStrike">
              <a:solidFill>
                <a:srgbClr val="00B05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B050"/>
                </a:solidFill>
                <a:latin typeface="Source Sans Pro"/>
                <a:ea typeface="Source Sans Pro"/>
                <a:cs typeface="Source Sans Pro"/>
                <a:sym typeface="Source Sans Pro"/>
              </a:rPr>
              <a:t>B1: Living things are special collections of matter that make copies of themselves, use energy and grow. </a:t>
            </a:r>
            <a:endParaRPr b="0" i="0" sz="1000" u="none" cap="none" strike="noStrike">
              <a:solidFill>
                <a:srgbClr val="00B05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B050"/>
                </a:solidFill>
                <a:latin typeface="Source Sans Pro"/>
                <a:ea typeface="Source Sans Pro"/>
                <a:cs typeface="Source Sans Pro"/>
                <a:sym typeface="Source Sans Pro"/>
              </a:rPr>
              <a:t>B2: Living things on Earth come in a huge variety of different forms that are </a:t>
            </a:r>
            <a:r>
              <a:rPr b="0" i="0" lang="en-GB" sz="1000" u="sng" cap="none" strike="noStrike">
                <a:solidFill>
                  <a:srgbClr val="00B050"/>
                </a:solidFill>
                <a:latin typeface="Source Sans Pro"/>
                <a:ea typeface="Source Sans Pro"/>
                <a:cs typeface="Source Sans Pro"/>
                <a:sym typeface="Source Sans Pro"/>
              </a:rPr>
              <a:t>all related</a:t>
            </a:r>
            <a:r>
              <a:rPr b="0" i="0" lang="en-GB" sz="1000" u="none" cap="none" strike="noStrike">
                <a:solidFill>
                  <a:srgbClr val="00B050"/>
                </a:solidFill>
                <a:latin typeface="Source Sans Pro"/>
                <a:ea typeface="Source Sans Pro"/>
                <a:cs typeface="Source Sans Pro"/>
                <a:sym typeface="Source Sans Pro"/>
              </a:rPr>
              <a:t> because they all came from the same starting point 4.5 billion years ago. </a:t>
            </a:r>
            <a:endParaRPr b="0" i="0" sz="1000" u="none" cap="none" strike="noStrike">
              <a:solidFill>
                <a:srgbClr val="00B05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B050"/>
                </a:solidFill>
                <a:latin typeface="Source Sans Pro"/>
                <a:ea typeface="Source Sans Pro"/>
                <a:cs typeface="Source Sans Pro"/>
                <a:sym typeface="Source Sans Pro"/>
              </a:rPr>
              <a:t>B3: The different kinds of life, animals, plants and microorganisms, have evolved over millions of generations into different forms in order to survive in the environments in which they live.</a:t>
            </a:r>
            <a:endParaRPr b="0" i="0" sz="1000" u="none" cap="none" strike="noStrike">
              <a:solidFill>
                <a:srgbClr val="00B05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sng" cap="none" strike="noStrike">
                <a:solidFill>
                  <a:srgbClr val="7030A0"/>
                </a:solidFill>
                <a:latin typeface="Source Sans Pro"/>
                <a:ea typeface="Source Sans Pro"/>
                <a:cs typeface="Source Sans Pro"/>
                <a:sym typeface="Source Sans Pro"/>
              </a:rPr>
              <a:t>Earth science</a:t>
            </a:r>
            <a:endParaRPr b="0" i="0" sz="1000" u="none" cap="none" strike="noStrike">
              <a:solidFill>
                <a:srgbClr val="7030A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7030A0"/>
                </a:solidFill>
                <a:latin typeface="Source Sans Pro"/>
                <a:ea typeface="Source Sans Pro"/>
                <a:cs typeface="Source Sans Pro"/>
                <a:sym typeface="Source Sans Pro"/>
              </a:rPr>
              <a:t>E1: The Earth is one of eight planets that orbit the sun. </a:t>
            </a:r>
            <a:endParaRPr b="0" i="0" sz="1000" u="none" cap="none" strike="noStrike">
              <a:solidFill>
                <a:srgbClr val="7030A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7030A0"/>
                </a:solidFill>
                <a:latin typeface="Source Sans Pro"/>
                <a:ea typeface="Source Sans Pro"/>
                <a:cs typeface="Source Sans Pro"/>
                <a:sym typeface="Source Sans Pro"/>
              </a:rPr>
              <a:t>E2: The Earth is tilted and spins on its axis leading to day and night, the seasons and the climate. </a:t>
            </a:r>
            <a:endParaRPr b="0" i="0" sz="1000" u="none" cap="none" strike="noStrike">
              <a:solidFill>
                <a:srgbClr val="7030A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7030A0"/>
                </a:solidFill>
                <a:latin typeface="Source Sans Pro"/>
                <a:ea typeface="Source Sans Pro"/>
                <a:cs typeface="Source Sans Pro"/>
                <a:sym typeface="Source Sans Pro"/>
              </a:rPr>
              <a:t>E3: The Earth is made up of several layers, including a relatively thin rocky surface which is divided into tectonic plates, and the movement of these plates leads to many geologic events (such as earthquakes and volcanoes) and geographical features (such as mountains.) </a:t>
            </a:r>
            <a:endParaRPr b="0" i="0" sz="1000" u="none" cap="none" strike="noStrike">
              <a:solidFill>
                <a:srgbClr val="7030A0"/>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83" name="Shape 83"/>
        <p:cNvGrpSpPr/>
        <p:nvPr/>
      </p:nvGrpSpPr>
      <p:grpSpPr>
        <a:xfrm>
          <a:off x="0" y="0"/>
          <a:ext cx="0" cy="0"/>
          <a:chOff x="0" y="0"/>
          <a:chExt cx="0" cy="0"/>
        </a:xfrm>
      </p:grpSpPr>
      <p:sp>
        <p:nvSpPr>
          <p:cNvPr id="84" name="Google Shape;84;p7"/>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sz="3600">
                <a:latin typeface="Source Sans Pro"/>
                <a:ea typeface="Source Sans Pro"/>
                <a:cs typeface="Source Sans Pro"/>
                <a:sym typeface="Source Sans Pro"/>
              </a:rPr>
              <a:t>Block 1</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6AA84F"/>
                </a:solidFill>
                <a:latin typeface="Source Sans Pro"/>
                <a:ea typeface="Source Sans Pro"/>
                <a:cs typeface="Source Sans Pro"/>
                <a:sym typeface="Source Sans Pro"/>
              </a:rPr>
              <a:t>Biology</a:t>
            </a:r>
            <a:endParaRPr sz="3600">
              <a:solidFill>
                <a:srgbClr val="6AA84F"/>
              </a:solidFill>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000000"/>
                </a:solidFill>
                <a:latin typeface="Source Sans Pro"/>
                <a:ea typeface="Source Sans Pro"/>
                <a:cs typeface="Source Sans Pro"/>
                <a:sym typeface="Source Sans Pro"/>
              </a:rPr>
              <a:t>Animals Including Humans</a:t>
            </a:r>
            <a:endParaRPr sz="3600">
              <a:solidFill>
                <a:srgbClr val="000000"/>
              </a:solidFill>
              <a:latin typeface="Source Sans Pro"/>
              <a:ea typeface="Source Sans Pro"/>
              <a:cs typeface="Source Sans Pro"/>
              <a:sym typeface="Source Sans Pr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graphicFrame>
        <p:nvGraphicFramePr>
          <p:cNvPr id="89" name="Google Shape;89;p8"/>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7723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6AA84F"/>
                          </a:solidFill>
                          <a:latin typeface="Source Sans Pro"/>
                          <a:ea typeface="Source Sans Pro"/>
                          <a:cs typeface="Source Sans Pro"/>
                          <a:sym typeface="Source Sans Pro"/>
                        </a:rPr>
                        <a:t>Year 4 Block 1</a:t>
                      </a:r>
                      <a:endParaRPr b="1" sz="12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6AA84F"/>
                          </a:solidFill>
                          <a:latin typeface="Source Sans Pro"/>
                          <a:ea typeface="Source Sans Pro"/>
                          <a:cs typeface="Source Sans Pro"/>
                          <a:sym typeface="Source Sans Pro"/>
                        </a:rPr>
                        <a:t>Animals Including Humans</a:t>
                      </a:r>
                      <a:endParaRPr sz="12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6AA84F"/>
                          </a:solidFill>
                          <a:latin typeface="Source Sans Pro"/>
                          <a:ea typeface="Source Sans Pro"/>
                          <a:cs typeface="Source Sans Pro"/>
                          <a:sym typeface="Source Sans Pro"/>
                        </a:rPr>
                        <a:t>Big Idea(s): B2, B3</a:t>
                      </a:r>
                      <a:endParaRPr sz="1200" u="none" cap="none" strike="noStrike">
                        <a:solidFill>
                          <a:srgbClr val="6AA84F"/>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Retrieval vocab: </a:t>
                      </a:r>
                      <a:r>
                        <a:rPr lang="en-GB" sz="800" u="none" cap="none" strike="noStrike">
                          <a:solidFill>
                            <a:srgbClr val="FF0000"/>
                          </a:solidFill>
                          <a:latin typeface="Source Sans Pro"/>
                          <a:ea typeface="Source Sans Pro"/>
                          <a:cs typeface="Source Sans Pro"/>
                          <a:sym typeface="Source Sans Pro"/>
                        </a:rPr>
                        <a:t>absorption, component, dissolving, energy,</a:t>
                      </a:r>
                      <a:r>
                        <a:rPr b="1" lang="en-GB" sz="800" u="none" cap="none" strike="noStrike">
                          <a:solidFill>
                            <a:schemeClr val="dk1"/>
                          </a:solidFill>
                          <a:latin typeface="Source Sans Pro"/>
                          <a:ea typeface="Source Sans Pro"/>
                          <a:cs typeface="Source Sans Pro"/>
                          <a:sym typeface="Source Sans Pro"/>
                        </a:rPr>
                        <a:t> </a:t>
                      </a:r>
                      <a:r>
                        <a:rPr lang="en-GB" sz="800" u="none" cap="none" strike="noStrike">
                          <a:solidFill>
                            <a:schemeClr val="dk1"/>
                          </a:solidFill>
                          <a:latin typeface="Source Sans Pro"/>
                          <a:ea typeface="Source Sans Pro"/>
                          <a:cs typeface="Source Sans Pro"/>
                          <a:sym typeface="Source Sans Pro"/>
                        </a:rPr>
                        <a:t>nutrients, consumption, hygiene, herbivore, carnivore, organ</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New vocab:</a:t>
                      </a:r>
                      <a:r>
                        <a:rPr b="1" lang="en-GB" sz="800" u="none" cap="none" strike="noStrike">
                          <a:latin typeface="Source Sans Pro"/>
                          <a:ea typeface="Source Sans Pro"/>
                          <a:cs typeface="Source Sans Pro"/>
                          <a:sym typeface="Source Sans Pro"/>
                        </a:rPr>
                        <a:t> </a:t>
                      </a:r>
                      <a:r>
                        <a:rPr lang="en-GB" sz="800" u="none" cap="none" strike="noStrike">
                          <a:solidFill>
                            <a:schemeClr val="dk1"/>
                          </a:solidFill>
                          <a:latin typeface="Source Sans Pro"/>
                          <a:ea typeface="Source Sans Pro"/>
                          <a:cs typeface="Source Sans Pro"/>
                          <a:sym typeface="Source Sans Pro"/>
                        </a:rPr>
                        <a:t>digestion, excretion, peristalsis, anus, duodenum,  small intestine, large intestine, stomach, rectum, oesphagus, tongue, saliva, acid, bile, enzymes, incisors, canines, molars, predator, prey, producer, consumer, primary, secondary, tertiary</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(retrieval)</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science is a way to understand our world by carefully thinking about it and testing our guesses with observations and experiments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proteins are good for growth, carbohydrates for energy and fruit and vegetables provide vitamins and minerals which help keep us healthy (e.g. calcium for healthy bones and teeth)</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  food group can cause ill health, such as tooth decay due to excess sugar</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living things move, grow, consume nutrients and reproduce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plants absorb energy from the Sun; that this energy is consumed by herbivorous animals; and that carnivorous animals eat other animals</a:t>
                      </a:r>
                      <a:endParaRPr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food passes through the body with the nutrients being extracted and the waste products excreted, and that this process is called digestion</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process of digestion involves breaking complex foodstuffs into simpler building blocks that can be absorbed by the body</a:t>
                      </a:r>
                      <a:endParaRPr b="1" sz="8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process of digestion begins with food being chewed in the mouth by the teeth and saliva added</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 human has three types of teeth – incisors, canines and molars – and that these each perform different functions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incisors slice food, canines tear food (especially meat) and that molars grind food</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children develop an initial set of teeth which are gradually replaced between the ages of 6 and 12</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graphicFrame>
        <p:nvGraphicFramePr>
          <p:cNvPr id="94" name="Google Shape;94;p9"/>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943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food is squeezed down the oesphagus towards the stomach in a wave-like action called peristalsis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the stomach releases acid and enzymes to continue breaking down the food; the stomach is an organ; an organ is a part of living thing that is self-contained and has a specific important job</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further enzymes and bile break down the food further as it moves through the duodenum towards the small intestine</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the small intestine adds more enzymes and then absorbs the nutrients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the large intestine absorbs water from the undigested food</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undigested food is stored in the rectum before being excreted through a muscle called the anus</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94350">
                <a:tc>
                  <a:txBody>
                    <a:bodyPr/>
                    <a:lstStyle/>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3">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 food chain traces the path of energy through a habitat</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arrows in a food chain show the direction that energy is travelling through a habitat</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all energy for a food chain initially comes from the Sun which is absorbed and turned into energy by plants</a:t>
                      </a:r>
                      <a:r>
                        <a:rPr lang="en-GB" sz="800" u="none" cap="none" strike="noStrike">
                          <a:solidFill>
                            <a:schemeClr val="dk1"/>
                          </a:solidFill>
                          <a:latin typeface="Source Sans Pro"/>
                          <a:ea typeface="Source Sans Pro"/>
                          <a:cs typeface="Source Sans Pro"/>
                          <a:sym typeface="Source Sans Pro"/>
                        </a:rPr>
                        <a:t> which are called producers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consumers take in energy by eating </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an animal that is eaten by another is called prey, and that an animal that eats other animals is called a predator</a:t>
                      </a:r>
                      <a:r>
                        <a:rPr lang="en-GB" sz="800" u="none" cap="none" strike="noStrike">
                          <a:solidFill>
                            <a:schemeClr val="dk1"/>
                          </a:solidFill>
                          <a:latin typeface="Source Sans Pro"/>
                          <a:ea typeface="Source Sans Pro"/>
                          <a:cs typeface="Source Sans Pro"/>
                          <a:sym typeface="Source Sans Pro"/>
                        </a:rPr>
                        <a:t> </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the first consumer in a food chain is called a primary consumer, the second is called a secondary consumer and above it is called a tertiary consumer (see diagram below)</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3" hMerge="1"/>
              </a:tr>
              <a:tr h="594350">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100000">
                <a:tc vMerge="1"/>
                <a:tc gridSpan="2" vMerge="1"/>
                <a:tc hMerge="1" vMerge="1"/>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id="99" name="Google Shape;99;p10"/>
          <p:cNvPicPr preferRelativeResize="0"/>
          <p:nvPr/>
        </p:nvPicPr>
        <p:blipFill rotWithShape="1">
          <a:blip r:embed="rId3">
            <a:alphaModFix/>
          </a:blip>
          <a:srcRect b="0" l="0" r="0" t="0"/>
          <a:stretch/>
        </p:blipFill>
        <p:spPr>
          <a:xfrm>
            <a:off x="152400" y="152400"/>
            <a:ext cx="2182350" cy="2707525"/>
          </a:xfrm>
          <a:prstGeom prst="rect">
            <a:avLst/>
          </a:prstGeom>
          <a:noFill/>
          <a:ln>
            <a:noFill/>
          </a:ln>
        </p:spPr>
      </p:pic>
      <p:pic>
        <p:nvPicPr>
          <p:cNvPr id="100" name="Google Shape;100;p10"/>
          <p:cNvPicPr preferRelativeResize="0"/>
          <p:nvPr/>
        </p:nvPicPr>
        <p:blipFill rotWithShape="1">
          <a:blip r:embed="rId4">
            <a:alphaModFix/>
          </a:blip>
          <a:srcRect b="0" l="0" r="0" t="0"/>
          <a:stretch/>
        </p:blipFill>
        <p:spPr>
          <a:xfrm>
            <a:off x="2487150" y="152400"/>
            <a:ext cx="6153100" cy="16092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06666"/>
        </a:solidFill>
      </p:bgPr>
    </p:bg>
    <p:spTree>
      <p:nvGrpSpPr>
        <p:cNvPr id="104" name="Shape 104"/>
        <p:cNvGrpSpPr/>
        <p:nvPr/>
      </p:nvGrpSpPr>
      <p:grpSpPr>
        <a:xfrm>
          <a:off x="0" y="0"/>
          <a:ext cx="0" cy="0"/>
          <a:chOff x="0" y="0"/>
          <a:chExt cx="0" cy="0"/>
        </a:xfrm>
      </p:grpSpPr>
      <p:sp>
        <p:nvSpPr>
          <p:cNvPr id="105" name="Google Shape;105;p11"/>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sz="3600">
                <a:latin typeface="Source Sans Pro"/>
                <a:ea typeface="Source Sans Pro"/>
                <a:cs typeface="Source Sans Pro"/>
                <a:sym typeface="Source Sans Pro"/>
              </a:rPr>
              <a:t>Block 2</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CC0000"/>
                </a:solidFill>
                <a:latin typeface="Source Sans Pro"/>
                <a:ea typeface="Source Sans Pro"/>
                <a:cs typeface="Source Sans Pro"/>
                <a:sym typeface="Source Sans Pro"/>
              </a:rPr>
              <a:t>Physics</a:t>
            </a:r>
            <a:endParaRPr sz="3600">
              <a:solidFill>
                <a:srgbClr val="CC0000"/>
              </a:solidFill>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000000"/>
                </a:solidFill>
                <a:latin typeface="Source Sans Pro"/>
                <a:ea typeface="Source Sans Pro"/>
                <a:cs typeface="Source Sans Pro"/>
                <a:sym typeface="Source Sans Pro"/>
              </a:rPr>
              <a:t>Sound</a:t>
            </a:r>
            <a:endParaRPr sz="3600">
              <a:solidFill>
                <a:srgbClr val="000000"/>
              </a:solidFill>
              <a:latin typeface="Source Sans Pro"/>
              <a:ea typeface="Source Sans Pro"/>
              <a:cs typeface="Source Sans Pro"/>
              <a:sym typeface="Source Sans Pr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graphicFrame>
        <p:nvGraphicFramePr>
          <p:cNvPr id="110" name="Google Shape;110;p12"/>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3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CC0000"/>
                          </a:solidFill>
                          <a:latin typeface="Source Sans Pro"/>
                          <a:ea typeface="Source Sans Pro"/>
                          <a:cs typeface="Source Sans Pro"/>
                          <a:sym typeface="Source Sans Pro"/>
                        </a:rPr>
                        <a:t>Year 4 Block 2</a:t>
                      </a:r>
                      <a:endParaRPr b="1" sz="1200" u="none" cap="none" strike="noStrike">
                        <a:solidFill>
                          <a:srgbClr val="CC0000"/>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CC0000"/>
                          </a:solidFill>
                          <a:latin typeface="Source Sans Pro"/>
                          <a:ea typeface="Source Sans Pro"/>
                          <a:cs typeface="Source Sans Pro"/>
                          <a:sym typeface="Source Sans Pro"/>
                        </a:rPr>
                        <a:t>Sound</a:t>
                      </a:r>
                      <a:endParaRPr sz="1200" u="none" cap="none" strike="noStrike">
                        <a:solidFill>
                          <a:srgbClr val="CC0000"/>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CC0000"/>
                          </a:solidFill>
                          <a:latin typeface="Source Sans Pro"/>
                          <a:ea typeface="Source Sans Pro"/>
                          <a:cs typeface="Source Sans Pro"/>
                          <a:sym typeface="Source Sans Pro"/>
                        </a:rPr>
                        <a:t>Big Idea(s): P1, P3</a:t>
                      </a:r>
                      <a:endParaRPr sz="1200" u="none" cap="none" strike="noStrike">
                        <a:solidFill>
                          <a:srgbClr val="3C78D8"/>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Retrieval vocab: </a:t>
                      </a:r>
                      <a:r>
                        <a:rPr lang="en-GB" sz="800" u="none" cap="none" strike="noStrike">
                          <a:solidFill>
                            <a:srgbClr val="FF0000"/>
                          </a:solidFill>
                          <a:latin typeface="Source Sans Pro"/>
                          <a:ea typeface="Source Sans Pro"/>
                          <a:cs typeface="Source Sans Pro"/>
                          <a:sym typeface="Source Sans Pro"/>
                        </a:rPr>
                        <a:t>absorption, conductor, energy, insulator, particle, wave</a:t>
                      </a:r>
                      <a:endParaRPr sz="800" u="none"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b="1"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New vocab:</a:t>
                      </a:r>
                      <a:r>
                        <a:rPr b="1" lang="en-GB" sz="800" u="none" cap="none" strike="noStrike">
                          <a:latin typeface="Source Sans Pro"/>
                          <a:ea typeface="Source Sans Pro"/>
                          <a:cs typeface="Source Sans Pro"/>
                          <a:sym typeface="Source Sans Pro"/>
                        </a:rPr>
                        <a:t> </a:t>
                      </a:r>
                      <a:r>
                        <a:rPr lang="en-GB" sz="800" u="none" cap="none" strike="noStrike">
                          <a:solidFill>
                            <a:schemeClr val="dk1"/>
                          </a:solidFill>
                          <a:latin typeface="Source Sans Pro"/>
                          <a:ea typeface="Source Sans Pro"/>
                          <a:cs typeface="Source Sans Pro"/>
                          <a:sym typeface="Source Sans Pro"/>
                        </a:rPr>
                        <a:t>vibration, percussion instrument, wind instrument, string instrument, frequency, volume, pitch, transverse wave, longitudinal wave, medium, vacuum</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8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science is a way to understand our world by carefully thinking about it and testing our guesses with observations and experiments (retrieval)</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energy comes in different forms and can be neither created nor destroyed, only changed from one form to another (retrieval)</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sound is generated when an object vibrates; some of the energy from the vibrating object is transferred to the air, making the air particles move</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sound is a form of energy</a:t>
                      </a:r>
                      <a:r>
                        <a:rPr lang="en-GB" sz="800" u="none" cap="none" strike="noStrike">
                          <a:solidFill>
                            <a:schemeClr val="dk1"/>
                          </a:solidFill>
                          <a:latin typeface="Source Sans Pro"/>
                          <a:ea typeface="Source Sans Pro"/>
                          <a:cs typeface="Source Sans Pro"/>
                          <a:sym typeface="Source Sans Pro"/>
                        </a:rPr>
                        <a:t> that transfers in a longitudinal wave - like that seen in a slinky - </a:t>
                      </a:r>
                      <a:r>
                        <a:rPr i="1" lang="en-GB" sz="800" u="sng" cap="none" strike="noStrike">
                          <a:solidFill>
                            <a:schemeClr val="dk1"/>
                          </a:solidFill>
                          <a:latin typeface="Source Sans Pro"/>
                          <a:ea typeface="Source Sans Pro"/>
                          <a:cs typeface="Source Sans Pro"/>
                          <a:sym typeface="Source Sans Pro"/>
                        </a:rPr>
                        <a:t>not</a:t>
                      </a:r>
                      <a:r>
                        <a:rPr lang="en-GB" sz="800" u="none" cap="none" strike="noStrike">
                          <a:solidFill>
                            <a:schemeClr val="dk1"/>
                          </a:solidFill>
                          <a:latin typeface="Source Sans Pro"/>
                          <a:ea typeface="Source Sans Pro"/>
                          <a:cs typeface="Source Sans Pro"/>
                          <a:sym typeface="Source Sans Pro"/>
                        </a:rPr>
                        <a:t> a transverse wave - like that seen in water ripples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sound travels through a medium</a:t>
                      </a:r>
                      <a:r>
                        <a:rPr lang="en-GB" sz="800" u="none" cap="none" strike="noStrike">
                          <a:solidFill>
                            <a:schemeClr val="dk1"/>
                          </a:solidFill>
                          <a:latin typeface="Source Sans Pro"/>
                          <a:ea typeface="Source Sans Pro"/>
                          <a:cs typeface="Source Sans Pro"/>
                          <a:sym typeface="Source Sans Pro"/>
                        </a:rPr>
                        <a:t> (e.g. particles in the air) and thus sounds does </a:t>
                      </a:r>
                      <a:r>
                        <a:rPr lang="en-GB" sz="800" u="sng" cap="none" strike="noStrike">
                          <a:solidFill>
                            <a:schemeClr val="dk1"/>
                          </a:solidFill>
                          <a:latin typeface="Source Sans Pro"/>
                          <a:ea typeface="Source Sans Pro"/>
                          <a:cs typeface="Source Sans Pro"/>
                          <a:sym typeface="Source Sans Pro"/>
                        </a:rPr>
                        <a:t>not</a:t>
                      </a:r>
                      <a:r>
                        <a:rPr lang="en-GB" sz="800" u="none" cap="none" strike="noStrike">
                          <a:solidFill>
                            <a:schemeClr val="dk1"/>
                          </a:solidFill>
                          <a:latin typeface="Source Sans Pro"/>
                          <a:ea typeface="Source Sans Pro"/>
                          <a:cs typeface="Source Sans Pro"/>
                          <a:sym typeface="Source Sans Pro"/>
                        </a:rPr>
                        <a:t> travel through a vacuum which has no particles in it at all</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longitudinal sound waves are detected in the ear by humans and that the brain interprets this as the sounds we hear</a:t>
                      </a:r>
                      <a:endParaRPr b="1"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sound travels at different speeds through different objects; it travels at around 340 metres per second in air, much slower than light travels; this is why we often hear thunder </a:t>
                      </a:r>
                      <a:r>
                        <a:rPr lang="en-GB" sz="800" u="sng" cap="none" strike="noStrike">
                          <a:solidFill>
                            <a:schemeClr val="dk1"/>
                          </a:solidFill>
                          <a:latin typeface="Source Sans Pro"/>
                          <a:ea typeface="Source Sans Pro"/>
                          <a:cs typeface="Source Sans Pro"/>
                          <a:sym typeface="Source Sans Pro"/>
                        </a:rPr>
                        <a:t>after</a:t>
                      </a:r>
                      <a:r>
                        <a:rPr lang="en-GB" sz="800" u="none" cap="none" strike="noStrike">
                          <a:solidFill>
                            <a:schemeClr val="dk1"/>
                          </a:solidFill>
                          <a:latin typeface="Source Sans Pro"/>
                          <a:ea typeface="Source Sans Pro"/>
                          <a:cs typeface="Source Sans Pro"/>
                          <a:sym typeface="Source Sans Pro"/>
                        </a:rPr>
                        <a:t> we see lightning as the light reaches our eye before the sound reaches our ears</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pitch is how high or low a sound</a:t>
                      </a:r>
                      <a:r>
                        <a:rPr lang="en-GB" sz="800" u="none" cap="none" strike="noStrike">
                          <a:solidFill>
                            <a:schemeClr val="dk1"/>
                          </a:solidFill>
                          <a:latin typeface="Source Sans Pro"/>
                          <a:ea typeface="Source Sans Pro"/>
                          <a:cs typeface="Source Sans Pro"/>
                          <a:sym typeface="Source Sans Pro"/>
                        </a:rPr>
                        <a:t> is and that this is determined by how many vibrations per second are being made by the vibrating object; the number of vibrations per second is called frequency</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volume is how loud or quiet a sound</a:t>
                      </a:r>
                      <a:r>
                        <a:rPr lang="en-GB" sz="800" u="none" cap="none" strike="noStrike">
                          <a:solidFill>
                            <a:schemeClr val="dk1"/>
                          </a:solidFill>
                          <a:latin typeface="Source Sans Pro"/>
                          <a:ea typeface="Source Sans Pro"/>
                          <a:cs typeface="Source Sans Pro"/>
                          <a:sym typeface="Source Sans Pro"/>
                        </a:rPr>
                        <a:t> is and that this is determined by the amount of energy in the wave (e.g. from how hard or soft a percussion instrument is hit)</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volume of a sound is quieter if the listener is further away from the object</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2775">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there are many kinds of jobs as a scientist including communicator scientist, teacher scientist, technician scientist, explorer scientist, entrepreneur scientist, regulator scientist, investigator scientist and developer scientist</a:t>
                      </a:r>
                      <a:endParaRPr sz="800" u="none" cap="none" strike="noStrike">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investigator scientists to make connections between different areas of science</a:t>
                      </a:r>
                      <a:endParaRPr sz="800" u="none" cap="none" strike="noStrike">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developer scientists  find new uses for scientific discoveries that other people hadn’t thought of</a:t>
                      </a:r>
                      <a:endParaRPr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100000">
                <a:tc vMerge="1"/>
                <a:tc gridSpan="2" vMerge="1"/>
                <a:tc hMerge="1" vMerge="1"/>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grpSp>
        <p:nvGrpSpPr>
          <p:cNvPr id="115" name="Google Shape;115;p13"/>
          <p:cNvGrpSpPr/>
          <p:nvPr/>
        </p:nvGrpSpPr>
        <p:grpSpPr>
          <a:xfrm>
            <a:off x="152400" y="152400"/>
            <a:ext cx="7163100" cy="2724150"/>
            <a:chOff x="152400" y="152400"/>
            <a:chExt cx="7163100" cy="2724150"/>
          </a:xfrm>
        </p:grpSpPr>
        <p:pic>
          <p:nvPicPr>
            <p:cNvPr id="116" name="Google Shape;116;p13"/>
            <p:cNvPicPr preferRelativeResize="0"/>
            <p:nvPr/>
          </p:nvPicPr>
          <p:blipFill rotWithShape="1">
            <a:blip r:embed="rId3">
              <a:alphaModFix/>
            </a:blip>
            <a:srcRect b="0" l="0" r="0" t="0"/>
            <a:stretch/>
          </p:blipFill>
          <p:spPr>
            <a:xfrm>
              <a:off x="152400" y="152400"/>
              <a:ext cx="4638675" cy="2724150"/>
            </a:xfrm>
            <a:prstGeom prst="rect">
              <a:avLst/>
            </a:prstGeom>
            <a:noFill/>
            <a:ln>
              <a:noFill/>
            </a:ln>
          </p:spPr>
        </p:pic>
        <p:sp>
          <p:nvSpPr>
            <p:cNvPr id="117" name="Google Shape;117;p13"/>
            <p:cNvSpPr txBox="1"/>
            <p:nvPr/>
          </p:nvSpPr>
          <p:spPr>
            <a:xfrm>
              <a:off x="5483100" y="452800"/>
              <a:ext cx="1832400" cy="492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Arial"/>
                  <a:ea typeface="Arial"/>
                  <a:cs typeface="Arial"/>
                  <a:sym typeface="Arial"/>
                </a:rPr>
                <a:t>Sound</a:t>
              </a:r>
              <a:endParaRPr b="1" i="0" sz="2000" u="none" cap="none" strike="noStrike">
                <a:solidFill>
                  <a:srgbClr val="000000"/>
                </a:solidFill>
                <a:latin typeface="Arial"/>
                <a:ea typeface="Arial"/>
                <a:cs typeface="Arial"/>
                <a:sym typeface="Arial"/>
              </a:endParaRPr>
            </a:p>
          </p:txBody>
        </p:sp>
        <p:sp>
          <p:nvSpPr>
            <p:cNvPr id="118" name="Google Shape;118;p13"/>
            <p:cNvSpPr txBox="1"/>
            <p:nvPr/>
          </p:nvSpPr>
          <p:spPr>
            <a:xfrm>
              <a:off x="5483100" y="2041425"/>
              <a:ext cx="1832400" cy="492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Arial"/>
                  <a:ea typeface="Arial"/>
                  <a:cs typeface="Arial"/>
                  <a:sym typeface="Arial"/>
                </a:rPr>
                <a:t>Light</a:t>
              </a:r>
              <a:endParaRPr b="1" i="0" sz="2000" u="none" cap="none" strike="noStrike">
                <a:solidFill>
                  <a:srgbClr val="000000"/>
                </a:solidFill>
                <a:latin typeface="Arial"/>
                <a:ea typeface="Arial"/>
                <a:cs typeface="Arial"/>
                <a:sym typeface="Aria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06666"/>
        </a:solidFill>
      </p:bgPr>
    </p:bg>
    <p:spTree>
      <p:nvGrpSpPr>
        <p:cNvPr id="122" name="Shape 122"/>
        <p:cNvGrpSpPr/>
        <p:nvPr/>
      </p:nvGrpSpPr>
      <p:grpSpPr>
        <a:xfrm>
          <a:off x="0" y="0"/>
          <a:ext cx="0" cy="0"/>
          <a:chOff x="0" y="0"/>
          <a:chExt cx="0" cy="0"/>
        </a:xfrm>
      </p:grpSpPr>
      <p:sp>
        <p:nvSpPr>
          <p:cNvPr id="123" name="Google Shape;123;p14"/>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sz="3600">
                <a:latin typeface="Source Sans Pro"/>
                <a:ea typeface="Source Sans Pro"/>
                <a:cs typeface="Source Sans Pro"/>
                <a:sym typeface="Source Sans Pro"/>
              </a:rPr>
              <a:t>Block 3</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CC0000"/>
                </a:solidFill>
                <a:latin typeface="Source Sans Pro"/>
                <a:ea typeface="Source Sans Pro"/>
                <a:cs typeface="Source Sans Pro"/>
                <a:sym typeface="Source Sans Pro"/>
              </a:rPr>
              <a:t>Physics</a:t>
            </a:r>
            <a:endParaRPr sz="3600">
              <a:solidFill>
                <a:srgbClr val="CC0000"/>
              </a:solidFill>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000000"/>
                </a:solidFill>
                <a:latin typeface="Source Sans Pro"/>
                <a:ea typeface="Source Sans Pro"/>
                <a:cs typeface="Source Sans Pro"/>
                <a:sym typeface="Source Sans Pro"/>
              </a:rPr>
              <a:t>Electricity</a:t>
            </a:r>
            <a:endParaRPr sz="3600">
              <a:solidFill>
                <a:srgbClr val="000000"/>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graphicFrame>
        <p:nvGraphicFramePr>
          <p:cNvPr id="128" name="Google Shape;128;p15"/>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3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CC0000"/>
                          </a:solidFill>
                          <a:latin typeface="Source Sans Pro"/>
                          <a:ea typeface="Source Sans Pro"/>
                          <a:cs typeface="Source Sans Pro"/>
                          <a:sym typeface="Source Sans Pro"/>
                        </a:rPr>
                        <a:t>Year 4 Block 3</a:t>
                      </a:r>
                      <a:endParaRPr b="1" sz="1200" u="none" cap="none" strike="noStrike">
                        <a:solidFill>
                          <a:srgbClr val="CC0000"/>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CC0000"/>
                          </a:solidFill>
                          <a:latin typeface="Source Sans Pro"/>
                          <a:ea typeface="Source Sans Pro"/>
                          <a:cs typeface="Source Sans Pro"/>
                          <a:sym typeface="Source Sans Pro"/>
                        </a:rPr>
                        <a:t>Electricity</a:t>
                      </a:r>
                      <a:endParaRPr sz="1200" u="none" cap="none" strike="noStrike">
                        <a:solidFill>
                          <a:srgbClr val="CC0000"/>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CC0000"/>
                          </a:solidFill>
                          <a:latin typeface="Source Sans Pro"/>
                          <a:ea typeface="Source Sans Pro"/>
                          <a:cs typeface="Source Sans Pro"/>
                          <a:sym typeface="Source Sans Pro"/>
                        </a:rPr>
                        <a:t>Big Idea(s): P1, P3, </a:t>
                      </a:r>
                      <a:r>
                        <a:rPr lang="en-GB" sz="1200" u="none" cap="none" strike="noStrike">
                          <a:solidFill>
                            <a:srgbClr val="3C78D8"/>
                          </a:solidFill>
                          <a:latin typeface="Source Sans Pro"/>
                          <a:ea typeface="Source Sans Pro"/>
                          <a:cs typeface="Source Sans Pro"/>
                          <a:sym typeface="Source Sans Pro"/>
                        </a:rPr>
                        <a:t>C2</a:t>
                      </a:r>
                      <a:endParaRPr sz="1200" u="none" cap="none" strike="noStrike">
                        <a:solidFill>
                          <a:srgbClr val="3C78D8"/>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Retrieval vocab: </a:t>
                      </a:r>
                      <a:r>
                        <a:rPr lang="en-GB" sz="800" u="none" cap="none" strike="noStrike">
                          <a:solidFill>
                            <a:srgbClr val="FF0000"/>
                          </a:solidFill>
                          <a:latin typeface="Source Sans Pro"/>
                          <a:ea typeface="Source Sans Pro"/>
                          <a:cs typeface="Source Sans Pro"/>
                          <a:sym typeface="Source Sans Pro"/>
                        </a:rPr>
                        <a:t>absorption, conductor, energy, insulator, wave</a:t>
                      </a:r>
                      <a:endParaRPr sz="800" u="none" cap="none" strike="noStrike">
                        <a:solidFill>
                          <a:srgbClr val="FF0000"/>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b="1"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New vocab:</a:t>
                      </a:r>
                      <a:r>
                        <a:rPr b="1" lang="en-GB" sz="800" u="none" cap="none" strike="noStrike">
                          <a:latin typeface="Source Sans Pro"/>
                          <a:ea typeface="Source Sans Pro"/>
                          <a:cs typeface="Source Sans Pro"/>
                          <a:sym typeface="Source Sans Pro"/>
                        </a:rPr>
                        <a:t> </a:t>
                      </a:r>
                      <a:r>
                        <a:rPr lang="en-GB" sz="800" u="none" cap="none" strike="noStrike">
                          <a:solidFill>
                            <a:srgbClr val="FF0000"/>
                          </a:solidFill>
                          <a:latin typeface="Source Sans Pro"/>
                          <a:ea typeface="Source Sans Pro"/>
                          <a:cs typeface="Source Sans Pro"/>
                          <a:sym typeface="Source Sans Pro"/>
                        </a:rPr>
                        <a:t>particle,</a:t>
                      </a:r>
                      <a:r>
                        <a:rPr b="1" lang="en-GB" sz="800" u="none" cap="none" strike="noStrike">
                          <a:solidFill>
                            <a:schemeClr val="dk1"/>
                          </a:solidFill>
                          <a:latin typeface="Source Sans Pro"/>
                          <a:ea typeface="Source Sans Pro"/>
                          <a:cs typeface="Source Sans Pro"/>
                          <a:sym typeface="Source Sans Pro"/>
                        </a:rPr>
                        <a:t> </a:t>
                      </a:r>
                      <a:r>
                        <a:rPr lang="en-GB" sz="800" u="none" cap="none" strike="noStrike">
                          <a:solidFill>
                            <a:schemeClr val="dk1"/>
                          </a:solidFill>
                          <a:latin typeface="Source Sans Pro"/>
                          <a:ea typeface="Source Sans Pro"/>
                          <a:cs typeface="Source Sans Pro"/>
                          <a:sym typeface="Source Sans Pro"/>
                        </a:rPr>
                        <a:t>vibration, percussion instrument, wind instrument, string instrument, frequency, volume, pitch, transverse wave, longitudinal wave, medium, vacuum</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08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(retrieval)</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science is a way to understand our world by carefully thinking about it and testing our guesses with observations and experiments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an object is made from/of a material</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metal is a material from which objects can be made. </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matter (stuff) is made from tiny building blocks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energy comes in different forms and can be neither created nor destroyed, only changed from one form to another</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08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electrical energy is one of many forms of energy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static electricity is an imbalance of charged particles on a material; it does </a:t>
                      </a:r>
                      <a:r>
                        <a:rPr b="1" lang="en-GB" sz="800" u="sng" cap="none" strike="noStrike">
                          <a:solidFill>
                            <a:schemeClr val="dk1"/>
                          </a:solidFill>
                          <a:latin typeface="Source Sans Pro"/>
                          <a:ea typeface="Source Sans Pro"/>
                          <a:cs typeface="Source Sans Pro"/>
                          <a:sym typeface="Source Sans Pro"/>
                        </a:rPr>
                        <a:t>not</a:t>
                      </a:r>
                      <a:r>
                        <a:rPr b="1" lang="en-GB" sz="800" u="none" cap="none" strike="noStrike">
                          <a:solidFill>
                            <a:schemeClr val="dk1"/>
                          </a:solidFill>
                          <a:latin typeface="Source Sans Pro"/>
                          <a:ea typeface="Source Sans Pro"/>
                          <a:cs typeface="Source Sans Pro"/>
                          <a:sym typeface="Source Sans Pro"/>
                        </a:rPr>
                        <a:t> operate by flowing around a complete circuit </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current electricity  is the flow of charged particles called electrons around a circuit</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current electricity is the form of electricity that we use in our lives in lights, computers, televisions, etc</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608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electrical current flows well through some materials, called electrical conductors, and poorly through other materials, called electrical insulators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conductors have free electrons (tiny, negatively charged particles)  and that when electrical current flows around a conductor the electrons move</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electrical conductivity (how well a material conducts electricity) is an example of a property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metals are good electrical conductors</a:t>
                      </a:r>
                      <a:endParaRPr b="1" sz="8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graphicFrame>
        <p:nvGraphicFramePr>
          <p:cNvPr id="133" name="Google Shape;133;p16"/>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608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a chemical reaction inside a cell produces the charged particles that can flow around a circuit</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more than one cell lined up to work together is called a battery</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Cells, batteries and the mains are all sources of electrical energy</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electrical current can flow if there is a complete circuit</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wires – which contain a conductor inside them, usually made of metal – can allow electrical current to flow around a circuit</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when electrical current flows through a circuit components within that circuit – such as buzzers which make a noise and bulbs which emit light – begin to work</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a switch functions by completing or breaking a complete circuit</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how to construct a simple circuit using components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exposure to high levels of electrical current can be dangerous</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5608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560875">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Michael Faraday was a scientist who studied electricity</a:t>
                      </a:r>
                      <a:endParaRPr sz="800" u="none" cap="none" strike="noStrike">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he  invented the electric motor and showed that the movement of a magnet could create electricity, which is the reason we can generate electricity to power our world</a:t>
                      </a:r>
                      <a:endParaRPr sz="800" u="none" cap="none" strike="noStrike">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he is considered “the father of electricity”</a:t>
                      </a:r>
                      <a:endParaRPr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100000">
                <a:tc vMerge="1"/>
                <a:tc gridSpan="2" vMerge="1"/>
                <a:tc hMerge="1" vMerge="1"/>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D9EEB"/>
        </a:solidFill>
      </p:bgPr>
    </p:bg>
    <p:spTree>
      <p:nvGrpSpPr>
        <p:cNvPr id="137" name="Shape 137"/>
        <p:cNvGrpSpPr/>
        <p:nvPr/>
      </p:nvGrpSpPr>
      <p:grpSpPr>
        <a:xfrm>
          <a:off x="0" y="0"/>
          <a:ext cx="0" cy="0"/>
          <a:chOff x="0" y="0"/>
          <a:chExt cx="0" cy="0"/>
        </a:xfrm>
      </p:grpSpPr>
      <p:sp>
        <p:nvSpPr>
          <p:cNvPr id="138" name="Google Shape;138;p17"/>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sz="3600">
                <a:latin typeface="Source Sans Pro"/>
                <a:ea typeface="Source Sans Pro"/>
                <a:cs typeface="Source Sans Pro"/>
                <a:sym typeface="Source Sans Pro"/>
              </a:rPr>
              <a:t>Block 4</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3D85C6"/>
                </a:solidFill>
                <a:latin typeface="Source Sans Pro"/>
                <a:ea typeface="Source Sans Pro"/>
                <a:cs typeface="Source Sans Pro"/>
                <a:sym typeface="Source Sans Pro"/>
              </a:rPr>
              <a:t>Chemistry</a:t>
            </a:r>
            <a:endParaRPr sz="3600">
              <a:solidFill>
                <a:srgbClr val="3D85C6"/>
              </a:solidFill>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000000"/>
                </a:solidFill>
                <a:latin typeface="Source Sans Pro"/>
                <a:ea typeface="Source Sans Pro"/>
                <a:cs typeface="Source Sans Pro"/>
                <a:sym typeface="Source Sans Pro"/>
              </a:rPr>
              <a:t>Solids, Liquids and Gases</a:t>
            </a:r>
            <a:endParaRPr sz="3600">
              <a:solidFill>
                <a:srgbClr val="000000"/>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graphicFrame>
        <p:nvGraphicFramePr>
          <p:cNvPr id="143" name="Google Shape;143;p18"/>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3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3C78D8"/>
                          </a:solidFill>
                          <a:latin typeface="Source Sans Pro"/>
                          <a:ea typeface="Source Sans Pro"/>
                          <a:cs typeface="Source Sans Pro"/>
                          <a:sym typeface="Source Sans Pro"/>
                        </a:rPr>
                        <a:t>Year 4 Block 4</a:t>
                      </a:r>
                      <a:endParaRPr b="1" sz="1200" u="none" cap="none" strike="noStrike">
                        <a:solidFill>
                          <a:srgbClr val="3C78D8"/>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3C78D8"/>
                          </a:solidFill>
                          <a:latin typeface="Source Sans Pro"/>
                          <a:ea typeface="Source Sans Pro"/>
                          <a:cs typeface="Source Sans Pro"/>
                          <a:sym typeface="Source Sans Pro"/>
                        </a:rPr>
                        <a:t>Solids, Liquids and Gases</a:t>
                      </a:r>
                      <a:endParaRPr sz="1200" u="none" cap="none" strike="noStrike">
                        <a:solidFill>
                          <a:srgbClr val="3C78D8"/>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3C78D8"/>
                          </a:solidFill>
                          <a:latin typeface="Source Sans Pro"/>
                          <a:ea typeface="Source Sans Pro"/>
                          <a:cs typeface="Source Sans Pro"/>
                          <a:sym typeface="Source Sans Pro"/>
                        </a:rPr>
                        <a:t>Big Idea(s): P2</a:t>
                      </a:r>
                      <a:endParaRPr b="1" sz="1200" u="none" cap="none" strike="noStrike">
                        <a:solidFill>
                          <a:srgbClr val="3C78D8"/>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chemeClr val="dk1"/>
                        </a:buClr>
                        <a:buSzPts val="1100"/>
                        <a:buFont typeface="Arial"/>
                        <a:buNone/>
                      </a:pPr>
                      <a:r>
                        <a:rPr b="1" lang="en-GB" sz="800" u="none" cap="none" strike="noStrike">
                          <a:solidFill>
                            <a:srgbClr val="3C78D8"/>
                          </a:solidFill>
                          <a:latin typeface="Source Sans Pro"/>
                          <a:ea typeface="Source Sans Pro"/>
                          <a:cs typeface="Source Sans Pro"/>
                          <a:sym typeface="Source Sans Pro"/>
                        </a:rPr>
                        <a:t>Retrieval vocab: </a:t>
                      </a:r>
                      <a:r>
                        <a:rPr lang="en-GB" sz="800" u="none" cap="none" strike="noStrike">
                          <a:solidFill>
                            <a:srgbClr val="FF0000"/>
                          </a:solidFill>
                          <a:latin typeface="Source Sans Pro"/>
                          <a:ea typeface="Source Sans Pro"/>
                          <a:cs typeface="Source Sans Pro"/>
                          <a:sym typeface="Source Sans Pro"/>
                        </a:rPr>
                        <a:t>absorption, dissolving, energy, evaporation, freezing, matter, melting, particle,</a:t>
                      </a:r>
                      <a:r>
                        <a:rPr lang="en-GB" sz="800" u="none" cap="none" strike="noStrike">
                          <a:solidFill>
                            <a:schemeClr val="dk1"/>
                          </a:solidFill>
                          <a:latin typeface="Source Sans Pro"/>
                          <a:ea typeface="Source Sans Pro"/>
                          <a:cs typeface="Source Sans Pro"/>
                          <a:sym typeface="Source Sans Pro"/>
                        </a:rPr>
                        <a:t> temperature, ice, water, solid</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chemeClr val="dk1"/>
                        </a:buClr>
                        <a:buSzPts val="1100"/>
                        <a:buFont typeface="Arial"/>
                        <a:buNone/>
                      </a:pPr>
                      <a:r>
                        <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3C78D8"/>
                          </a:solidFill>
                          <a:latin typeface="Source Sans Pro"/>
                          <a:ea typeface="Source Sans Pro"/>
                          <a:cs typeface="Source Sans Pro"/>
                          <a:sym typeface="Source Sans Pro"/>
                        </a:rPr>
                        <a:t>New vocab: </a:t>
                      </a:r>
                      <a:r>
                        <a:rPr lang="en-GB" sz="800" u="none" cap="none" strike="noStrike">
                          <a:solidFill>
                            <a:srgbClr val="FF0000"/>
                          </a:solidFill>
                          <a:latin typeface="Source Sans Pro"/>
                          <a:ea typeface="Source Sans Pro"/>
                          <a:cs typeface="Source Sans Pro"/>
                          <a:sym typeface="Source Sans Pro"/>
                        </a:rPr>
                        <a:t>bond, condensation, evaporation, reversible,</a:t>
                      </a:r>
                      <a:r>
                        <a:rPr b="1" lang="en-GB" sz="800" u="none" cap="none" strike="noStrike">
                          <a:solidFill>
                            <a:schemeClr val="dk1"/>
                          </a:solidFill>
                          <a:latin typeface="Source Sans Pro"/>
                          <a:ea typeface="Source Sans Pro"/>
                          <a:cs typeface="Source Sans Pro"/>
                          <a:sym typeface="Source Sans Pro"/>
                        </a:rPr>
                        <a:t> </a:t>
                      </a:r>
                      <a:r>
                        <a:rPr lang="en-GB" sz="800" u="none" cap="none" strike="noStrike">
                          <a:solidFill>
                            <a:schemeClr val="dk1"/>
                          </a:solidFill>
                          <a:latin typeface="Source Sans Pro"/>
                          <a:ea typeface="Source Sans Pro"/>
                          <a:cs typeface="Source Sans Pro"/>
                          <a:sym typeface="Source Sans Pro"/>
                        </a:rPr>
                        <a:t>boiling point, melting point, liquid, gas, thermometer, water cycle, continuous precipitation, transpiration, surface runoff process, sublimation</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417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(retrieval)</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science is a way to understand our world by carefully thinking about it and testing our guesses with observations and experiments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an object is made from/of a material</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materials can be hard, soft, strong, weak, absorbent, heavy, light, solid and runny, smooth and rough; these descriptions denote the properties of a material</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matter (stuff) is made from tiny building blocks</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417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things are composed of a matter commonly in one of three states of matter: solid, liquid or gas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things are made of particles (tiny building blocks) and that these are organized differently in different states</a:t>
                      </a:r>
                      <a:r>
                        <a:rPr lang="en-GB" sz="800" u="none" cap="none" strike="noStrike">
                          <a:solidFill>
                            <a:schemeClr val="dk1"/>
                          </a:solidFill>
                          <a:latin typeface="Source Sans Pro"/>
                          <a:ea typeface="Source Sans Pro"/>
                          <a:cs typeface="Source Sans Pro"/>
                          <a:sym typeface="Source Sans Pro"/>
                        </a:rPr>
                        <a:t> (see diagram below)</a:t>
                      </a:r>
                      <a:endParaRPr sz="8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417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materials can change state when temperature changes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there are bonds between the particles (building blocks) in a solid; as temperature increases, these bonds are somewhat overcome as the particles absorb energy and solids can change into liquids; with a further increase in temperature, the particles become even more energetic and the bonds are overcome entirely so the liquid changes into a gas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when solids turn into liquids, this is called melting and that the reverse process is called freezing</a:t>
                      </a:r>
                      <a:r>
                        <a:rPr lang="en-GB" sz="800" u="none" cap="none" strike="noStrike">
                          <a:solidFill>
                            <a:schemeClr val="dk1"/>
                          </a:solidFill>
                          <a:latin typeface="Source Sans Pro"/>
                          <a:ea typeface="Source Sans Pro"/>
                          <a:cs typeface="Source Sans Pro"/>
                          <a:sym typeface="Source Sans Pro"/>
                        </a:rPr>
                        <a:t>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when liquids turn into gases, this is called evaporation and that the reverse process is called condensation</a:t>
                      </a:r>
                      <a:r>
                        <a:rPr lang="en-GB" sz="800" u="none" cap="none" strike="noStrike">
                          <a:solidFill>
                            <a:schemeClr val="dk1"/>
                          </a:solidFill>
                          <a:latin typeface="Source Sans Pro"/>
                          <a:ea typeface="Source Sans Pro"/>
                          <a:cs typeface="Source Sans Pro"/>
                          <a:sym typeface="Source Sans Pro"/>
                        </a:rPr>
                        <a:t>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when a solid turns into a gas without passing through the liquid state, this is called sublimation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melting point of water is 0</a:t>
                      </a:r>
                      <a:r>
                        <a:rPr b="1" baseline="30000" lang="en-GB" sz="800" u="none" cap="none" strike="noStrike">
                          <a:solidFill>
                            <a:schemeClr val="dk1"/>
                          </a:solidFill>
                          <a:latin typeface="Source Sans Pro"/>
                          <a:ea typeface="Source Sans Pro"/>
                          <a:cs typeface="Source Sans Pro"/>
                          <a:sym typeface="Source Sans Pro"/>
                        </a:rPr>
                        <a:t>o </a:t>
                      </a:r>
                      <a:r>
                        <a:rPr b="1" lang="en-GB" sz="800" u="none" cap="none" strike="noStrike">
                          <a:solidFill>
                            <a:schemeClr val="dk1"/>
                          </a:solidFill>
                          <a:latin typeface="Source Sans Pro"/>
                          <a:ea typeface="Source Sans Pro"/>
                          <a:cs typeface="Source Sans Pro"/>
                          <a:sym typeface="Source Sans Pro"/>
                        </a:rPr>
                        <a:t>C and that the boiling point of water is 100</a:t>
                      </a:r>
                      <a:r>
                        <a:rPr b="1" baseline="30000" lang="en-GB" sz="800" u="none" cap="none" strike="noStrike">
                          <a:solidFill>
                            <a:schemeClr val="dk1"/>
                          </a:solidFill>
                          <a:latin typeface="Source Sans Pro"/>
                          <a:ea typeface="Source Sans Pro"/>
                          <a:cs typeface="Source Sans Pro"/>
                          <a:sym typeface="Source Sans Pro"/>
                        </a:rPr>
                        <a:t>o </a:t>
                      </a:r>
                      <a:r>
                        <a:rPr b="1" lang="en-GB" sz="800" u="none" cap="none" strike="noStrike">
                          <a:solidFill>
                            <a:schemeClr val="dk1"/>
                          </a:solidFill>
                          <a:latin typeface="Source Sans Pro"/>
                          <a:ea typeface="Source Sans Pro"/>
                          <a:cs typeface="Source Sans Pro"/>
                          <a:sym typeface="Source Sans Pro"/>
                        </a:rPr>
                        <a:t>C</a:t>
                      </a:r>
                      <a:r>
                        <a:rPr lang="en-GB" sz="800" u="none" cap="none" strike="noStrike">
                          <a:solidFill>
                            <a:schemeClr val="dk1"/>
                          </a:solidFill>
                          <a:latin typeface="Source Sans Pro"/>
                          <a:ea typeface="Source Sans Pro"/>
                          <a:cs typeface="Source Sans Pro"/>
                          <a:sym typeface="Source Sans Pro"/>
                        </a:rPr>
                        <a:t> </a:t>
                      </a:r>
                      <a:endParaRPr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5417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graphicFrame>
        <p:nvGraphicFramePr>
          <p:cNvPr id="148" name="Google Shape;148;p19"/>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417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3">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water flows around our world in a continuous process called the water cycle</a:t>
                      </a:r>
                      <a:r>
                        <a:rPr lang="en-GB" sz="800" u="none" cap="none" strike="noStrike">
                          <a:solidFill>
                            <a:schemeClr val="dk1"/>
                          </a:solidFill>
                          <a:latin typeface="Source Sans Pro"/>
                          <a:ea typeface="Source Sans Pro"/>
                          <a:cs typeface="Source Sans Pro"/>
                          <a:sym typeface="Source Sans Pro"/>
                        </a:rPr>
                        <a:t> (see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along with evaporation, water on the Earth’s surface moves to the air in a process called transpiration in which water turns into water vapour (gas) on the surface of leaves on plants</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rain condenses in clouds and falls to earth as rain, snow  or hail in a process called precipitation</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water flows across the land in rivers and streams in a process called surface run-off and under the ground as groundwater</a:t>
                      </a:r>
                      <a:endParaRPr sz="800" u="none" cap="none" strike="noStrike">
                        <a:solidFill>
                          <a:schemeClr val="dk1"/>
                        </a:solidFill>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3" hMerge="1"/>
              </a:tr>
              <a:tr h="541700">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100000">
                <a:tc vMerge="1"/>
                <a:tc gridSpan="2" vMerge="1"/>
                <a:tc hMerge="1" vMerge="1"/>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20"/>
          <p:cNvPicPr preferRelativeResize="0"/>
          <p:nvPr/>
        </p:nvPicPr>
        <p:blipFill rotWithShape="1">
          <a:blip r:embed="rId3">
            <a:alphaModFix/>
          </a:blip>
          <a:srcRect b="0" l="0" r="0" t="0"/>
          <a:stretch/>
        </p:blipFill>
        <p:spPr>
          <a:xfrm>
            <a:off x="152400" y="152400"/>
            <a:ext cx="3852025" cy="2574425"/>
          </a:xfrm>
          <a:prstGeom prst="rect">
            <a:avLst/>
          </a:prstGeom>
          <a:noFill/>
          <a:ln>
            <a:noFill/>
          </a:ln>
        </p:spPr>
      </p:pic>
      <p:pic>
        <p:nvPicPr>
          <p:cNvPr id="154" name="Google Shape;154;p20"/>
          <p:cNvPicPr preferRelativeResize="0"/>
          <p:nvPr/>
        </p:nvPicPr>
        <p:blipFill rotWithShape="1">
          <a:blip r:embed="rId4">
            <a:alphaModFix/>
          </a:blip>
          <a:srcRect b="0" l="0" r="0" t="0"/>
          <a:stretch/>
        </p:blipFill>
        <p:spPr>
          <a:xfrm>
            <a:off x="4432325" y="152400"/>
            <a:ext cx="4559275" cy="26563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58" name="Shape 158"/>
        <p:cNvGrpSpPr/>
        <p:nvPr/>
      </p:nvGrpSpPr>
      <p:grpSpPr>
        <a:xfrm>
          <a:off x="0" y="0"/>
          <a:ext cx="0" cy="0"/>
          <a:chOff x="0" y="0"/>
          <a:chExt cx="0" cy="0"/>
        </a:xfrm>
      </p:grpSpPr>
      <p:sp>
        <p:nvSpPr>
          <p:cNvPr id="159" name="Google Shape;159;p21"/>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sz="3600">
                <a:latin typeface="Source Sans Pro"/>
                <a:ea typeface="Source Sans Pro"/>
                <a:cs typeface="Source Sans Pro"/>
                <a:sym typeface="Source Sans Pro"/>
              </a:rPr>
              <a:t>Block 5</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6AA84F"/>
                </a:solidFill>
                <a:latin typeface="Source Sans Pro"/>
                <a:ea typeface="Source Sans Pro"/>
                <a:cs typeface="Source Sans Pro"/>
                <a:sym typeface="Source Sans Pro"/>
              </a:rPr>
              <a:t>Biology</a:t>
            </a:r>
            <a:endParaRPr sz="3600">
              <a:solidFill>
                <a:srgbClr val="6AA84F"/>
              </a:solidFill>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sz="3600">
                <a:solidFill>
                  <a:srgbClr val="000000"/>
                </a:solidFill>
                <a:latin typeface="Source Sans Pro"/>
                <a:ea typeface="Source Sans Pro"/>
                <a:cs typeface="Source Sans Pro"/>
                <a:sym typeface="Source Sans Pro"/>
              </a:rPr>
              <a:t>Living Things and Their Habitats</a:t>
            </a:r>
            <a:endParaRPr sz="3600">
              <a:solidFill>
                <a:srgbClr val="000000"/>
              </a:solidFill>
              <a:latin typeface="Source Sans Pro"/>
              <a:ea typeface="Source Sans Pro"/>
              <a:cs typeface="Source Sans Pro"/>
              <a:sym typeface="Source Sans Pr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graphicFrame>
        <p:nvGraphicFramePr>
          <p:cNvPr id="164" name="Google Shape;164;p22"/>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3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6AA84F"/>
                          </a:solidFill>
                          <a:latin typeface="Source Sans Pro"/>
                          <a:ea typeface="Source Sans Pro"/>
                          <a:cs typeface="Source Sans Pro"/>
                          <a:sym typeface="Source Sans Pro"/>
                        </a:rPr>
                        <a:t>Year 4 Block 5</a:t>
                      </a:r>
                      <a:endParaRPr b="1" sz="12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6AA84F"/>
                          </a:solidFill>
                          <a:latin typeface="Source Sans Pro"/>
                          <a:ea typeface="Source Sans Pro"/>
                          <a:cs typeface="Source Sans Pro"/>
                          <a:sym typeface="Source Sans Pro"/>
                        </a:rPr>
                        <a:t>Plants and Animals</a:t>
                      </a:r>
                      <a:endParaRPr sz="12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rgbClr val="6AA84F"/>
                          </a:solidFill>
                          <a:latin typeface="Source Sans Pro"/>
                          <a:ea typeface="Source Sans Pro"/>
                          <a:cs typeface="Source Sans Pro"/>
                          <a:sym typeface="Source Sans Pro"/>
                        </a:rPr>
                        <a:t>Big Idea(s): B1, B2, B3</a:t>
                      </a:r>
                      <a:endParaRPr sz="1200" u="none" cap="none" strike="noStrike">
                        <a:solidFill>
                          <a:srgbClr val="6AA84F"/>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Retrieval vocab:</a:t>
                      </a:r>
                      <a:r>
                        <a:rPr b="1" lang="en-GB" sz="800" u="none" cap="none" strike="noStrike">
                          <a:solidFill>
                            <a:srgbClr val="674EA7"/>
                          </a:solidFill>
                          <a:latin typeface="Source Sans Pro"/>
                          <a:ea typeface="Source Sans Pro"/>
                          <a:cs typeface="Source Sans Pro"/>
                          <a:sym typeface="Source Sans Pro"/>
                        </a:rPr>
                        <a:t> </a:t>
                      </a:r>
                      <a:r>
                        <a:rPr b="1" lang="en-GB" sz="800" u="none" cap="none" strike="noStrike">
                          <a:solidFill>
                            <a:schemeClr val="dk1"/>
                          </a:solidFill>
                          <a:latin typeface="Source Sans Pro"/>
                          <a:ea typeface="Source Sans Pro"/>
                          <a:cs typeface="Source Sans Pro"/>
                          <a:sym typeface="Source Sans Pro"/>
                        </a:rPr>
                        <a:t>decay, energy, habitat</a:t>
                      </a:r>
                      <a:r>
                        <a:rPr lang="en-GB" sz="800" u="none" cap="none" strike="noStrike">
                          <a:solidFill>
                            <a:schemeClr val="dk1"/>
                          </a:solidFill>
                          <a:latin typeface="Source Sans Pro"/>
                          <a:ea typeface="Source Sans Pro"/>
                          <a:cs typeface="Source Sans Pro"/>
                          <a:sym typeface="Source Sans Pro"/>
                        </a:rPr>
                        <a:t>, </a:t>
                      </a:r>
                      <a:r>
                        <a:rPr b="1" lang="en-GB" sz="800" u="none" cap="none" strike="noStrike">
                          <a:solidFill>
                            <a:schemeClr val="dk1"/>
                          </a:solidFill>
                          <a:latin typeface="Source Sans Pro"/>
                          <a:ea typeface="Source Sans Pro"/>
                          <a:cs typeface="Source Sans Pro"/>
                          <a:sym typeface="Source Sans Pro"/>
                        </a:rPr>
                        <a:t>freezing</a:t>
                      </a:r>
                      <a:r>
                        <a:rPr lang="en-GB" sz="800" u="none" cap="none" strike="noStrike">
                          <a:solidFill>
                            <a:schemeClr val="dk1"/>
                          </a:solidFill>
                          <a:latin typeface="Source Sans Pro"/>
                          <a:ea typeface="Source Sans Pro"/>
                          <a:cs typeface="Source Sans Pro"/>
                          <a:sym typeface="Source Sans Pro"/>
                        </a:rPr>
                        <a:t> plant, structure, herbivore, carnivore, omnivore, microhabitat, environment, reproduction, vertebrate</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New vocab: </a:t>
                      </a:r>
                      <a:r>
                        <a:rPr lang="en-GB" sz="800" u="none" cap="none" strike="noStrike">
                          <a:solidFill>
                            <a:schemeClr val="dk1"/>
                          </a:solidFill>
                          <a:latin typeface="Source Sans Pro"/>
                          <a:ea typeface="Source Sans Pro"/>
                          <a:cs typeface="Source Sans Pro"/>
                          <a:sym typeface="Source Sans Pro"/>
                        </a:rPr>
                        <a:t>kingdom, classification key, species, fungi, bacteria, climate change, characteristics, offspring, extinction, pollution</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870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(retrieval)</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science is a way to understand our world by carefully thinking about it and testing our guesses with observations and experiments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living things move, grow, consume nutrients and reproduce; that dead things use to do these things, but no longer do; and that things that never lived have never done these things.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polar bears are an example of an animal adapted to its environment – thick fur for warmth and oily paw pads to ensure that they don’t freeze to the ice.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a  trout is an example of fish, a frog is an example of an amphibian; a lizard is an example of a reptile; a robin is an example of a bird; a rabbit and a human are examples of a mammal</a:t>
                      </a:r>
                      <a:endParaRPr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870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solidFill>
                          <a:schemeClr val="dk1"/>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(retrieval)</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herbivorous animals eats plants; a carnivorous animal eats other animals; omnivorous animals eat both animals and plants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that a cat is an example of a carnivore; that a rabbit is an example of a herbivore; know that many humans are examples of omnivores (though not vegetarians) </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fish, amphibians, reptiles, birds and mammals are similar in that they have internal skeletons and organs; these are known as vertebrates, which means they are animals that have a backbone</a:t>
                      </a:r>
                      <a:endParaRPr b="1"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870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solidFill>
                          <a:schemeClr val="dk1"/>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chemeClr val="dk1"/>
                        </a:buClr>
                        <a:buSzPts val="1100"/>
                        <a:buFont typeface="Arial"/>
                        <a:buNone/>
                      </a:pPr>
                      <a:r>
                        <a:rPr b="1" lang="en-GB" sz="1200" u="none" cap="none" strike="noStrike">
                          <a:solidFill>
                            <a:schemeClr val="dk1"/>
                          </a:solidFill>
                          <a:latin typeface="Source Sans Pro"/>
                          <a:ea typeface="Source Sans Pro"/>
                          <a:cs typeface="Source Sans Pro"/>
                          <a:sym typeface="Source Sans Pro"/>
                        </a:rPr>
                        <a:t>(retrieval)</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fish are different to other animals in having gills so that they can breathe underwater and have scaly skin</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amphibians are different to other animals in that they begin their lives with gills but then develop lungs and breath on land</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reptiles are different to other animals in that they breath air and have scaly skin</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birds are different to other animals in that they have feathers and wings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mammals are different to other animals in that they have fur/hair and they feed milk to their young</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a rose bush, grass, dandelion by sight</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an ash tree, birch tree and conifer tree by sight</a:t>
                      </a:r>
                      <a:endParaRPr sz="8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graphicFrame>
        <p:nvGraphicFramePr>
          <p:cNvPr id="169" name="Google Shape;169;p23"/>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70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animals can be grouped based on their physical characteristics (e.g. vertebrates and invertebrates) and based on their behavior (e.g. herbivores, carnivores and omnivores)</a:t>
                      </a:r>
                      <a:endParaRPr b="1"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870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living things are divided into kingdoms: the animal kingdom, plants, fungi, bacteria, and single-celled organisms</a:t>
                      </a:r>
                      <a:endParaRPr b="1"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87025">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 species is a group of living things have many similarities that can reproduce together produce offspring</a:t>
                      </a:r>
                      <a:endParaRPr b="1"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100000">
                <a:tc vMerge="1"/>
                <a:tc gridSpan="2" vMerge="1"/>
                <a:tc hMerge="1" vMerge="1"/>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73" name="Shape 173"/>
        <p:cNvGrpSpPr/>
        <p:nvPr/>
      </p:nvGrpSpPr>
      <p:grpSpPr>
        <a:xfrm>
          <a:off x="0" y="0"/>
          <a:ext cx="0" cy="0"/>
          <a:chOff x="0" y="0"/>
          <a:chExt cx="0" cy="0"/>
        </a:xfrm>
      </p:grpSpPr>
      <p:sp>
        <p:nvSpPr>
          <p:cNvPr id="174" name="Google Shape;174;p24"/>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GB" sz="3600">
                <a:latin typeface="Source Sans Pro"/>
                <a:ea typeface="Source Sans Pro"/>
                <a:cs typeface="Source Sans Pro"/>
                <a:sym typeface="Source Sans Pro"/>
              </a:rPr>
              <a:t>Block 6</a:t>
            </a:r>
            <a:endParaRPr sz="3600">
              <a:latin typeface="Source Sans Pro"/>
              <a:ea typeface="Source Sans Pro"/>
              <a:cs typeface="Source Sans Pro"/>
              <a:sym typeface="Source Sans Pro"/>
            </a:endParaRPr>
          </a:p>
          <a:p>
            <a:pPr indent="0" lvl="0" marL="0" rtl="0" algn="ctr">
              <a:lnSpc>
                <a:spcPct val="100000"/>
              </a:lnSpc>
              <a:spcBef>
                <a:spcPts val="0"/>
              </a:spcBef>
              <a:spcAft>
                <a:spcPts val="0"/>
              </a:spcAft>
              <a:buClr>
                <a:schemeClr val="dk1"/>
              </a:buClr>
              <a:buSzPts val="1100"/>
              <a:buFont typeface="Arial"/>
              <a:buNone/>
            </a:pPr>
            <a:r>
              <a:rPr lang="en-GB" sz="3600">
                <a:solidFill>
                  <a:srgbClr val="6AA84F"/>
                </a:solidFill>
                <a:latin typeface="Source Sans Pro"/>
                <a:ea typeface="Source Sans Pro"/>
                <a:cs typeface="Source Sans Pro"/>
                <a:sym typeface="Source Sans Pro"/>
              </a:rPr>
              <a:t>Biology</a:t>
            </a:r>
            <a:endParaRPr sz="3600">
              <a:solidFill>
                <a:srgbClr val="6AA84F"/>
              </a:solidFill>
              <a:latin typeface="Source Sans Pro"/>
              <a:ea typeface="Source Sans Pro"/>
              <a:cs typeface="Source Sans Pro"/>
              <a:sym typeface="Source Sans Pro"/>
            </a:endParaRPr>
          </a:p>
          <a:p>
            <a:pPr indent="0" lvl="0" marL="0" rtl="0" algn="ctr">
              <a:lnSpc>
                <a:spcPct val="100000"/>
              </a:lnSpc>
              <a:spcBef>
                <a:spcPts val="0"/>
              </a:spcBef>
              <a:spcAft>
                <a:spcPts val="0"/>
              </a:spcAft>
              <a:buClr>
                <a:schemeClr val="dk1"/>
              </a:buClr>
              <a:buSzPts val="1100"/>
              <a:buFont typeface="Arial"/>
              <a:buNone/>
            </a:pPr>
            <a:r>
              <a:rPr lang="en-GB" sz="3600">
                <a:latin typeface="Source Sans Pro"/>
                <a:ea typeface="Source Sans Pro"/>
                <a:cs typeface="Source Sans Pro"/>
                <a:sym typeface="Source Sans Pro"/>
              </a:rPr>
              <a:t>Living Things and Their Habitats</a:t>
            </a:r>
            <a:endParaRPr sz="3600">
              <a:latin typeface="Source Sans Pro"/>
              <a:ea typeface="Source Sans Pro"/>
              <a:cs typeface="Source Sans Pro"/>
              <a:sym typeface="Source Sans Pro"/>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graphicFrame>
        <p:nvGraphicFramePr>
          <p:cNvPr id="179" name="Google Shape;179;p25"/>
          <p:cNvGraphicFramePr/>
          <p:nvPr/>
        </p:nvGraphicFramePr>
        <p:xfrm>
          <a:off x="290850" y="317150"/>
          <a:ext cx="3000000" cy="3000000"/>
        </p:xfrm>
        <a:graphic>
          <a:graphicData uri="http://schemas.openxmlformats.org/drawingml/2006/table">
            <a:tbl>
              <a:tblPr>
                <a:noFill/>
                <a:tableStyleId>{9F4B069A-BC05-4472-AC68-741EF7C09FEF}</a:tableStyleId>
              </a:tblPr>
              <a:tblGrid>
                <a:gridCol w="1477150"/>
                <a:gridCol w="4860100"/>
                <a:gridCol w="2305600"/>
              </a:tblGrid>
              <a:tr h="583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rgbClr val="6AA84F"/>
                          </a:solidFill>
                          <a:latin typeface="Source Sans Pro"/>
                          <a:ea typeface="Source Sans Pro"/>
                          <a:cs typeface="Source Sans Pro"/>
                          <a:sym typeface="Source Sans Pro"/>
                        </a:rPr>
                        <a:t>Year 4 Block 6</a:t>
                      </a:r>
                      <a:endParaRPr b="1" sz="12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000"/>
                        <a:buFont typeface="Arial"/>
                        <a:buNone/>
                      </a:pPr>
                      <a:r>
                        <a:rPr lang="en-GB" sz="1000" u="none" cap="none" strike="noStrike">
                          <a:solidFill>
                            <a:srgbClr val="6AA84F"/>
                          </a:solidFill>
                          <a:latin typeface="Source Sans Pro"/>
                          <a:ea typeface="Source Sans Pro"/>
                          <a:cs typeface="Source Sans Pro"/>
                          <a:sym typeface="Source Sans Pro"/>
                        </a:rPr>
                        <a:t>Plants and Animals</a:t>
                      </a:r>
                      <a:endParaRPr sz="1000" u="none" cap="none" strike="noStrike">
                        <a:solidFill>
                          <a:srgbClr val="6AA84F"/>
                        </a:solidFill>
                        <a:latin typeface="Source Sans Pro"/>
                        <a:ea typeface="Source Sans Pro"/>
                        <a:cs typeface="Source Sans Pro"/>
                        <a:sym typeface="Source Sans Pro"/>
                      </a:endParaRPr>
                    </a:p>
                    <a:p>
                      <a:pPr indent="0" lvl="0" marL="0" marR="0" rtl="0" algn="ctr">
                        <a:lnSpc>
                          <a:spcPct val="100000"/>
                        </a:lnSpc>
                        <a:spcBef>
                          <a:spcPts val="0"/>
                        </a:spcBef>
                        <a:spcAft>
                          <a:spcPts val="0"/>
                        </a:spcAft>
                        <a:buClr>
                          <a:srgbClr val="000000"/>
                        </a:buClr>
                        <a:buSzPts val="1000"/>
                        <a:buFont typeface="Arial"/>
                        <a:buNone/>
                      </a:pPr>
                      <a:r>
                        <a:rPr lang="en-GB" sz="1000" u="none" cap="none" strike="noStrike">
                          <a:solidFill>
                            <a:srgbClr val="6AA84F"/>
                          </a:solidFill>
                          <a:latin typeface="Source Sans Pro"/>
                          <a:ea typeface="Source Sans Pro"/>
                          <a:cs typeface="Source Sans Pro"/>
                          <a:sym typeface="Source Sans Pro"/>
                        </a:rPr>
                        <a:t>Big Idea(s): B1, B2, B3</a:t>
                      </a:r>
                      <a:endParaRPr sz="1000" u="none" cap="none" strike="noStrike">
                        <a:solidFill>
                          <a:srgbClr val="6AA84F"/>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Retrieval vocab:</a:t>
                      </a:r>
                      <a:r>
                        <a:rPr b="1" lang="en-GB" sz="800" u="none" cap="none" strike="noStrike">
                          <a:solidFill>
                            <a:srgbClr val="674EA7"/>
                          </a:solidFill>
                          <a:latin typeface="Source Sans Pro"/>
                          <a:ea typeface="Source Sans Pro"/>
                          <a:cs typeface="Source Sans Pro"/>
                          <a:sym typeface="Source Sans Pro"/>
                        </a:rPr>
                        <a:t> </a:t>
                      </a:r>
                      <a:r>
                        <a:rPr b="1" lang="en-GB" sz="800" u="none" cap="none" strike="noStrike">
                          <a:solidFill>
                            <a:schemeClr val="dk1"/>
                          </a:solidFill>
                          <a:latin typeface="Source Sans Pro"/>
                          <a:ea typeface="Source Sans Pro"/>
                          <a:cs typeface="Source Sans Pro"/>
                          <a:sym typeface="Source Sans Pro"/>
                        </a:rPr>
                        <a:t>decay, energy, habitat</a:t>
                      </a:r>
                      <a:r>
                        <a:rPr lang="en-GB" sz="800" u="none" cap="none" strike="noStrike">
                          <a:solidFill>
                            <a:schemeClr val="dk1"/>
                          </a:solidFill>
                          <a:latin typeface="Source Sans Pro"/>
                          <a:ea typeface="Source Sans Pro"/>
                          <a:cs typeface="Source Sans Pro"/>
                          <a:sym typeface="Source Sans Pro"/>
                        </a:rPr>
                        <a:t>, </a:t>
                      </a:r>
                      <a:r>
                        <a:rPr b="1" lang="en-GB" sz="800" u="none" cap="none" strike="noStrike">
                          <a:solidFill>
                            <a:schemeClr val="dk1"/>
                          </a:solidFill>
                          <a:latin typeface="Source Sans Pro"/>
                          <a:ea typeface="Source Sans Pro"/>
                          <a:cs typeface="Source Sans Pro"/>
                          <a:sym typeface="Source Sans Pro"/>
                        </a:rPr>
                        <a:t>freezing</a:t>
                      </a:r>
                      <a:r>
                        <a:rPr lang="en-GB" sz="800" u="none" cap="none" strike="noStrike">
                          <a:solidFill>
                            <a:schemeClr val="dk1"/>
                          </a:solidFill>
                          <a:latin typeface="Source Sans Pro"/>
                          <a:ea typeface="Source Sans Pro"/>
                          <a:cs typeface="Source Sans Pro"/>
                          <a:sym typeface="Source Sans Pro"/>
                        </a:rPr>
                        <a:t> plant, structure, herbivore, carnivore, omnivore, microhabitat, environment, reproduction, vertebrate</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solidFill>
                          <a:schemeClr val="dk1"/>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New vocab: </a:t>
                      </a:r>
                      <a:r>
                        <a:rPr lang="en-GB" sz="800" u="none" cap="none" strike="noStrike">
                          <a:solidFill>
                            <a:schemeClr val="dk1"/>
                          </a:solidFill>
                          <a:latin typeface="Source Sans Pro"/>
                          <a:ea typeface="Source Sans Pro"/>
                          <a:cs typeface="Source Sans Pro"/>
                          <a:sym typeface="Source Sans Pro"/>
                        </a:rPr>
                        <a:t>kingdom, classification key, species, fungi, bacteria, climate change, characteristics, offspring, extinction, pollution</a:t>
                      </a:r>
                      <a:endParaRPr b="1"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533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Source Sans Pro"/>
                          <a:ea typeface="Source Sans Pro"/>
                          <a:cs typeface="Source Sans Pro"/>
                          <a:sym typeface="Source Sans Pro"/>
                        </a:rPr>
                        <a:t>Week 1</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a classification key uses questions to sort and identify different living things </a:t>
                      </a:r>
                      <a:r>
                        <a:rPr lang="en-GB" sz="800" u="none" cap="none" strike="noStrike">
                          <a:solidFill>
                            <a:schemeClr val="dk1"/>
                          </a:solidFill>
                          <a:latin typeface="Source Sans Pro"/>
                          <a:ea typeface="Source Sans Pro"/>
                          <a:cs typeface="Source Sans Pro"/>
                          <a:sym typeface="Source Sans Pro"/>
                        </a:rPr>
                        <a:t>(see diagram below)</a:t>
                      </a:r>
                      <a:endParaRPr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how to use a classification key to identify living things</a:t>
                      </a:r>
                      <a:r>
                        <a:rPr lang="en-GB" sz="800" u="none" cap="none" strike="noStrike">
                          <a:solidFill>
                            <a:schemeClr val="dk1"/>
                          </a:solidFill>
                          <a:latin typeface="Source Sans Pro"/>
                          <a:ea typeface="Source Sans Pro"/>
                          <a:cs typeface="Source Sans Pro"/>
                          <a:sym typeface="Source Sans Pro"/>
                        </a:rPr>
                        <a:t> </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5533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2</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5533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3</a:t>
                      </a:r>
                      <a:endParaRPr b="1" sz="12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lang="en-GB" sz="800" u="none" cap="none" strike="noStrike">
                          <a:solidFill>
                            <a:schemeClr val="dk1"/>
                          </a:solidFill>
                          <a:latin typeface="Source Sans Pro"/>
                          <a:ea typeface="Source Sans Pro"/>
                          <a:cs typeface="Source Sans Pro"/>
                          <a:sym typeface="Source Sans Pro"/>
                        </a:rPr>
                        <a:t>Know how to create a classification key to sort plants on the school premises</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5533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4</a:t>
                      </a:r>
                      <a:endParaRPr b="1" sz="1200" u="none" cap="none" strike="noStrike">
                        <a:solidFill>
                          <a:schemeClr val="dk1"/>
                        </a:solidFill>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vMerge="1"/>
                <a:tc hMerge="1" vMerge="1"/>
              </a:tr>
              <a:tr h="5533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5</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changes to the environment can make it more difficult for living things to survive and reproduce; in extreme cases this leads to extinction, where an entire species dies</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human activity – such as climate change caused by pollution - can change the environment for many living things, endangering their existence</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many species of living things have already been made extinct as a result of human activity</a:t>
                      </a:r>
                      <a:endParaRPr b="1" sz="800" u="none" cap="none" strike="noStrike">
                        <a:solidFill>
                          <a:schemeClr val="dk1"/>
                        </a:solidFill>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chemeClr val="dk1"/>
                        </a:buClr>
                        <a:buSzPts val="800"/>
                        <a:buFont typeface="Source Sans Pro"/>
                        <a:buChar char="●"/>
                      </a:pPr>
                      <a:r>
                        <a:rPr b="1" lang="en-GB" sz="800" u="none" cap="none" strike="noStrike">
                          <a:solidFill>
                            <a:schemeClr val="dk1"/>
                          </a:solidFill>
                          <a:latin typeface="Source Sans Pro"/>
                          <a:ea typeface="Source Sans Pro"/>
                          <a:cs typeface="Source Sans Pro"/>
                          <a:sym typeface="Source Sans Pro"/>
                        </a:rPr>
                        <a:t>Know that the polar bear is a famous example of climate change endangering the existence of a species; as the climate changes and gets warmer, the sea ice on which polar bears live reduces in amount making it harder for them to survive and reproduce</a:t>
                      </a:r>
                      <a:endParaRPr b="1"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553325">
                <a:tc rowSpan="2">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Source Sans Pro"/>
                          <a:ea typeface="Source Sans Pro"/>
                          <a:cs typeface="Source Sans Pro"/>
                          <a:sym typeface="Source Sans Pro"/>
                        </a:rPr>
                        <a:t>Week 6</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gridSpan="2" rowSpan="2">
                  <a:txBody>
                    <a:bodyPr/>
                    <a:lstStyle/>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Carl Linnaeus was a famous scientist who studied life and created a system for sorting living things into different groups</a:t>
                      </a:r>
                      <a:endParaRPr sz="800" u="none" cap="none" strike="noStrike">
                        <a:latin typeface="Source Sans Pro"/>
                        <a:ea typeface="Source Sans Pro"/>
                        <a:cs typeface="Source Sans Pro"/>
                        <a:sym typeface="Source Sans Pro"/>
                      </a:endParaRPr>
                    </a:p>
                    <a:p>
                      <a:pPr indent="-279400" lvl="0" marL="457200" marR="0" rtl="0" algn="l">
                        <a:lnSpc>
                          <a:spcPct val="100000"/>
                        </a:lnSpc>
                        <a:spcBef>
                          <a:spcPts val="0"/>
                        </a:spcBef>
                        <a:spcAft>
                          <a:spcPts val="0"/>
                        </a:spcAft>
                        <a:buClr>
                          <a:srgbClr val="000000"/>
                        </a:buClr>
                        <a:buSzPts val="800"/>
                        <a:buFont typeface="Source Sans Pro"/>
                        <a:buChar char="●"/>
                      </a:pPr>
                      <a:r>
                        <a:rPr lang="en-GB" sz="800" u="none" cap="none" strike="noStrike">
                          <a:latin typeface="Source Sans Pro"/>
                          <a:ea typeface="Source Sans Pro"/>
                          <a:cs typeface="Source Sans Pro"/>
                          <a:sym typeface="Source Sans Pro"/>
                        </a:rPr>
                        <a:t>Know that the concept of species and kingdoms (such as the animal kingdom or the plant kingdom) was his invention, and that all living things are given a name that uses his method of classification</a:t>
                      </a:r>
                      <a:endParaRPr sz="800" u="none" cap="none" strike="noStrike">
                        <a:latin typeface="Source Sans Pro"/>
                        <a:ea typeface="Source Sans Pro"/>
                        <a:cs typeface="Source Sans Pro"/>
                        <a:sym typeface="Source Sans Pro"/>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rowSpan="2" hMerge="1"/>
              </a:tr>
              <a:tr h="100000">
                <a:tc vMerge="1"/>
                <a:tc gridSpan="2" vMerge="1"/>
                <a:tc hMerge="1" vMerge="1"/>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id="184" name="Google Shape;184;p26"/>
          <p:cNvPicPr preferRelativeResize="0"/>
          <p:nvPr/>
        </p:nvPicPr>
        <p:blipFill rotWithShape="1">
          <a:blip r:embed="rId3">
            <a:alphaModFix/>
          </a:blip>
          <a:srcRect b="0" l="0" r="0" t="0"/>
          <a:stretch/>
        </p:blipFill>
        <p:spPr>
          <a:xfrm>
            <a:off x="152400" y="152400"/>
            <a:ext cx="3188825" cy="31445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9D9"/>
        </a:solidFill>
      </p:bgPr>
    </p:bg>
    <p:spTree>
      <p:nvGrpSpPr>
        <p:cNvPr id="188" name="Shape 188"/>
        <p:cNvGrpSpPr/>
        <p:nvPr/>
      </p:nvGrpSpPr>
      <p:grpSpPr>
        <a:xfrm>
          <a:off x="0" y="0"/>
          <a:ext cx="0" cy="0"/>
          <a:chOff x="0" y="0"/>
          <a:chExt cx="0" cy="0"/>
        </a:xfrm>
      </p:grpSpPr>
      <p:sp>
        <p:nvSpPr>
          <p:cNvPr id="189" name="Google Shape;189;p27"/>
          <p:cNvSpPr txBox="1"/>
          <p:nvPr>
            <p:ph type="ctrTitle"/>
          </p:nvPr>
        </p:nvSpPr>
        <p:spPr>
          <a:xfrm>
            <a:off x="311700" y="1130850"/>
            <a:ext cx="8520600" cy="2881800"/>
          </a:xfrm>
          <a:prstGeom prst="rect">
            <a:avLst/>
          </a:prstGeom>
          <a:solidFill>
            <a:srgbClr val="FFFFFF"/>
          </a:solidFill>
          <a:ln cap="flat" cmpd="sng" w="190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GB">
                <a:latin typeface="Source Sans Pro"/>
                <a:ea typeface="Source Sans Pro"/>
                <a:cs typeface="Source Sans Pro"/>
                <a:sym typeface="Source Sans Pro"/>
              </a:rPr>
              <a:t>Working Scientifically:</a:t>
            </a:r>
            <a:endParaRPr>
              <a:latin typeface="Source Sans Pro"/>
              <a:ea typeface="Source Sans Pro"/>
              <a:cs typeface="Source Sans Pro"/>
              <a:sym typeface="Source Sans Pro"/>
            </a:endParaRPr>
          </a:p>
          <a:p>
            <a:pPr indent="0" lvl="0" marL="0" rtl="0" algn="ctr">
              <a:lnSpc>
                <a:spcPct val="100000"/>
              </a:lnSpc>
              <a:spcBef>
                <a:spcPts val="0"/>
              </a:spcBef>
              <a:spcAft>
                <a:spcPts val="0"/>
              </a:spcAft>
              <a:buSzPts val="5200"/>
              <a:buNone/>
            </a:pPr>
            <a:r>
              <a:rPr lang="en-GB">
                <a:latin typeface="Source Sans Pro"/>
                <a:ea typeface="Source Sans Pro"/>
                <a:cs typeface="Source Sans Pro"/>
                <a:sym typeface="Source Sans Pro"/>
              </a:rPr>
              <a:t>Enquiries</a:t>
            </a:r>
            <a:endParaRPr>
              <a:latin typeface="Source Sans Pro"/>
              <a:ea typeface="Source Sans Pro"/>
              <a:cs typeface="Source Sans Pro"/>
              <a:sym typeface="Source Sans Pr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graphicFrame>
        <p:nvGraphicFramePr>
          <p:cNvPr id="194" name="Google Shape;194;p28"/>
          <p:cNvGraphicFramePr/>
          <p:nvPr/>
        </p:nvGraphicFramePr>
        <p:xfrm>
          <a:off x="193100" y="241275"/>
          <a:ext cx="3000000" cy="3000000"/>
        </p:xfrm>
        <a:graphic>
          <a:graphicData uri="http://schemas.openxmlformats.org/drawingml/2006/table">
            <a:tbl>
              <a:tblPr bandRow="1">
                <a:noFill/>
                <a:tableStyleId>{D2C0C8FD-FC9E-4021-AC0F-7F374151DF1E}</a:tableStyleId>
              </a:tblPr>
              <a:tblGrid>
                <a:gridCol w="1336625"/>
                <a:gridCol w="997675"/>
                <a:gridCol w="2044600"/>
                <a:gridCol w="2081550"/>
                <a:gridCol w="1036600"/>
                <a:gridCol w="1260725"/>
              </a:tblGrid>
              <a:tr h="374550">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Topic</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Small Question</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Enquiry</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Big Idea(s)</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Enquiry Type</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sng" cap="none" strike="noStrike">
                          <a:latin typeface="Source Sans Pro"/>
                          <a:ea typeface="Source Sans Pro"/>
                          <a:cs typeface="Source Sans Pro"/>
                          <a:sym typeface="Source Sans Pro"/>
                        </a:rPr>
                        <a:t>Working Scientifically Skill</a:t>
                      </a:r>
                      <a:endParaRPr b="1" sz="800" u="sng"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Animals Including Humans</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93C47D"/>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How can we know things about a dinosaur when they have been extinct for 65 million years?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Following learning about human teeth, chn use information and pictures of different teeth from dinosaurs to try to work out what they might have eaten, justifying their answers. (Use language of carnivore, omnivore and herbivore.)</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B3: </a:t>
                      </a:r>
                      <a:r>
                        <a:rPr lang="en-GB" sz="800" u="none" cap="none" strike="noStrike">
                          <a:solidFill>
                            <a:srgbClr val="6AA84F"/>
                          </a:solidFill>
                          <a:latin typeface="Source Sans Pro"/>
                          <a:ea typeface="Source Sans Pro"/>
                          <a:cs typeface="Source Sans Pro"/>
                          <a:sym typeface="Source Sans Pro"/>
                        </a:rPr>
                        <a:t>The different kinds of life, animals, plants and microorganisms, have evolved over millions of generations into different forms in order to survive in the environments in which they live. (e.g. the right teeth for their food.)</a:t>
                      </a:r>
                      <a:endParaRPr sz="800" u="none" cap="none" strike="noStrike">
                        <a:solidFill>
                          <a:srgbClr val="6AA84F"/>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finding out using secondary sources</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grouping and classification</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Sc4/1.4, Sc4/1.7, Sc4/1.8, Sc4/1.9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Sound</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E06666"/>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How do instruments make different sounds?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Chn to make a basic guitar or flute with different notes possible to show how different vibrations make notes of different pitch.</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P3: </a:t>
                      </a:r>
                      <a:r>
                        <a:rPr lang="en-GB" sz="800" u="none" cap="none" strike="noStrike">
                          <a:solidFill>
                            <a:srgbClr val="CC0000"/>
                          </a:solidFill>
                          <a:latin typeface="Source Sans Pro"/>
                          <a:ea typeface="Source Sans Pro"/>
                          <a:cs typeface="Source Sans Pro"/>
                          <a:sym typeface="Source Sans Pro"/>
                        </a:rPr>
                        <a:t>Energy, which cannot be created or destroyed, comes in many different forms and tends to move away from objects that have lots of it. (Sound is one form of energy.)</a:t>
                      </a:r>
                      <a:endParaRPr sz="800" u="none" cap="none" strike="noStrike">
                        <a:solidFill>
                          <a:srgbClr val="CC0000"/>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noticing patterns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Sc4/1.1, Sc4/1.2, Sc4/1.3, Sc4/1.4, Sc4/1.5, Sc4/1.6, Sc4/1.7, Sc4/1.9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Electricity</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E06666"/>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Does electricity flow easily through all objects?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Chn to create a small circuit to test whether objects are conductors or insulators (e.g. circuit with bulb which lights when a gap in the circuit is bridged.)</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CC0000"/>
                          </a:solidFill>
                          <a:latin typeface="Source Sans Pro"/>
                          <a:ea typeface="Source Sans Pro"/>
                          <a:cs typeface="Source Sans Pro"/>
                          <a:sym typeface="Source Sans Pro"/>
                        </a:rPr>
                        <a:t>P3: </a:t>
                      </a:r>
                      <a:r>
                        <a:rPr lang="en-GB" sz="800" u="none" cap="none" strike="noStrike">
                          <a:solidFill>
                            <a:srgbClr val="CC0000"/>
                          </a:solidFill>
                          <a:latin typeface="Source Sans Pro"/>
                          <a:ea typeface="Source Sans Pro"/>
                          <a:cs typeface="Source Sans Pro"/>
                          <a:sym typeface="Source Sans Pro"/>
                        </a:rPr>
                        <a:t>Energy, which cannot be created or destroyed, comes in many different forms and tends to move away from objects that have lots of it. (Electrical energy in this case ‘moves away from’ the battery.)</a:t>
                      </a:r>
                      <a:endParaRPr sz="800" u="none" cap="none" strike="noStrike">
                        <a:solidFill>
                          <a:srgbClr val="CC0000"/>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grouping and classification</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comparative test</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Sc4/1.1, Sc4/1.2, Sc4/1.3, Sc4/1.4, Sc4/1.5, </a:t>
                      </a:r>
                      <a:r>
                        <a:rPr b="1" lang="en-GB" sz="800" u="none" cap="none" strike="noStrike">
                          <a:latin typeface="Source Sans Pro"/>
                          <a:ea typeface="Source Sans Pro"/>
                          <a:cs typeface="Source Sans Pro"/>
                          <a:sym typeface="Source Sans Pro"/>
                        </a:rPr>
                        <a:t>Sc4/1.6 </a:t>
                      </a:r>
                      <a:endParaRPr b="1"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(enquiry write up), </a:t>
                      </a:r>
                      <a:r>
                        <a:rPr lang="en-GB" sz="800" u="none" cap="none" strike="noStrike">
                          <a:latin typeface="Source Sans Pro"/>
                          <a:ea typeface="Source Sans Pro"/>
                          <a:cs typeface="Source Sans Pro"/>
                          <a:sym typeface="Source Sans Pro"/>
                        </a:rPr>
                        <a:t>Sc4/1.7, Sc4/1.8, Sc4/1.9           </a:t>
                      </a:r>
                      <a:r>
                        <a:rPr b="1" lang="en-GB" sz="800" u="none" cap="none" strike="noStrike">
                          <a:latin typeface="Source Sans Pro"/>
                          <a:ea typeface="Source Sans Pro"/>
                          <a:cs typeface="Source Sans Pro"/>
                          <a:sym typeface="Source Sans Pro"/>
                        </a:rPr>
                        <a:t>         </a:t>
                      </a:r>
                      <a:r>
                        <a:rPr lang="en-GB" sz="800" u="none" cap="none" strike="noStrike">
                          <a:latin typeface="Source Sans Pro"/>
                          <a:ea typeface="Source Sans Pro"/>
                          <a:cs typeface="Source Sans Pro"/>
                          <a:sym typeface="Source Sans Pro"/>
                        </a:rPr>
                        <a:t>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Solids, Liquids and Gases</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6D9EEB"/>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Does water always melt at the same speed?</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Chn to observe and record as ice melts in different conditions (e.g. outside vs radiator, wrapped in insulation vs not)</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3C78D8"/>
                          </a:solidFill>
                          <a:latin typeface="Source Sans Pro"/>
                          <a:ea typeface="Source Sans Pro"/>
                          <a:cs typeface="Source Sans Pro"/>
                          <a:sym typeface="Source Sans Pro"/>
                        </a:rPr>
                        <a:t>C3: </a:t>
                      </a:r>
                      <a:r>
                        <a:rPr lang="en-GB" sz="800" u="none" cap="none" strike="noStrike">
                          <a:solidFill>
                            <a:srgbClr val="3C78D8"/>
                          </a:solidFill>
                          <a:latin typeface="Source Sans Pro"/>
                          <a:ea typeface="Source Sans Pro"/>
                          <a:cs typeface="Source Sans Pro"/>
                          <a:sym typeface="Source Sans Pro"/>
                        </a:rPr>
                        <a:t>Matter can change if the arrangement of the building blocks, of which is is made, changes.</a:t>
                      </a:r>
                      <a:endParaRPr sz="800" u="none" cap="none" strike="noStrike">
                        <a:solidFill>
                          <a:srgbClr val="3C78D8"/>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observing over time</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t/>
                      </a:r>
                      <a:endParaRPr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comparative test (beginning to include elements of fair testing)</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Sc4/1.1, Sc4/1.2, Sc4/1.3, Sc4/1.4, Sc4/1.5, </a:t>
                      </a:r>
                      <a:r>
                        <a:rPr b="1" lang="en-GB" sz="800" u="none" cap="none" strike="noStrike">
                          <a:latin typeface="Source Sans Pro"/>
                          <a:ea typeface="Source Sans Pro"/>
                          <a:cs typeface="Source Sans Pro"/>
                          <a:sym typeface="Source Sans Pro"/>
                        </a:rPr>
                        <a:t>Sc4/1.6 </a:t>
                      </a:r>
                      <a:endParaRPr b="1" sz="800" u="none" cap="none" strike="noStrike">
                        <a:latin typeface="Source Sans Pro"/>
                        <a:ea typeface="Source Sans Pro"/>
                        <a:cs typeface="Source Sans Pro"/>
                        <a:sym typeface="Source Sans Pro"/>
                      </a:endParaRPr>
                    </a:p>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(enquiry write up), </a:t>
                      </a:r>
                      <a:r>
                        <a:rPr lang="en-GB" sz="800" u="none" cap="none" strike="noStrike">
                          <a:latin typeface="Source Sans Pro"/>
                          <a:ea typeface="Source Sans Pro"/>
                          <a:cs typeface="Source Sans Pro"/>
                          <a:sym typeface="Source Sans Pro"/>
                        </a:rPr>
                        <a:t>Sc4/1.7, Sc4/1.8, Sc4/1.9          </a:t>
                      </a:r>
                      <a:r>
                        <a:rPr b="1" lang="en-GB" sz="800" u="none" cap="none" strike="noStrike">
                          <a:latin typeface="Source Sans Pro"/>
                          <a:ea typeface="Source Sans Pro"/>
                          <a:cs typeface="Source Sans Pro"/>
                          <a:sym typeface="Source Sans Pro"/>
                        </a:rPr>
                        <a:t>          </a:t>
                      </a:r>
                      <a:endParaRPr b="1"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latin typeface="Source Sans Pro"/>
                          <a:ea typeface="Source Sans Pro"/>
                          <a:cs typeface="Source Sans Pro"/>
                          <a:sym typeface="Source Sans Pro"/>
                        </a:rPr>
                        <a:t>Living Things and Their Habitats</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93C47D"/>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Are some animals more alike than others?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Children to use pictures to put animals into groups in different ways (e.g. where they live, what they eat, how they move, how many legs, etc) moving on to using keys to differentiate between closely related animals.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B2: </a:t>
                      </a:r>
                      <a:r>
                        <a:rPr lang="en-GB" sz="800" u="none" cap="none" strike="noStrike">
                          <a:solidFill>
                            <a:srgbClr val="6AA84F"/>
                          </a:solidFill>
                          <a:latin typeface="Source Sans Pro"/>
                          <a:ea typeface="Source Sans Pro"/>
                          <a:cs typeface="Source Sans Pro"/>
                          <a:sym typeface="Source Sans Pro"/>
                        </a:rPr>
                        <a:t>Living things on Earth come in a huge variety of different forms that are all related because they all came from the same starting point 4.5 billion years ago.</a:t>
                      </a:r>
                      <a:endParaRPr sz="800" u="none" cap="none" strike="noStrike">
                        <a:solidFill>
                          <a:srgbClr val="6AA84F"/>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grouping and classification</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Sc4/1.4, Sc4/1.7, Sc4/1.8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r h="540300">
                <a:tc>
                  <a:txBody>
                    <a:bodyPr/>
                    <a:lstStyle/>
                    <a:p>
                      <a:pPr indent="0" lvl="0" marL="0" marR="0" rtl="0" algn="l">
                        <a:lnSpc>
                          <a:spcPct val="100000"/>
                        </a:lnSpc>
                        <a:spcBef>
                          <a:spcPts val="0"/>
                        </a:spcBef>
                        <a:spcAft>
                          <a:spcPts val="0"/>
                        </a:spcAft>
                        <a:buClr>
                          <a:schemeClr val="dk1"/>
                        </a:buClr>
                        <a:buSzPts val="1100"/>
                        <a:buFont typeface="Arial"/>
                        <a:buNone/>
                      </a:pPr>
                      <a:r>
                        <a:rPr b="1" lang="en-GB" sz="800" u="none" cap="none" strike="noStrike">
                          <a:solidFill>
                            <a:schemeClr val="dk1"/>
                          </a:solidFill>
                          <a:latin typeface="Source Sans Pro"/>
                          <a:ea typeface="Source Sans Pro"/>
                          <a:cs typeface="Source Sans Pro"/>
                          <a:sym typeface="Source Sans Pro"/>
                        </a:rPr>
                        <a:t>Living Things and Their Habitats</a:t>
                      </a:r>
                      <a:endParaRPr b="1" sz="800" u="none" cap="none" strike="noStrike">
                        <a:latin typeface="Source Sans Pro"/>
                        <a:ea typeface="Source Sans Pro"/>
                        <a:cs typeface="Source Sans Pro"/>
                        <a:sym typeface="Source Sans Pro"/>
                      </a:endParaRPr>
                    </a:p>
                  </a:txBody>
                  <a:tcPr marT="0" marB="0" marR="68575" marL="68575" anchor="ctr">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solidFill>
                      <a:srgbClr val="93C47D"/>
                    </a:solidFill>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Are some animals more alike than others?</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Children to use descriptions to put animals into groups in different ways (e.g. where they live, what they eat, how they move, how many legs, etc) moving on to using keys to differentiate between closely related animals.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b="1" lang="en-GB" sz="800" u="none" cap="none" strike="noStrike">
                          <a:solidFill>
                            <a:srgbClr val="6AA84F"/>
                          </a:solidFill>
                          <a:latin typeface="Source Sans Pro"/>
                          <a:ea typeface="Source Sans Pro"/>
                          <a:cs typeface="Source Sans Pro"/>
                          <a:sym typeface="Source Sans Pro"/>
                        </a:rPr>
                        <a:t>B2: </a:t>
                      </a:r>
                      <a:r>
                        <a:rPr lang="en-GB" sz="800" u="none" cap="none" strike="noStrike">
                          <a:solidFill>
                            <a:srgbClr val="6AA84F"/>
                          </a:solidFill>
                          <a:latin typeface="Source Sans Pro"/>
                          <a:ea typeface="Source Sans Pro"/>
                          <a:cs typeface="Source Sans Pro"/>
                          <a:sym typeface="Source Sans Pro"/>
                        </a:rPr>
                        <a:t>Living things on Earth come in a huge variety of different forms that are all related because they all came from the same starting point 4.5 billion years ago.</a:t>
                      </a:r>
                      <a:endParaRPr sz="800" u="none" cap="none" strike="noStrike">
                        <a:solidFill>
                          <a:srgbClr val="6AA84F"/>
                        </a:solidFill>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grouping and classification</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Source Sans Pro"/>
                          <a:ea typeface="Source Sans Pro"/>
                          <a:cs typeface="Source Sans Pro"/>
                          <a:sym typeface="Source Sans Pro"/>
                        </a:rPr>
                        <a:t>Sc4/1.4, Sc4/1.7, Sc4/1.8      </a:t>
                      </a:r>
                      <a:endParaRPr sz="800" u="none" cap="none" strike="noStrike">
                        <a:latin typeface="Source Sans Pro"/>
                        <a:ea typeface="Source Sans Pro"/>
                        <a:cs typeface="Source Sans Pro"/>
                        <a:sym typeface="Source Sans Pro"/>
                      </a:endParaRPr>
                    </a:p>
                  </a:txBody>
                  <a:tcPr marT="0" marB="0" marR="68575" marL="68575">
                    <a:lnL cap="flat" cmpd="sng" w="19050">
                      <a:solidFill>
                        <a:srgbClr val="000000"/>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19050">
                      <a:solidFill>
                        <a:srgbClr val="000000"/>
                      </a:solidFill>
                      <a:prstDash val="solid"/>
                      <a:round/>
                      <a:headEnd len="sm" w="sm" type="none"/>
                      <a:tailEnd len="sm" w="sm" type="none"/>
                    </a:lnB>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