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5143500" type="screen16x9"/>
  <p:notesSz cx="6858000" cy="9144000"/>
  <p:embeddedFontLst>
    <p:embeddedFont>
      <p:font typeface="Source Sans Pro" panose="020B060402020202020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9" roundtripDataSignature="AMtx7mgHuSgvFT7UIHNUSsdlP+4uVrL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05AA2D6-AA0E-4F80-BA94-21210162B3E6}">
  <a:tblStyle styleId="{A05AA2D6-AA0E-4F80-BA94-21210162B3E6}"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091" autoAdjust="0"/>
  </p:normalViewPr>
  <p:slideViewPr>
    <p:cSldViewPr snapToGrid="0">
      <p:cViewPr varScale="1">
        <p:scale>
          <a:sx n="67" d="100"/>
          <a:sy n="67" d="100"/>
        </p:scale>
        <p:origin x="1476" y="6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customschemas.google.com/relationships/presentationmetadata" Target="metadata"/><Relationship Id="rId21" Type="http://schemas.openxmlformats.org/officeDocument/2006/relationships/slide" Target="slides/slide20.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 name="Google Shape;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 name="Google Shape;7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 name="Google Shape;8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cc47755ca1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 name="Google Shape;104;gcc47755ca1_0_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cc47755ca1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gcc47755ca1_0_1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cc47755ca1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 name="Google Shape;134;gcc47755ca1_0_1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cc47755ca1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gcc47755ca1_0_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cc47755ca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cc47755ca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 name="Google Shape;16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cc47755ca1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cc47755ca1_0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3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3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3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3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3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3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3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3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3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3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3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3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3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3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3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4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4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4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4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4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4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8" y="744575"/>
            <a:ext cx="8520600" cy="24844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
            </a:r>
            <a:br>
              <a:rPr lang="en-GB" dirty="0" smtClean="0">
                <a:latin typeface="Source Sans Pro"/>
                <a:ea typeface="Source Sans Pro"/>
                <a:cs typeface="Source Sans Pro"/>
                <a:sym typeface="Source Sans Pro"/>
              </a:rPr>
            </a:br>
            <a:r>
              <a:rPr lang="en-GB" dirty="0" smtClean="0">
                <a:latin typeface="Source Sans Pro"/>
                <a:ea typeface="Source Sans Pro"/>
                <a:cs typeface="Source Sans Pro"/>
                <a:sym typeface="Source Sans Pro"/>
              </a:rPr>
              <a:t>KS1 &amp; KS2 Science</a:t>
            </a:r>
            <a:endParaRPr dirty="0">
              <a:latin typeface="Source Sans Pro"/>
              <a:ea typeface="Source Sans Pro"/>
              <a:cs typeface="Source Sans Pro"/>
              <a:sym typeface="Source Sans Pro"/>
            </a:endParaRPr>
          </a:p>
        </p:txBody>
      </p:sp>
      <p:sp>
        <p:nvSpPr>
          <p:cNvPr id="55" name="Google Shape;55;p1"/>
          <p:cNvSpPr txBox="1">
            <a:spLocks noGrp="1"/>
          </p:cNvSpPr>
          <p:nvPr>
            <p:ph type="subTitle" idx="1"/>
          </p:nvPr>
        </p:nvSpPr>
        <p:spPr>
          <a:xfrm>
            <a:off x="311708" y="3228975"/>
            <a:ext cx="8520600" cy="792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dirty="0" smtClean="0">
                <a:latin typeface="Source Sans Pro"/>
                <a:ea typeface="Source Sans Pro"/>
                <a:cs typeface="Source Sans Pro"/>
                <a:sym typeface="Source Sans Pro"/>
              </a:rPr>
              <a:t>LTP</a:t>
            </a:r>
            <a:endParaRPr dirty="0">
              <a:latin typeface="Source Sans Pro"/>
              <a:ea typeface="Source Sans Pro"/>
              <a:cs typeface="Source Sans Pro"/>
              <a:sym typeface="Source Sans Pro"/>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5909" y="526031"/>
            <a:ext cx="1292197" cy="146074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graphicFrame>
        <p:nvGraphicFramePr>
          <p:cNvPr id="60" name="Google Shape;60;p2"/>
          <p:cNvGraphicFramePr/>
          <p:nvPr/>
        </p:nvGraphicFramePr>
        <p:xfrm>
          <a:off x="253838" y="1022350"/>
          <a:ext cx="8636325" cy="2647700"/>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Whole-school definition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marL="0" marR="0" lvl="0" indent="0" algn="l" rtl="0">
                        <a:lnSpc>
                          <a:spcPct val="107916"/>
                        </a:lnSpc>
                        <a:spcBef>
                          <a:spcPts val="0"/>
                        </a:spcBef>
                        <a:spcAft>
                          <a:spcPts val="0"/>
                        </a:spcAft>
                        <a:buClr>
                          <a:schemeClr val="dk1"/>
                        </a:buClr>
                        <a:buSzPts val="1100"/>
                        <a:buFont typeface="Arial"/>
                        <a:buNone/>
                      </a:pPr>
                      <a:r>
                        <a:rPr lang="en-GB" sz="1700" b="1" u="none" strike="noStrike" cap="none">
                          <a:solidFill>
                            <a:schemeClr val="dk1"/>
                          </a:solidFill>
                          <a:latin typeface="Source Sans Pro"/>
                          <a:ea typeface="Source Sans Pro"/>
                          <a:cs typeface="Source Sans Pro"/>
                          <a:sym typeface="Source Sans Pro"/>
                        </a:rPr>
                        <a:t>Science</a:t>
                      </a:r>
                      <a:r>
                        <a:rPr lang="en-GB" sz="1700" u="none" strike="noStrike" cap="none">
                          <a:solidFill>
                            <a:schemeClr val="dk1"/>
                          </a:solidFill>
                          <a:latin typeface="Source Sans Pro"/>
                          <a:ea typeface="Source Sans Pro"/>
                          <a:cs typeface="Source Sans Pro"/>
                          <a:sym typeface="Source Sans Pro"/>
                        </a:rPr>
                        <a:t> is a way to understand our world by carefully thinking about it and testing our guesses with observations and experiments.</a:t>
                      </a:r>
                      <a:endParaRPr sz="21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Big Ideas of Science</a:t>
            </a:r>
            <a:endParaRPr>
              <a:latin typeface="Source Sans Pro"/>
              <a:ea typeface="Source Sans Pro"/>
              <a:cs typeface="Source Sans Pro"/>
              <a:sym typeface="Source Sans Pro"/>
            </a:endParaRPr>
          </a:p>
        </p:txBody>
      </p:sp>
      <p:sp>
        <p:nvSpPr>
          <p:cNvPr id="66" name="Google Shape;66;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a:latin typeface="Source Sans Pro"/>
                <a:ea typeface="Source Sans Pro"/>
                <a:cs typeface="Source Sans Pro"/>
                <a:sym typeface="Source Sans Pro"/>
              </a:rPr>
              <a:t>Curriculum Themes</a:t>
            </a:r>
            <a:endParaRPr>
              <a:latin typeface="Source Sans Pro"/>
              <a:ea typeface="Source Sans Pro"/>
              <a:cs typeface="Source Sans Pro"/>
              <a:sym typeface="Source Sans Pr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graphicFrame>
        <p:nvGraphicFramePr>
          <p:cNvPr id="71" name="Google Shape;71;p4"/>
          <p:cNvGraphicFramePr/>
          <p:nvPr/>
        </p:nvGraphicFramePr>
        <p:xfrm>
          <a:off x="253838" y="1022350"/>
          <a:ext cx="8636325" cy="3382769"/>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6761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‘Big Ideas’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344275">
                <a:tc>
                  <a:txBody>
                    <a:bodyPr/>
                    <a:lstStyle/>
                    <a:p>
                      <a:pPr marL="0" marR="0" lvl="0" indent="0" algn="l" rtl="0">
                        <a:lnSpc>
                          <a:spcPct val="115000"/>
                        </a:lnSpc>
                        <a:spcBef>
                          <a:spcPts val="0"/>
                        </a:spcBef>
                        <a:spcAft>
                          <a:spcPts val="0"/>
                        </a:spcAft>
                        <a:buClr>
                          <a:srgbClr val="000000"/>
                        </a:buClr>
                        <a:buSzPts val="1800"/>
                        <a:buFont typeface="Arial"/>
                        <a:buNone/>
                      </a:pPr>
                      <a:r>
                        <a:rPr lang="en-GB" sz="1800" u="none" strike="noStrike" cap="none" dirty="0">
                          <a:latin typeface="Source Sans Pro"/>
                          <a:ea typeface="Source Sans Pro"/>
                          <a:cs typeface="Source Sans Pro"/>
                          <a:sym typeface="Source Sans Pro"/>
                        </a:rPr>
                        <a:t>The Big Ideas of Science are recurring themes that appear throughout the curriculum in all series.</a:t>
                      </a: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r>
                        <a:rPr lang="en-GB" sz="1800" u="none" strike="noStrike" cap="none" dirty="0">
                          <a:latin typeface="Source Sans Pro"/>
                          <a:ea typeface="Source Sans Pro"/>
                          <a:cs typeface="Source Sans Pro"/>
                          <a:sym typeface="Source Sans Pro"/>
                        </a:rPr>
                        <a:t>Each Learning Point that is taught will link to a Big Idea</a:t>
                      </a:r>
                      <a:r>
                        <a:rPr lang="en-GB" sz="1800" dirty="0">
                          <a:latin typeface="Source Sans Pro"/>
                          <a:ea typeface="Source Sans Pro"/>
                          <a:cs typeface="Source Sans Pro"/>
                          <a:sym typeface="Source Sans Pro"/>
                        </a:rPr>
                        <a:t>.</a:t>
                      </a: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r>
                        <a:rPr lang="en-GB" sz="1800" u="none" strike="noStrike" cap="none" dirty="0">
                          <a:latin typeface="Source Sans Pro"/>
                          <a:ea typeface="Source Sans Pro"/>
                          <a:cs typeface="Source Sans Pro"/>
                          <a:sym typeface="Source Sans Pro"/>
                        </a:rPr>
                        <a:t>The ‘Big Ideas’ focus on the 4 main components of scientific knowledge:</a:t>
                      </a: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endParaRPr sz="1800" u="none" strike="noStrike" cap="none" dirty="0">
                        <a:latin typeface="Source Sans Pro"/>
                        <a:ea typeface="Source Sans Pro"/>
                        <a:cs typeface="Source Sans Pro"/>
                        <a:sym typeface="Source Sans Pro"/>
                      </a:endParaRPr>
                    </a:p>
                    <a:p>
                      <a:pPr marL="0" marR="0" lvl="0" indent="0" algn="l" rtl="0">
                        <a:lnSpc>
                          <a:spcPct val="115000"/>
                        </a:lnSpc>
                        <a:spcBef>
                          <a:spcPts val="0"/>
                        </a:spcBef>
                        <a:spcAft>
                          <a:spcPts val="0"/>
                        </a:spcAft>
                        <a:buClr>
                          <a:schemeClr val="dk1"/>
                        </a:buClr>
                        <a:buSzPts val="1100"/>
                        <a:buFont typeface="Arial"/>
                        <a:buNone/>
                      </a:pPr>
                      <a:r>
                        <a:rPr lang="en-GB" sz="1800" u="none" strike="noStrike" cap="none" dirty="0">
                          <a:solidFill>
                            <a:srgbClr val="FF0000"/>
                          </a:solidFill>
                          <a:latin typeface="Source Sans Pro"/>
                          <a:ea typeface="Source Sans Pro"/>
                          <a:cs typeface="Source Sans Pro"/>
                          <a:sym typeface="Source Sans Pro"/>
                        </a:rPr>
                        <a:t>Physics</a:t>
                      </a:r>
                      <a:r>
                        <a:rPr lang="en-GB" sz="1800" u="none" strike="noStrike" cap="none" dirty="0">
                          <a:latin typeface="Source Sans Pro"/>
                          <a:ea typeface="Source Sans Pro"/>
                          <a:cs typeface="Source Sans Pro"/>
                          <a:sym typeface="Source Sans Pro"/>
                        </a:rPr>
                        <a:t>, </a:t>
                      </a:r>
                      <a:r>
                        <a:rPr lang="en-GB" sz="1800" u="none" strike="noStrike" cap="none" dirty="0">
                          <a:solidFill>
                            <a:srgbClr val="3C78D8"/>
                          </a:solidFill>
                          <a:latin typeface="Source Sans Pro"/>
                          <a:ea typeface="Source Sans Pro"/>
                          <a:cs typeface="Source Sans Pro"/>
                          <a:sym typeface="Source Sans Pro"/>
                        </a:rPr>
                        <a:t>Chemistry</a:t>
                      </a:r>
                      <a:r>
                        <a:rPr lang="en-GB" sz="1800" u="none" strike="noStrike" cap="none" dirty="0">
                          <a:latin typeface="Source Sans Pro"/>
                          <a:ea typeface="Source Sans Pro"/>
                          <a:cs typeface="Source Sans Pro"/>
                          <a:sym typeface="Source Sans Pro"/>
                        </a:rPr>
                        <a:t>, </a:t>
                      </a:r>
                      <a:r>
                        <a:rPr lang="en-GB" sz="1800" u="none" strike="noStrike" cap="none" dirty="0">
                          <a:solidFill>
                            <a:srgbClr val="6AA84F"/>
                          </a:solidFill>
                          <a:latin typeface="Source Sans Pro"/>
                          <a:ea typeface="Source Sans Pro"/>
                          <a:cs typeface="Source Sans Pro"/>
                          <a:sym typeface="Source Sans Pro"/>
                        </a:rPr>
                        <a:t>Biology</a:t>
                      </a:r>
                      <a:r>
                        <a:rPr lang="en-GB" sz="1800" u="none" strike="noStrike" cap="none" dirty="0">
                          <a:latin typeface="Source Sans Pro"/>
                          <a:ea typeface="Source Sans Pro"/>
                          <a:cs typeface="Source Sans Pro"/>
                          <a:sym typeface="Source Sans Pro"/>
                        </a:rPr>
                        <a:t> and </a:t>
                      </a:r>
                      <a:r>
                        <a:rPr lang="en-GB" sz="1800" u="none" strike="noStrike" cap="none" dirty="0">
                          <a:solidFill>
                            <a:srgbClr val="674EA7"/>
                          </a:solidFill>
                          <a:latin typeface="Source Sans Pro"/>
                          <a:ea typeface="Source Sans Pro"/>
                          <a:cs typeface="Source Sans Pro"/>
                          <a:sym typeface="Source Sans Pro"/>
                        </a:rPr>
                        <a:t>Earth Science</a:t>
                      </a:r>
                      <a:endParaRPr sz="1800" u="none" strike="noStrike" cap="none" dirty="0">
                        <a:solidFill>
                          <a:srgbClr val="674EA7"/>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graphicFrame>
        <p:nvGraphicFramePr>
          <p:cNvPr id="76" name="Google Shape;76;p5"/>
          <p:cNvGraphicFramePr/>
          <p:nvPr/>
        </p:nvGraphicFramePr>
        <p:xfrm>
          <a:off x="253838" y="1022350"/>
          <a:ext cx="8636325" cy="3104515"/>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6761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Big Ideas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6815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solidFill>
                            <a:srgbClr val="FF0000"/>
                          </a:solidFill>
                          <a:latin typeface="Source Sans Pro"/>
                          <a:ea typeface="Source Sans Pro"/>
                          <a:cs typeface="Source Sans Pro"/>
                          <a:sym typeface="Source Sans Pro"/>
                        </a:rPr>
                        <a:t>Physics</a:t>
                      </a:r>
                      <a:endParaRPr sz="1400" b="1" u="none" strike="noStrike" cap="none">
                        <a:solidFill>
                          <a:srgbClr val="FF0000"/>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344275">
                <a:tc>
                  <a:txBody>
                    <a:bodyPr/>
                    <a:lstStyle/>
                    <a:p>
                      <a:pPr marL="0" marR="0" lvl="0" indent="0" algn="l" rtl="0">
                        <a:lnSpc>
                          <a:spcPct val="115000"/>
                        </a:lnSpc>
                        <a:spcBef>
                          <a:spcPts val="0"/>
                        </a:spcBef>
                        <a:spcAft>
                          <a:spcPts val="0"/>
                        </a:spcAft>
                        <a:buClr>
                          <a:srgbClr val="000000"/>
                        </a:buClr>
                        <a:buSzPts val="1800"/>
                        <a:buFont typeface="Arial"/>
                        <a:buNone/>
                      </a:pPr>
                      <a:r>
                        <a:rPr lang="en-GB" sz="1800" u="none" strike="noStrike" cap="none">
                          <a:solidFill>
                            <a:srgbClr val="FF0000"/>
                          </a:solidFill>
                          <a:latin typeface="Source Sans Pro"/>
                          <a:ea typeface="Source Sans Pro"/>
                          <a:cs typeface="Source Sans Pro"/>
                          <a:sym typeface="Source Sans Pro"/>
                        </a:rPr>
                        <a:t>P1: The universe follows unbreakable rules that are all about forces, matter and energy. </a:t>
                      </a:r>
                      <a:endParaRPr sz="1800" u="none" strike="noStrike" cap="none">
                        <a:solidFill>
                          <a:srgbClr val="FF0000"/>
                        </a:solidFill>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r>
                        <a:rPr lang="en-GB" sz="1800" u="none" strike="noStrike" cap="none">
                          <a:solidFill>
                            <a:srgbClr val="FF0000"/>
                          </a:solidFill>
                          <a:latin typeface="Source Sans Pro"/>
                          <a:ea typeface="Source Sans Pro"/>
                          <a:cs typeface="Source Sans Pro"/>
                          <a:sym typeface="Source Sans Pro"/>
                        </a:rPr>
                        <a:t>P2: Forces are different kinds of pushes and pulls that act on all the matter that is in the universe. Matter is all the stuff, or mass, in the universe.</a:t>
                      </a:r>
                      <a:endParaRPr sz="1800" u="none" strike="noStrike" cap="none">
                        <a:solidFill>
                          <a:srgbClr val="FF0000"/>
                        </a:solidFill>
                        <a:latin typeface="Source Sans Pro"/>
                        <a:ea typeface="Source Sans Pro"/>
                        <a:cs typeface="Source Sans Pro"/>
                        <a:sym typeface="Source Sans Pro"/>
                      </a:endParaRPr>
                    </a:p>
                    <a:p>
                      <a:pPr marL="0" marR="0" lvl="0" indent="0" algn="l" rtl="0">
                        <a:lnSpc>
                          <a:spcPct val="115000"/>
                        </a:lnSpc>
                        <a:spcBef>
                          <a:spcPts val="0"/>
                        </a:spcBef>
                        <a:spcAft>
                          <a:spcPts val="0"/>
                        </a:spcAft>
                        <a:buClr>
                          <a:srgbClr val="000000"/>
                        </a:buClr>
                        <a:buSzPts val="1800"/>
                        <a:buFont typeface="Arial"/>
                        <a:buNone/>
                      </a:pPr>
                      <a:r>
                        <a:rPr lang="en-GB" sz="1800" u="none" strike="noStrike" cap="none">
                          <a:solidFill>
                            <a:srgbClr val="FF0000"/>
                          </a:solidFill>
                          <a:latin typeface="Source Sans Pro"/>
                          <a:ea typeface="Source Sans Pro"/>
                          <a:cs typeface="Source Sans Pro"/>
                          <a:sym typeface="Source Sans Pro"/>
                        </a:rPr>
                        <a:t>P3: Energy, which cannot be created or destroyed, comes in many different forms and tends to move away from objects that have lots of it.</a:t>
                      </a:r>
                      <a:endParaRPr sz="1800" u="none" strike="noStrike" cap="none">
                        <a:solidFill>
                          <a:srgbClr val="FF0000"/>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graphicFrame>
        <p:nvGraphicFramePr>
          <p:cNvPr id="81" name="Google Shape;81;p6"/>
          <p:cNvGraphicFramePr/>
          <p:nvPr/>
        </p:nvGraphicFramePr>
        <p:xfrm>
          <a:off x="253825" y="1117600"/>
          <a:ext cx="8636325" cy="2898775"/>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6761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Big Ideas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6815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solidFill>
                            <a:srgbClr val="4A86E8"/>
                          </a:solidFill>
                          <a:latin typeface="Source Sans Pro"/>
                          <a:ea typeface="Source Sans Pro"/>
                          <a:cs typeface="Source Sans Pro"/>
                          <a:sym typeface="Source Sans Pro"/>
                        </a:rPr>
                        <a:t>Chemistry</a:t>
                      </a:r>
                      <a:endParaRPr sz="1400" b="1" u="none" strike="noStrike" cap="none">
                        <a:solidFill>
                          <a:srgbClr val="4A86E8"/>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3442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70C0"/>
                          </a:solidFill>
                          <a:latin typeface="Source Sans Pro"/>
                          <a:ea typeface="Source Sans Pro"/>
                          <a:cs typeface="Source Sans Pro"/>
                          <a:sym typeface="Source Sans Pro"/>
                        </a:rPr>
                        <a:t>C1: All matter (stuff) in the universe is made up of tiny building blocks. </a:t>
                      </a:r>
                      <a:endParaRPr sz="1800" u="none" strike="noStrike" cap="none">
                        <a:solidFill>
                          <a:srgbClr val="0070C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70C0"/>
                          </a:solidFill>
                          <a:latin typeface="Source Sans Pro"/>
                          <a:ea typeface="Source Sans Pro"/>
                          <a:cs typeface="Source Sans Pro"/>
                          <a:sym typeface="Source Sans Pro"/>
                        </a:rPr>
                        <a:t>C2: The arrangement, movement and type of the building blocks of matter and the forces that hold them together or push them apart explain all the properties of matter (e.g. hot/cold, soft/hard, light/heavy, etc). </a:t>
                      </a:r>
                      <a:endParaRPr sz="1800" u="none" strike="noStrike" cap="none">
                        <a:solidFill>
                          <a:srgbClr val="0070C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70C0"/>
                          </a:solidFill>
                          <a:latin typeface="Source Sans Pro"/>
                          <a:ea typeface="Source Sans Pro"/>
                          <a:cs typeface="Source Sans Pro"/>
                          <a:sym typeface="Source Sans Pro"/>
                        </a:rPr>
                        <a:t>C3: Matter can change if the arrangement of these building blocks changes.</a:t>
                      </a:r>
                      <a:endParaRPr sz="1800" u="none" strike="noStrike" cap="none">
                        <a:solidFill>
                          <a:srgbClr val="FF0000"/>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graphicFrame>
        <p:nvGraphicFramePr>
          <p:cNvPr id="86" name="Google Shape;86;p7"/>
          <p:cNvGraphicFramePr/>
          <p:nvPr/>
        </p:nvGraphicFramePr>
        <p:xfrm>
          <a:off x="253825" y="841375"/>
          <a:ext cx="8636325" cy="3447415"/>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6761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Big Ideas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6815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solidFill>
                            <a:srgbClr val="6AA84F"/>
                          </a:solidFill>
                          <a:latin typeface="Source Sans Pro"/>
                          <a:ea typeface="Source Sans Pro"/>
                          <a:cs typeface="Source Sans Pro"/>
                          <a:sym typeface="Source Sans Pro"/>
                        </a:rPr>
                        <a:t>Biology</a:t>
                      </a:r>
                      <a:endParaRPr sz="1400" b="1" u="none" strike="noStrike" cap="none">
                        <a:solidFill>
                          <a:srgbClr val="6AA84F"/>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3442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B050"/>
                          </a:solidFill>
                          <a:latin typeface="Source Sans Pro"/>
                          <a:ea typeface="Source Sans Pro"/>
                          <a:cs typeface="Source Sans Pro"/>
                          <a:sym typeface="Source Sans Pro"/>
                        </a:rPr>
                        <a:t>B1: Living things are special collections of matter that make copies of themselves, use energy and grow. </a:t>
                      </a:r>
                      <a:endParaRPr sz="1800" u="none" strike="noStrike" cap="none">
                        <a:solidFill>
                          <a:srgbClr val="00B05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B050"/>
                          </a:solidFill>
                          <a:latin typeface="Source Sans Pro"/>
                          <a:ea typeface="Source Sans Pro"/>
                          <a:cs typeface="Source Sans Pro"/>
                          <a:sym typeface="Source Sans Pro"/>
                        </a:rPr>
                        <a:t>B2: Living things on Earth come in a huge variety of different forms that are </a:t>
                      </a:r>
                      <a:r>
                        <a:rPr lang="en-GB" sz="1800" u="sng" strike="noStrike" cap="none">
                          <a:solidFill>
                            <a:srgbClr val="00B050"/>
                          </a:solidFill>
                          <a:latin typeface="Source Sans Pro"/>
                          <a:ea typeface="Source Sans Pro"/>
                          <a:cs typeface="Source Sans Pro"/>
                          <a:sym typeface="Source Sans Pro"/>
                        </a:rPr>
                        <a:t>all related</a:t>
                      </a:r>
                      <a:r>
                        <a:rPr lang="en-GB" sz="1800" u="none" strike="noStrike" cap="none">
                          <a:solidFill>
                            <a:srgbClr val="00B050"/>
                          </a:solidFill>
                          <a:latin typeface="Source Sans Pro"/>
                          <a:ea typeface="Source Sans Pro"/>
                          <a:cs typeface="Source Sans Pro"/>
                          <a:sym typeface="Source Sans Pro"/>
                        </a:rPr>
                        <a:t> because they all came from the same starting point 4.5 billion years ago. </a:t>
                      </a:r>
                      <a:endParaRPr sz="1800" u="none" strike="noStrike" cap="none">
                        <a:solidFill>
                          <a:srgbClr val="00B05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00B050"/>
                          </a:solidFill>
                          <a:latin typeface="Source Sans Pro"/>
                          <a:ea typeface="Source Sans Pro"/>
                          <a:cs typeface="Source Sans Pro"/>
                          <a:sym typeface="Source Sans Pro"/>
                        </a:rPr>
                        <a:t>B3: The different kinds of life, animals, plants and microorganisms, have evolved over millions of generations into different forms in order to survive in the environments in which they live.</a:t>
                      </a:r>
                      <a:endParaRPr sz="1800" u="none" strike="noStrike" cap="none">
                        <a:solidFill>
                          <a:srgbClr val="0070C0"/>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graphicFrame>
        <p:nvGraphicFramePr>
          <p:cNvPr id="91" name="Google Shape;91;p8"/>
          <p:cNvGraphicFramePr/>
          <p:nvPr/>
        </p:nvGraphicFramePr>
        <p:xfrm>
          <a:off x="253838" y="841375"/>
          <a:ext cx="8636325" cy="3447415"/>
        </p:xfrm>
        <a:graphic>
          <a:graphicData uri="http://schemas.openxmlformats.org/drawingml/2006/table">
            <a:tbl>
              <a:tblPr>
                <a:noFill/>
                <a:tableStyleId>{A05AA2D6-AA0E-4F80-BA94-21210162B3E6}</a:tableStyleId>
              </a:tblPr>
              <a:tblGrid>
                <a:gridCol w="8636325">
                  <a:extLst>
                    <a:ext uri="{9D8B030D-6E8A-4147-A177-3AD203B41FA5}">
                      <a16:colId xmlns:a16="http://schemas.microsoft.com/office/drawing/2014/main" val="20000"/>
                    </a:ext>
                  </a:extLst>
                </a:gridCol>
              </a:tblGrid>
              <a:tr h="6761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Big Ideas of Science</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6815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solidFill>
                            <a:srgbClr val="674EA7"/>
                          </a:solidFill>
                          <a:latin typeface="Source Sans Pro"/>
                          <a:ea typeface="Source Sans Pro"/>
                          <a:cs typeface="Source Sans Pro"/>
                          <a:sym typeface="Source Sans Pro"/>
                        </a:rPr>
                        <a:t>Earth Science</a:t>
                      </a:r>
                      <a:endParaRPr sz="1400" b="1" u="none" strike="noStrike" cap="none">
                        <a:solidFill>
                          <a:srgbClr val="674EA7"/>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344275">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674EA7"/>
                          </a:solidFill>
                          <a:latin typeface="Source Sans Pro"/>
                          <a:ea typeface="Source Sans Pro"/>
                          <a:cs typeface="Source Sans Pro"/>
                          <a:sym typeface="Source Sans Pro"/>
                        </a:rPr>
                        <a:t>E1: The Earth is one of eight planets that orbit the sun. </a:t>
                      </a:r>
                      <a:endParaRPr sz="1800" u="none" strike="noStrike" cap="none">
                        <a:solidFill>
                          <a:srgbClr val="674EA7"/>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674EA7"/>
                          </a:solidFill>
                          <a:latin typeface="Source Sans Pro"/>
                          <a:ea typeface="Source Sans Pro"/>
                          <a:cs typeface="Source Sans Pro"/>
                          <a:sym typeface="Source Sans Pro"/>
                        </a:rPr>
                        <a:t>E2: The Earth is tilted and spins on its axis leading to day and night, the seasons and the climate. </a:t>
                      </a:r>
                      <a:endParaRPr sz="1800" u="none" strike="noStrike" cap="none">
                        <a:solidFill>
                          <a:srgbClr val="674EA7"/>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800"/>
                        <a:buFont typeface="Arial"/>
                        <a:buNone/>
                      </a:pPr>
                      <a:r>
                        <a:rPr lang="en-GB" sz="1800" u="none" strike="noStrike" cap="none">
                          <a:solidFill>
                            <a:srgbClr val="674EA7"/>
                          </a:solidFill>
                          <a:latin typeface="Source Sans Pro"/>
                          <a:ea typeface="Source Sans Pro"/>
                          <a:cs typeface="Source Sans Pro"/>
                          <a:sym typeface="Source Sans Pro"/>
                        </a:rPr>
                        <a:t>E3: The Earth is made up of several layers, including a relatively thin rocky surface which is divided into tectonic plates, and the movement of these plates leads to many geologic events (such as earthquakes and volcanoes) and geographical features (such as mountains.) </a:t>
                      </a:r>
                      <a:endParaRPr sz="1800" u="none" strike="noStrike" cap="none">
                        <a:solidFill>
                          <a:srgbClr val="674EA7"/>
                        </a:solidFill>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1</a:t>
            </a:r>
            <a:endParaRPr>
              <a:latin typeface="Source Sans Pro"/>
              <a:ea typeface="Source Sans Pro"/>
              <a:cs typeface="Source Sans Pro"/>
              <a:sym typeface="Source Sans Pr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aphicFrame>
        <p:nvGraphicFramePr>
          <p:cNvPr id="101" name="Google Shape;101;p10"/>
          <p:cNvGraphicFramePr/>
          <p:nvPr/>
        </p:nvGraphicFramePr>
        <p:xfrm>
          <a:off x="262063" y="276788"/>
          <a:ext cx="8619875" cy="2185825"/>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78377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1/2 Working Scientifically Overview</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783775">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000" u="sng" strike="noStrike" cap="none">
                          <a:solidFill>
                            <a:schemeClr val="dk1"/>
                          </a:solidFill>
                          <a:latin typeface="Source Sans Pro"/>
                          <a:ea typeface="Source Sans Pro"/>
                          <a:cs typeface="Source Sans Pro"/>
                          <a:sym typeface="Source Sans Pro"/>
                        </a:rPr>
                        <a:t>New learning and vocabulary</a:t>
                      </a:r>
                      <a:endParaRPr sz="10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Source Sans Pro"/>
                          <a:ea typeface="Source Sans Pro"/>
                          <a:cs typeface="Source Sans Pro"/>
                          <a:sym typeface="Source Sans Pro"/>
                        </a:rPr>
                        <a:t>properties, </a:t>
                      </a:r>
                      <a:r>
                        <a:rPr lang="en-GB" sz="1000" u="none" strike="noStrike" cap="none">
                          <a:solidFill>
                            <a:schemeClr val="dk1"/>
                          </a:solidFill>
                          <a:latin typeface="Source Sans Pro"/>
                          <a:ea typeface="Source Sans Pro"/>
                          <a:cs typeface="Source Sans Pro"/>
                          <a:sym typeface="Source Sans Pro"/>
                        </a:rPr>
                        <a:t>observe, test, magnifying glass, object, record, equipment</a:t>
                      </a:r>
                      <a:endParaRPr sz="10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endParaRPr sz="1000" u="sng"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ask questions about the world and that when we observe the world to answer these questions, this is science</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use magnifying glasses to observe objects closely</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test our questions to see if they are true</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objects can be identified or sorted into groups based on their observable properties</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write down numbers and words or draw pictures to record what we find</a:t>
                      </a:r>
                      <a:endParaRPr sz="10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graphicFrame>
        <p:nvGraphicFramePr>
          <p:cNvPr id="106" name="Google Shape;106;gcc47755ca1_0_98"/>
          <p:cNvGraphicFramePr/>
          <p:nvPr/>
        </p:nvGraphicFramePr>
        <p:xfrm>
          <a:off x="290850" y="317150"/>
          <a:ext cx="8642850" cy="445527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77235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1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Animals including Humans</a:t>
                      </a:r>
                      <a:endParaRPr sz="9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3C78D8"/>
                          </a:solidFill>
                          <a:latin typeface="Source Sans Pro"/>
                          <a:ea typeface="Source Sans Pro"/>
                          <a:cs typeface="Source Sans Pro"/>
                          <a:sym typeface="Source Sans Pro"/>
                        </a:rPr>
                        <a:t>Chemistry</a:t>
                      </a:r>
                      <a:r>
                        <a:rPr lang="en-GB" sz="1400" u="none" strike="noStrike" cap="none">
                          <a:solidFill>
                            <a:schemeClr val="dk1"/>
                          </a:solidFill>
                          <a:latin typeface="Source Sans Pro"/>
                          <a:ea typeface="Source Sans Pro"/>
                          <a:cs typeface="Source Sans Pro"/>
                          <a:sym typeface="Source Sans Pro"/>
                        </a:rPr>
                        <a:t>: Everyday Materials</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74EA7"/>
                          </a:solidFill>
                          <a:latin typeface="Source Sans Pro"/>
                          <a:ea typeface="Source Sans Pro"/>
                          <a:cs typeface="Source Sans Pro"/>
                          <a:sym typeface="Source Sans Pro"/>
                        </a:rPr>
                        <a:t>Earth Science</a:t>
                      </a:r>
                      <a:r>
                        <a:rPr lang="en-GB" sz="1400" u="none" strike="noStrike" cap="none">
                          <a:latin typeface="Source Sans Pro"/>
                          <a:ea typeface="Source Sans Pro"/>
                          <a:cs typeface="Source Sans Pro"/>
                          <a:sym typeface="Source Sans Pro"/>
                        </a:rPr>
                        <a:t>: Seasonal Changes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latin typeface="Source Sans Pro"/>
                          <a:ea typeface="Source Sans Pro"/>
                          <a:cs typeface="Source Sans Pro"/>
                          <a:sym typeface="Source Sans Pro"/>
                        </a:rPr>
                        <a:t>: Plants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2</a:t>
            </a:r>
            <a:endParaRPr>
              <a:latin typeface="Source Sans Pro"/>
              <a:ea typeface="Source Sans Pro"/>
              <a:cs typeface="Source Sans Pro"/>
              <a:sym typeface="Source Sans Pr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graphicFrame>
        <p:nvGraphicFramePr>
          <p:cNvPr id="116" name="Google Shape;116;p13"/>
          <p:cNvGraphicFramePr/>
          <p:nvPr/>
        </p:nvGraphicFramePr>
        <p:xfrm>
          <a:off x="262063" y="276788"/>
          <a:ext cx="8619875" cy="2185825"/>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78377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1/2 Working Scientifically Overview</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783775">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000" u="sng" strike="noStrike" cap="none">
                          <a:solidFill>
                            <a:schemeClr val="dk1"/>
                          </a:solidFill>
                          <a:latin typeface="Source Sans Pro"/>
                          <a:ea typeface="Source Sans Pro"/>
                          <a:cs typeface="Source Sans Pro"/>
                          <a:sym typeface="Source Sans Pro"/>
                        </a:rPr>
                        <a:t>New learning and vocabulary</a:t>
                      </a:r>
                      <a:endParaRPr sz="10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Source Sans Pro"/>
                          <a:ea typeface="Source Sans Pro"/>
                          <a:cs typeface="Source Sans Pro"/>
                          <a:sym typeface="Source Sans Pro"/>
                        </a:rPr>
                        <a:t>properties, </a:t>
                      </a:r>
                      <a:r>
                        <a:rPr lang="en-GB" sz="1000" u="none" strike="noStrike" cap="none">
                          <a:solidFill>
                            <a:schemeClr val="dk1"/>
                          </a:solidFill>
                          <a:latin typeface="Source Sans Pro"/>
                          <a:ea typeface="Source Sans Pro"/>
                          <a:cs typeface="Source Sans Pro"/>
                          <a:sym typeface="Source Sans Pro"/>
                        </a:rPr>
                        <a:t>observe, test, magnifying glass, object, record, equipment</a:t>
                      </a:r>
                      <a:endParaRPr sz="10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endParaRPr sz="1000" u="sng"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ask questions about the world and that when we observe the world to answer these questions, this is science</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use magnifying glasses to observe objects closely</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test our questions to see if they are true</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objects can be identified or sorted into groups based on their observable properties</a:t>
                      </a:r>
                      <a:endParaRPr sz="1000" b="1" u="none" strike="noStrike" cap="none">
                        <a:solidFill>
                          <a:schemeClr val="dk1"/>
                        </a:solidFill>
                        <a:latin typeface="Source Sans Pro"/>
                        <a:ea typeface="Source Sans Pro"/>
                        <a:cs typeface="Source Sans Pro"/>
                        <a:sym typeface="Source Sans Pro"/>
                      </a:endParaRPr>
                    </a:p>
                    <a:p>
                      <a:pPr marL="457200" marR="0" lvl="0" indent="-292100" algn="l" rtl="0">
                        <a:lnSpc>
                          <a:spcPct val="100000"/>
                        </a:lnSpc>
                        <a:spcBef>
                          <a:spcPts val="0"/>
                        </a:spcBef>
                        <a:spcAft>
                          <a:spcPts val="0"/>
                        </a:spcAft>
                        <a:buClr>
                          <a:schemeClr val="dk1"/>
                        </a:buClr>
                        <a:buSzPts val="1000"/>
                        <a:buFont typeface="Source Sans Pro"/>
                        <a:buChar char="●"/>
                      </a:pPr>
                      <a:r>
                        <a:rPr lang="en-GB" sz="1000" b="1" u="none" strike="noStrike" cap="none">
                          <a:solidFill>
                            <a:schemeClr val="dk1"/>
                          </a:solidFill>
                          <a:latin typeface="Source Sans Pro"/>
                          <a:ea typeface="Source Sans Pro"/>
                          <a:cs typeface="Source Sans Pro"/>
                          <a:sym typeface="Source Sans Pro"/>
                        </a:rPr>
                        <a:t>Know that we can write down numbers and words or draw pictures to record what we find</a:t>
                      </a:r>
                      <a:endParaRPr sz="10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graphicFrame>
        <p:nvGraphicFramePr>
          <p:cNvPr id="121" name="Google Shape;121;gcc47755ca1_0_147"/>
          <p:cNvGraphicFramePr/>
          <p:nvPr/>
        </p:nvGraphicFramePr>
        <p:xfrm>
          <a:off x="290850" y="317150"/>
          <a:ext cx="8642850" cy="445527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77235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2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3C78D8"/>
                          </a:solidFill>
                          <a:latin typeface="Source Sans Pro"/>
                          <a:ea typeface="Source Sans Pro"/>
                          <a:cs typeface="Source Sans Pro"/>
                          <a:sym typeface="Source Sans Pro"/>
                        </a:rPr>
                        <a:t>Chemistry: </a:t>
                      </a:r>
                      <a:r>
                        <a:rPr lang="en-GB" sz="1400" u="none" strike="noStrike" cap="none">
                          <a:latin typeface="Source Sans Pro"/>
                          <a:ea typeface="Source Sans Pro"/>
                          <a:cs typeface="Source Sans Pro"/>
                          <a:sym typeface="Source Sans Pro"/>
                        </a:rPr>
                        <a:t>Uses of Everyday Materials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latin typeface="Source Sans Pro"/>
                          <a:ea typeface="Source Sans Pro"/>
                          <a:cs typeface="Source Sans Pro"/>
                          <a:sym typeface="Source Sans Pro"/>
                        </a:rPr>
                        <a:t> Living Things and Life Cycles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 </a:t>
                      </a:r>
                      <a:r>
                        <a:rPr lang="en-GB" sz="1400" u="none" strike="noStrike" cap="none">
                          <a:latin typeface="Source Sans Pro"/>
                          <a:ea typeface="Source Sans Pro"/>
                          <a:cs typeface="Source Sans Pro"/>
                          <a:sym typeface="Source Sans Pro"/>
                        </a:rPr>
                        <a:t>Plants and Animals Including Humans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h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3</a:t>
            </a:r>
            <a:endParaRPr>
              <a:latin typeface="Source Sans Pro"/>
              <a:ea typeface="Source Sans Pro"/>
              <a:cs typeface="Source Sans Pro"/>
              <a:sym typeface="Source Sans Pr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graphicFrame>
        <p:nvGraphicFramePr>
          <p:cNvPr id="131" name="Google Shape;131;p17"/>
          <p:cNvGraphicFramePr/>
          <p:nvPr/>
        </p:nvGraphicFramePr>
        <p:xfrm>
          <a:off x="262063" y="276788"/>
          <a:ext cx="8619875" cy="4624225"/>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78377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3/4 </a:t>
                      </a:r>
                      <a:r>
                        <a:rPr lang="en-GB" sz="2100" u="none" strike="noStrike" cap="none">
                          <a:solidFill>
                            <a:schemeClr val="dk1"/>
                          </a:solidFill>
                          <a:latin typeface="Source Sans Pro"/>
                          <a:ea typeface="Source Sans Pro"/>
                          <a:cs typeface="Source Sans Pro"/>
                          <a:sym typeface="Source Sans Pro"/>
                        </a:rPr>
                        <a:t>Working Scientifically </a:t>
                      </a:r>
                      <a:r>
                        <a:rPr lang="en-GB" sz="2100" u="none" strike="noStrike" cap="none">
                          <a:latin typeface="Source Sans Pro"/>
                          <a:ea typeface="Source Sans Pro"/>
                          <a:cs typeface="Source Sans Pro"/>
                          <a:sym typeface="Source Sans Pro"/>
                        </a:rPr>
                        <a:t>Overview </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783775">
                <a:tc gridSpan="2">
                  <a:txBody>
                    <a:bodyPr/>
                    <a:lstStyle/>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Revision</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a:solidFill>
                            <a:schemeClr val="dk1"/>
                          </a:solidFill>
                          <a:latin typeface="Source Sans Pro"/>
                          <a:ea typeface="Source Sans Pro"/>
                          <a:cs typeface="Source Sans Pro"/>
                          <a:sym typeface="Source Sans Pro"/>
                        </a:rPr>
                        <a:t>properties, </a:t>
                      </a:r>
                      <a:r>
                        <a:rPr lang="en-GB" sz="800" u="none" strike="noStrike" cap="none">
                          <a:solidFill>
                            <a:schemeClr val="dk1"/>
                          </a:solidFill>
                          <a:latin typeface="Source Sans Pro"/>
                          <a:ea typeface="Source Sans Pro"/>
                          <a:cs typeface="Source Sans Pro"/>
                          <a:sym typeface="Source Sans Pro"/>
                        </a:rPr>
                        <a:t>observe, test, magnifying glass, object, record, equipment</a:t>
                      </a: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about the world and that when we observe the world to answer these questions, this is science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use magnifying glasses to observe objects closely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test our questions to see if they are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objects can be identified or sorted into groups based on their observable properties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write down numbers and words or draw pictures to record what we find</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New learning and vocabulary – ongoing from year 3</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prediction, measurement, enquiry, dependent variable, independent variable, fair test, similar, theory, hypothesis</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sng"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and answer them by setting up scientific enquiries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make relevant predictions that will be tested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in a fair test one thing is altered (independent variable) and one thing that may change as a result is measured (dependent variable) while all other conditions are kept the same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use a range of equipment to measure accurately, including thermometers, data loggers, rulers and stopwatches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draw bar charts; how to label a diagram using lines to connect information to the diagram; how to use a coloured key how to draw a neat table; how to draw a classification key; how to show the relationship between an independent variable in a two-way table; and how to label specific results in a two-way table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 with structured guidance -  to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precis a scientific enquiry write-up into a brief oral discussion of what was found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can suggest relationships, but that they do </a:t>
                      </a:r>
                      <a:r>
                        <a:rPr lang="en-GB" sz="800" b="1" u="sng" strike="noStrike" cap="none">
                          <a:solidFill>
                            <a:schemeClr val="dk1"/>
                          </a:solidFill>
                          <a:latin typeface="Source Sans Pro"/>
                          <a:ea typeface="Source Sans Pro"/>
                          <a:cs typeface="Source Sans Pro"/>
                          <a:sym typeface="Source Sans Pro"/>
                        </a:rPr>
                        <a:t>not</a:t>
                      </a:r>
                      <a:r>
                        <a:rPr lang="en-GB" sz="800" b="1" u="none" strike="noStrike" cap="none">
                          <a:solidFill>
                            <a:schemeClr val="dk1"/>
                          </a:solidFill>
                          <a:latin typeface="Source Sans Pro"/>
                          <a:ea typeface="Source Sans Pro"/>
                          <a:cs typeface="Source Sans Pro"/>
                          <a:sym typeface="Source Sans Pro"/>
                        </a:rPr>
                        <a:t> prove whether a prediction is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are limited by the accuracy of the measurements (and measuring equipment) and by the extent to which conditions can vary even, and that repeating enquiries, measurements and taking measures to keep conditions as consistent as possible can improve an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conclusions of scientific enquiries can lead to further questions, where results can be clarified or extended to different contexts (e.g. effect of changing sunlight on a plant – does this work with other plants / different types of light / etc)</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they can draw conclusions from the findings of other scientists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 theory is an explanation of observations that has been tested to some extent and that a hypothesis is an explanation that has not yet been tested, but that can be tested through a scientific enquiry</a:t>
                      </a:r>
                      <a:endParaRPr sz="8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graphicFrame>
        <p:nvGraphicFramePr>
          <p:cNvPr id="136" name="Google Shape;136;gcc47755ca1_0_196"/>
          <p:cNvGraphicFramePr/>
          <p:nvPr/>
        </p:nvGraphicFramePr>
        <p:xfrm>
          <a:off x="290850" y="317150"/>
          <a:ext cx="8642850" cy="436322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6803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3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Light</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3C78D8"/>
                          </a:solidFill>
                          <a:latin typeface="Source Sans Pro"/>
                          <a:ea typeface="Source Sans Pro"/>
                          <a:cs typeface="Source Sans Pro"/>
                          <a:sym typeface="Source Sans Pro"/>
                        </a:rPr>
                        <a:t>Chemistry </a:t>
                      </a:r>
                      <a:r>
                        <a:rPr lang="en-GB" sz="1400" u="none" strike="noStrike" cap="none">
                          <a:latin typeface="Source Sans Pro"/>
                          <a:ea typeface="Source Sans Pro"/>
                          <a:cs typeface="Source Sans Pro"/>
                          <a:sym typeface="Source Sans Pro"/>
                        </a:rPr>
                        <a:t>and </a:t>
                      </a:r>
                      <a:r>
                        <a:rPr lang="en-GB" sz="1400" u="none" strike="noStrike" cap="none">
                          <a:solidFill>
                            <a:srgbClr val="674EA7"/>
                          </a:solidFill>
                          <a:latin typeface="Source Sans Pro"/>
                          <a:ea typeface="Source Sans Pro"/>
                          <a:cs typeface="Source Sans Pro"/>
                          <a:sym typeface="Source Sans Pro"/>
                        </a:rPr>
                        <a:t>Earth Science</a:t>
                      </a:r>
                      <a:r>
                        <a:rPr lang="en-GB" sz="1400" u="none" strike="noStrike" cap="none">
                          <a:solidFill>
                            <a:schemeClr val="dk1"/>
                          </a:solidFill>
                          <a:latin typeface="Source Sans Pro"/>
                          <a:ea typeface="Source Sans Pro"/>
                          <a:cs typeface="Source Sans Pro"/>
                          <a:sym typeface="Source Sans Pro"/>
                        </a:rPr>
                        <a:t>: Rocks and Fossils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Forces and Magnets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latin typeface="Source Sans Pro"/>
                          <a:ea typeface="Source Sans Pro"/>
                          <a:cs typeface="Source Sans Pro"/>
                          <a:sym typeface="Source Sans Pro"/>
                        </a:rPr>
                        <a:t>: Plants and Animals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h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4</a:t>
            </a:r>
            <a:endParaRPr>
              <a:latin typeface="Source Sans Pro"/>
              <a:ea typeface="Source Sans Pro"/>
              <a:cs typeface="Source Sans Pro"/>
              <a:sym typeface="Source Sans Pr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graphicFrame>
        <p:nvGraphicFramePr>
          <p:cNvPr id="147" name="Google Shape;147;gcc47755ca1_0_49"/>
          <p:cNvGraphicFramePr/>
          <p:nvPr/>
        </p:nvGraphicFramePr>
        <p:xfrm>
          <a:off x="290850" y="317150"/>
          <a:ext cx="8642850" cy="436322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6803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4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Animals Including Humans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Sound</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Electricity</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3C78D8"/>
                          </a:solidFill>
                          <a:latin typeface="Source Sans Pro"/>
                          <a:ea typeface="Source Sans Pro"/>
                          <a:cs typeface="Source Sans Pro"/>
                          <a:sym typeface="Source Sans Pro"/>
                        </a:rPr>
                        <a:t>Chemistry</a:t>
                      </a:r>
                      <a:r>
                        <a:rPr lang="en-GB" sz="1400" u="none" strike="noStrike" cap="none">
                          <a:solidFill>
                            <a:schemeClr val="dk1"/>
                          </a:solidFill>
                          <a:latin typeface="Source Sans Pro"/>
                          <a:ea typeface="Source Sans Pro"/>
                          <a:cs typeface="Source Sans Pro"/>
                          <a:sym typeface="Source Sans Pro"/>
                        </a:rPr>
                        <a:t>: Solids, Liquids and Gases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Living Things and Their Habitats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h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graphicFrame>
        <p:nvGraphicFramePr>
          <p:cNvPr id="152" name="Google Shape;152;p20"/>
          <p:cNvGraphicFramePr/>
          <p:nvPr/>
        </p:nvGraphicFramePr>
        <p:xfrm>
          <a:off x="262063" y="276788"/>
          <a:ext cx="8619875" cy="4624225"/>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78377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3/4 </a:t>
                      </a:r>
                      <a:r>
                        <a:rPr lang="en-GB" sz="2100" u="none" strike="noStrike" cap="none">
                          <a:solidFill>
                            <a:schemeClr val="dk1"/>
                          </a:solidFill>
                          <a:latin typeface="Source Sans Pro"/>
                          <a:ea typeface="Source Sans Pro"/>
                          <a:cs typeface="Source Sans Pro"/>
                          <a:sym typeface="Source Sans Pro"/>
                        </a:rPr>
                        <a:t>Working Scientifically </a:t>
                      </a:r>
                      <a:r>
                        <a:rPr lang="en-GB" sz="2100" u="none" strike="noStrike" cap="none">
                          <a:latin typeface="Source Sans Pro"/>
                          <a:ea typeface="Source Sans Pro"/>
                          <a:cs typeface="Source Sans Pro"/>
                          <a:sym typeface="Source Sans Pro"/>
                        </a:rPr>
                        <a:t>Overview </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783775">
                <a:tc gridSpan="2">
                  <a:txBody>
                    <a:bodyPr/>
                    <a:lstStyle/>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Revision</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a:solidFill>
                            <a:schemeClr val="dk1"/>
                          </a:solidFill>
                          <a:latin typeface="Source Sans Pro"/>
                          <a:ea typeface="Source Sans Pro"/>
                          <a:cs typeface="Source Sans Pro"/>
                          <a:sym typeface="Source Sans Pro"/>
                        </a:rPr>
                        <a:t>properties, </a:t>
                      </a:r>
                      <a:r>
                        <a:rPr lang="en-GB" sz="800" u="none" strike="noStrike" cap="none">
                          <a:solidFill>
                            <a:schemeClr val="dk1"/>
                          </a:solidFill>
                          <a:latin typeface="Source Sans Pro"/>
                          <a:ea typeface="Source Sans Pro"/>
                          <a:cs typeface="Source Sans Pro"/>
                          <a:sym typeface="Source Sans Pro"/>
                        </a:rPr>
                        <a:t>observe, test, magnifying glass, object, record, equipment</a:t>
                      </a: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about the world and that when we observe the world to answer these questions, this is science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use magnifying glasses to observe objects closely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test our questions to see if they are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objects can be identified or sorted into groups based on their observable properties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write down numbers and words or draw pictures to record what we find</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New learning and vocabulary – ongoing from year 3</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prediction, measurement, enquiry, dependent variable, independent variable, fair test, similar, theory, hypothesis</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sng"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and answer them by setting up scientific enquiries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make relevant predictions that will be tested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in a fair test one thing is altered (independent variable) and one thing that may change as a result is measured (dependent variable) while all other conditions are kept the same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use a range of equipment to measure accurately, including thermometers, data loggers, rulers and stopwatches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draw bar charts; how to label a diagram using lines to connect information to the diagram; how to use a coloured key how to draw a neat table; how to draw a classification key; how to show the relationship between an independent variable in a two-way table; and how to label specific results in a two-way table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 with structured guidance -  to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precis a scientific enquiry write-up into a brief oral discussion of what was found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can suggest relationships, but that they do </a:t>
                      </a:r>
                      <a:r>
                        <a:rPr lang="en-GB" sz="800" b="1" u="sng" strike="noStrike" cap="none">
                          <a:solidFill>
                            <a:schemeClr val="dk1"/>
                          </a:solidFill>
                          <a:latin typeface="Source Sans Pro"/>
                          <a:ea typeface="Source Sans Pro"/>
                          <a:cs typeface="Source Sans Pro"/>
                          <a:sym typeface="Source Sans Pro"/>
                        </a:rPr>
                        <a:t>not</a:t>
                      </a:r>
                      <a:r>
                        <a:rPr lang="en-GB" sz="800" b="1" u="none" strike="noStrike" cap="none">
                          <a:solidFill>
                            <a:schemeClr val="dk1"/>
                          </a:solidFill>
                          <a:latin typeface="Source Sans Pro"/>
                          <a:ea typeface="Source Sans Pro"/>
                          <a:cs typeface="Source Sans Pro"/>
                          <a:sym typeface="Source Sans Pro"/>
                        </a:rPr>
                        <a:t> prove whether a prediction is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are limited by the accuracy of the measurements (and measuring equipment) and by the extent to which conditions can vary even, and that repeating enquiries, measurements and taking measures to keep conditions as consistent as possible can improve an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conclusions of scientific enquiries can lead to further questions, where results can be clarified or extended to different contexts (e.g. effect of changing sunlight on a plant – does this work with other plants / different types of light / etc)</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they can draw conclusions from the findings of other scientists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 theory is an explanation of observations that has been tested to some extent and that a hypothesis is an explanation that has not yet been tested, but that can be tested through a scientific enquiry</a:t>
                      </a:r>
                      <a:endParaRPr sz="8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1"/>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5</a:t>
            </a:r>
            <a:endParaRPr>
              <a:latin typeface="Source Sans Pro"/>
              <a:ea typeface="Source Sans Pro"/>
              <a:cs typeface="Source Sans Pro"/>
              <a:sym typeface="Source Sans Pro"/>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graphicFrame>
        <p:nvGraphicFramePr>
          <p:cNvPr id="163" name="Google Shape;163;gcc47755ca1_0_0"/>
          <p:cNvGraphicFramePr/>
          <p:nvPr/>
        </p:nvGraphicFramePr>
        <p:xfrm>
          <a:off x="290850" y="317150"/>
          <a:ext cx="8642850" cy="436322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6803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5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674EA7"/>
                          </a:solidFill>
                          <a:latin typeface="Source Sans Pro"/>
                          <a:ea typeface="Source Sans Pro"/>
                          <a:cs typeface="Source Sans Pro"/>
                          <a:sym typeface="Source Sans Pro"/>
                        </a:rPr>
                        <a:t>Earth Science </a:t>
                      </a:r>
                      <a:r>
                        <a:rPr lang="en-GB" sz="1400" u="none" strike="noStrike" cap="none">
                          <a:latin typeface="Source Sans Pro"/>
                          <a:ea typeface="Source Sans Pro"/>
                          <a:cs typeface="Source Sans Pro"/>
                          <a:sym typeface="Source Sans Pro"/>
                        </a:rPr>
                        <a:t>and </a:t>
                      </a: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Earth and Space</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Forces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3C78D8"/>
                          </a:solidFill>
                          <a:latin typeface="Source Sans Pro"/>
                          <a:ea typeface="Source Sans Pro"/>
                          <a:cs typeface="Source Sans Pro"/>
                          <a:sym typeface="Source Sans Pro"/>
                        </a:rPr>
                        <a:t>Chemistry</a:t>
                      </a:r>
                      <a:r>
                        <a:rPr lang="en-GB" sz="1400" u="none" strike="noStrike" cap="none">
                          <a:solidFill>
                            <a:schemeClr val="dk1"/>
                          </a:solidFill>
                          <a:latin typeface="Source Sans Pro"/>
                          <a:ea typeface="Source Sans Pro"/>
                          <a:cs typeface="Source Sans Pro"/>
                          <a:sym typeface="Source Sans Pro"/>
                        </a:rPr>
                        <a:t>: Properties and Changes of Materials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3"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Living Things and Their Habitats</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graphicFrame>
        <p:nvGraphicFramePr>
          <p:cNvPr id="168" name="Google Shape;168;p23"/>
          <p:cNvGraphicFramePr/>
          <p:nvPr/>
        </p:nvGraphicFramePr>
        <p:xfrm>
          <a:off x="262050" y="223575"/>
          <a:ext cx="8619875" cy="4922460"/>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45882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5/6 </a:t>
                      </a:r>
                      <a:r>
                        <a:rPr lang="en-GB" sz="2100" u="none" strike="noStrike" cap="none">
                          <a:solidFill>
                            <a:schemeClr val="dk1"/>
                          </a:solidFill>
                          <a:latin typeface="Source Sans Pro"/>
                          <a:ea typeface="Source Sans Pro"/>
                          <a:cs typeface="Source Sans Pro"/>
                          <a:sym typeface="Source Sans Pro"/>
                        </a:rPr>
                        <a:t>Working Scientifically</a:t>
                      </a:r>
                      <a:r>
                        <a:rPr lang="en-GB" sz="2100" u="none" strike="noStrike" cap="none">
                          <a:latin typeface="Source Sans Pro"/>
                          <a:ea typeface="Source Sans Pro"/>
                          <a:cs typeface="Source Sans Pro"/>
                          <a:sym typeface="Source Sans Pro"/>
                        </a:rPr>
                        <a:t> Overview </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3943300">
                <a:tc gridSpan="2">
                  <a:txBody>
                    <a:bodyPr/>
                    <a:lstStyle/>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Revision</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prediction, measurement, enquiry, dependent variable, independent variable, fair test, similar, theory, hypothesis</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sng"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and answer them by setting up scientific enquiries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make relevant predictions that will be tested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in a fair test one thing is altered (independent variable) and one thing that may change as a result is measured (dependent variable) while all other conditions are kept the same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use a range of equipment to measure accurately, including thermometers, data loggers, rulers and stopwatches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draw bar charts; how to label a diagram using lines to connect information to the diagram; how to use a coloured key how to draw a neat table; how to draw a classification key; how to show the relationship between an independent variable in a two-way table; and how to label specific results in a two-way table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 with structured guidance - how to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precis a scientific enquiry write-up into a brief oral discussion of what was found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can suggest relationships, but that they do </a:t>
                      </a:r>
                      <a:r>
                        <a:rPr lang="en-GB" sz="800" b="1" u="sng" strike="noStrike" cap="none">
                          <a:solidFill>
                            <a:schemeClr val="dk1"/>
                          </a:solidFill>
                          <a:latin typeface="Source Sans Pro"/>
                          <a:ea typeface="Source Sans Pro"/>
                          <a:cs typeface="Source Sans Pro"/>
                          <a:sym typeface="Source Sans Pro"/>
                        </a:rPr>
                        <a:t>not</a:t>
                      </a:r>
                      <a:r>
                        <a:rPr lang="en-GB" sz="800" b="1" u="none" strike="noStrike" cap="none">
                          <a:solidFill>
                            <a:schemeClr val="dk1"/>
                          </a:solidFill>
                          <a:latin typeface="Source Sans Pro"/>
                          <a:ea typeface="Source Sans Pro"/>
                          <a:cs typeface="Source Sans Pro"/>
                          <a:sym typeface="Source Sans Pro"/>
                        </a:rPr>
                        <a:t> prove whether a prediction is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are limited by the accuracy of the measurements (and measuring equipment) and by the extent to which conditions can vary even, and that repeating enquiries, measurements and taking measures to keep conditions as consistent as possible can improve an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conclusions of scientific enquiries can lead to further questions, where results can be clarified or extended to different contexts (e.g. effect of changing sunlight on a plant – does this work with other plants / different types of light / etc)</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they can draw conclusions from the findings of other scientists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 theory is an explanation of observations that has been tested to some extent and that a hypothesis is an explanation that has not yet been tested, but that can be tested through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New learning and vocabulary</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line graph, relationship, outlier</a:t>
                      </a: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choose appropriate variables to test a hypothesis (e.g. plant height as a dependent variable when measuring effect of light on plant growth)</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identify conditions that were imperfectly controlled and can explain how these might affect results </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accurately use further measuring devices, including digital and analogue scales, measuring cylinders and beakers, recognizing the relative accuracy of each device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and when to repeat measurements, how to find an average of a set of measurements and how to recognize and remove outliers from a set of data, justifying the removal as a potential mis-measurement</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independently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present brief oral findings from an enquiry, speaking clearly and with confidence and using notes where necessary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examples of instances where scientific evidence has been used to support or refute ideas or arguments (e.g. fossil records as evidence of natural selection)</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6</a:t>
            </a:r>
            <a:endParaRPr>
              <a:latin typeface="Source Sans Pro"/>
              <a:ea typeface="Source Sans Pro"/>
              <a:cs typeface="Source Sans Pro"/>
              <a:sym typeface="Source Sans Pro"/>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graphicFrame>
        <p:nvGraphicFramePr>
          <p:cNvPr id="178" name="Google Shape;178;p25"/>
          <p:cNvGraphicFramePr/>
          <p:nvPr/>
        </p:nvGraphicFramePr>
        <p:xfrm>
          <a:off x="262050" y="223575"/>
          <a:ext cx="8619875" cy="4922460"/>
        </p:xfrm>
        <a:graphic>
          <a:graphicData uri="http://schemas.openxmlformats.org/drawingml/2006/table">
            <a:tbl>
              <a:tblPr>
                <a:noFill/>
                <a:tableStyleId>{A05AA2D6-AA0E-4F80-BA94-21210162B3E6}</a:tableStyleId>
              </a:tblPr>
              <a:tblGrid>
                <a:gridCol w="1969375">
                  <a:extLst>
                    <a:ext uri="{9D8B030D-6E8A-4147-A177-3AD203B41FA5}">
                      <a16:colId xmlns:a16="http://schemas.microsoft.com/office/drawing/2014/main" val="20000"/>
                    </a:ext>
                  </a:extLst>
                </a:gridCol>
                <a:gridCol w="6650500">
                  <a:extLst>
                    <a:ext uri="{9D8B030D-6E8A-4147-A177-3AD203B41FA5}">
                      <a16:colId xmlns:a16="http://schemas.microsoft.com/office/drawing/2014/main" val="20001"/>
                    </a:ext>
                  </a:extLst>
                </a:gridCol>
              </a:tblGrid>
              <a:tr h="458825">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latin typeface="Source Sans Pro"/>
                          <a:ea typeface="Source Sans Pro"/>
                          <a:cs typeface="Source Sans Pro"/>
                          <a:sym typeface="Source Sans Pro"/>
                        </a:rPr>
                        <a:t>Year 5/6 </a:t>
                      </a:r>
                      <a:r>
                        <a:rPr lang="en-GB" sz="2100" u="none" strike="noStrike" cap="none">
                          <a:solidFill>
                            <a:schemeClr val="dk1"/>
                          </a:solidFill>
                          <a:latin typeface="Source Sans Pro"/>
                          <a:ea typeface="Source Sans Pro"/>
                          <a:cs typeface="Source Sans Pro"/>
                          <a:sym typeface="Source Sans Pro"/>
                        </a:rPr>
                        <a:t>Working Scientifically</a:t>
                      </a:r>
                      <a:r>
                        <a:rPr lang="en-GB" sz="2100" u="none" strike="noStrike" cap="none">
                          <a:latin typeface="Source Sans Pro"/>
                          <a:ea typeface="Source Sans Pro"/>
                          <a:cs typeface="Source Sans Pro"/>
                          <a:sym typeface="Source Sans Pro"/>
                        </a:rPr>
                        <a:t> Overview </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3943300">
                <a:tc gridSpan="2">
                  <a:txBody>
                    <a:bodyPr/>
                    <a:lstStyle/>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Revision</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prediction, measurement, enquiry, dependent variable, independent variable, fair test, similar, theory, hypothesis</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sng"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we can ask questions and answer them by setting up scientific enquiries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make relevant predictions that will be tested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in a fair test one thing is altered (independent variable) and one thing that may change as a result is measured (dependent variable) while all other conditions are kept the same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use a range of equipment to measure accurately, including thermometers, data loggers, rulers and stopwatches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draw bar charts; how to label a diagram using lines to connect information to the diagram; how to use a coloured key how to draw a neat table; how to draw a classification key; how to show the relationship between an independent variable in a two-way table; and how to label specific results in a two-way table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 with structured guidance - how to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precis a scientific enquiry write-up into a brief oral discussion of what was found in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can suggest relationships, but that they do </a:t>
                      </a:r>
                      <a:r>
                        <a:rPr lang="en-GB" sz="800" b="1" u="sng" strike="noStrike" cap="none">
                          <a:solidFill>
                            <a:schemeClr val="dk1"/>
                          </a:solidFill>
                          <a:latin typeface="Source Sans Pro"/>
                          <a:ea typeface="Source Sans Pro"/>
                          <a:cs typeface="Source Sans Pro"/>
                          <a:sym typeface="Source Sans Pro"/>
                        </a:rPr>
                        <a:t>not</a:t>
                      </a:r>
                      <a:r>
                        <a:rPr lang="en-GB" sz="800" b="1" u="none" strike="noStrike" cap="none">
                          <a:solidFill>
                            <a:schemeClr val="dk1"/>
                          </a:solidFill>
                          <a:latin typeface="Source Sans Pro"/>
                          <a:ea typeface="Source Sans Pro"/>
                          <a:cs typeface="Source Sans Pro"/>
                          <a:sym typeface="Source Sans Pro"/>
                        </a:rPr>
                        <a:t> prove whether a prediction is true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scientific enquiries are limited by the accuracy of the measurements (and measuring equipment) and by the extent to which conditions can vary even, and that repeating enquiries, measurements and taking measures to keep conditions as consistent as possible can improve an enquiry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conclusions of scientific enquiries can lead to further questions, where results can be clarified or extended to different contexts (e.g. effect of changing sunlight on a plant – does this work with other plants / different types of light / etc)</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they can draw conclusions from the findings of other scientists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 theory is an explanation of observations that has been tested to some extent and that a hypothesis is an explanation that has not yet been tested, but that can be tested through a scientific enquiry</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New learning and vocabulary</a:t>
                      </a:r>
                      <a:endParaRPr sz="800" u="sng"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line graph, relationship, outlier</a:t>
                      </a:r>
                      <a:endParaRPr sz="800" u="none" strike="noStrike" cap="none">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choose appropriate variables to test a hypothesis (e.g. plant height as a dependent variable when measuring effect of light on plant growth)</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identify conditions that were imperfectly controlled and can explain how these might affect results </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accurately use further measuring devices, including digital and analogue scales, measuring cylinders and beakers, recognizing the relative accuracy of each device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and when to repeat measurements, how to find an average of a set of measurements and how to recognize and remove outliers from a set of data, justifying the removal as a potential mis-measurement</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independently write a simple scientific enquiry write-up including an introduction, a list of equipment, a numbered method, a detailing of results and a conclusion</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how to present brief oral findings from an enquiry, speaking clearly and with confidence and using notes where necessary</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examples of instances where scientific evidence has been used to support or refute ideas or arguments (e.g. fossil records as evidence of natural selection)</a:t>
                      </a:r>
                      <a:endParaRPr sz="800" b="1"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1400"/>
                        <a:buFont typeface="Arial"/>
                        <a:buNone/>
                      </a:pPr>
                      <a:endParaRPr sz="1400"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graphicFrame>
        <p:nvGraphicFramePr>
          <p:cNvPr id="183" name="Google Shape;183;gcc47755ca1_0_245"/>
          <p:cNvGraphicFramePr/>
          <p:nvPr/>
        </p:nvGraphicFramePr>
        <p:xfrm>
          <a:off x="290850" y="317150"/>
          <a:ext cx="8642850" cy="4363225"/>
        </p:xfrm>
        <a:graphic>
          <a:graphicData uri="http://schemas.openxmlformats.org/drawingml/2006/table">
            <a:tbl>
              <a:tblPr>
                <a:noFill/>
                <a:tableStyleId>{A05AA2D6-AA0E-4F80-BA94-21210162B3E6}</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6803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a:t>
                      </a:r>
                      <a:r>
                        <a:rPr lang="en-GB" sz="2100">
                          <a:solidFill>
                            <a:schemeClr val="dk1"/>
                          </a:solidFill>
                          <a:latin typeface="Source Sans Pro"/>
                          <a:ea typeface="Source Sans Pro"/>
                          <a:cs typeface="Source Sans Pro"/>
                          <a:sym typeface="Source Sans Pro"/>
                        </a:rPr>
                        <a:t>6</a:t>
                      </a:r>
                      <a:r>
                        <a:rPr lang="en-GB" sz="2100" u="none" strike="noStrike" cap="none">
                          <a:solidFill>
                            <a:schemeClr val="dk1"/>
                          </a:solidFill>
                          <a:latin typeface="Source Sans Pro"/>
                          <a:ea typeface="Source Sans Pro"/>
                          <a:cs typeface="Source Sans Pro"/>
                          <a:sym typeface="Source Sans Pro"/>
                        </a:rPr>
                        <a:t> Overview</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Block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Light</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CC0000"/>
                          </a:solidFill>
                          <a:latin typeface="Source Sans Pro"/>
                          <a:ea typeface="Source Sans Pro"/>
                          <a:cs typeface="Source Sans Pro"/>
                          <a:sym typeface="Source Sans Pro"/>
                        </a:rPr>
                        <a:t>Physics</a:t>
                      </a:r>
                      <a:r>
                        <a:rPr lang="en-GB" sz="1400" u="none" strike="noStrike" cap="none">
                          <a:solidFill>
                            <a:schemeClr val="dk1"/>
                          </a:solidFill>
                          <a:latin typeface="Source Sans Pro"/>
                          <a:ea typeface="Source Sans Pro"/>
                          <a:cs typeface="Source Sans Pro"/>
                          <a:sym typeface="Source Sans Pro"/>
                        </a:rPr>
                        <a:t>: Electricity</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2"/>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Living Things and Their Habitats</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3"/>
                  </a:ext>
                </a:extLst>
              </a:tr>
              <a:tr h="5943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Evolution and Adaptation</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4"/>
                  </a:ext>
                </a:extLst>
              </a:tr>
              <a:tr h="59435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Block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Animals Including Humans</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5"/>
                  </a:ext>
                </a:extLst>
              </a:tr>
              <a:tr h="594350">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Block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rgbClr val="6AA84F"/>
                          </a:solidFill>
                          <a:latin typeface="Source Sans Pro"/>
                          <a:ea typeface="Source Sans Pro"/>
                          <a:cs typeface="Source Sans Pro"/>
                          <a:sym typeface="Source Sans Pro"/>
                        </a:rPr>
                        <a:t>Biology</a:t>
                      </a:r>
                      <a:r>
                        <a:rPr lang="en-GB" sz="1400" u="none" strike="noStrike" cap="none">
                          <a:solidFill>
                            <a:schemeClr val="dk1"/>
                          </a:solidFill>
                          <a:latin typeface="Source Sans Pro"/>
                          <a:ea typeface="Source Sans Pro"/>
                          <a:cs typeface="Source Sans Pro"/>
                          <a:sym typeface="Source Sans Pro"/>
                        </a:rPr>
                        <a:t>: Animals Including Humans</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6"/>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3087</Words>
  <Application>Microsoft Office PowerPoint</Application>
  <PresentationFormat>On-screen Show (16:9)</PresentationFormat>
  <Paragraphs>230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Source Sans Pro</vt:lpstr>
      <vt:lpstr>Arial</vt:lpstr>
      <vt:lpstr>Simple Light</vt:lpstr>
      <vt:lpstr> KS1 &amp; KS2 Science</vt:lpstr>
      <vt:lpstr>PowerPoint Presentation</vt:lpstr>
      <vt:lpstr>Big Ideas of Science</vt:lpstr>
      <vt:lpstr>PowerPoint Presentation</vt:lpstr>
      <vt:lpstr>PowerPoint Presentation</vt:lpstr>
      <vt:lpstr>PowerPoint Presentation</vt:lpstr>
      <vt:lpstr>PowerPoint Presentation</vt:lpstr>
      <vt:lpstr>PowerPoint Presentation</vt:lpstr>
      <vt:lpstr>Year 1</vt:lpstr>
      <vt:lpstr>PowerPoint Presentation</vt:lpstr>
      <vt:lpstr>PowerPoint Presentation</vt:lpstr>
      <vt:lpstr>Year 2</vt:lpstr>
      <vt:lpstr>PowerPoint Presentation</vt:lpstr>
      <vt:lpstr>PowerPoint Presentation</vt:lpstr>
      <vt:lpstr>Year 3</vt:lpstr>
      <vt:lpstr>PowerPoint Presentation</vt:lpstr>
      <vt:lpstr>PowerPoint Presentation</vt:lpstr>
      <vt:lpstr>Year 4</vt:lpstr>
      <vt:lpstr>PowerPoint Presentation</vt:lpstr>
      <vt:lpstr>PowerPoint Presentation</vt:lpstr>
      <vt:lpstr>Year 5</vt:lpstr>
      <vt:lpstr>PowerPoint Presentation</vt:lpstr>
      <vt:lpstr>PowerPoint Presentation</vt:lpstr>
      <vt:lpstr>Year 6</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Whole School</dc:title>
  <dc:creator>K.Wilson</dc:creator>
  <cp:lastModifiedBy>Katie Wilson</cp:lastModifiedBy>
  <cp:revision>3</cp:revision>
  <dcterms:modified xsi:type="dcterms:W3CDTF">2024-08-17T12:40:17Z</dcterms:modified>
</cp:coreProperties>
</file>